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7" r:id="rId3"/>
    <p:sldId id="285" r:id="rId4"/>
    <p:sldId id="262" r:id="rId5"/>
    <p:sldId id="277" r:id="rId6"/>
    <p:sldId id="276" r:id="rId7"/>
    <p:sldId id="278" r:id="rId8"/>
    <p:sldId id="279" r:id="rId9"/>
    <p:sldId id="280" r:id="rId10"/>
    <p:sldId id="288" r:id="rId11"/>
    <p:sldId id="289" r:id="rId12"/>
    <p:sldId id="290" r:id="rId13"/>
    <p:sldId id="292" r:id="rId14"/>
    <p:sldId id="302" r:id="rId15"/>
    <p:sldId id="297" r:id="rId16"/>
    <p:sldId id="296" r:id="rId17"/>
    <p:sldId id="298" r:id="rId18"/>
    <p:sldId id="299" r:id="rId19"/>
    <p:sldId id="300" r:id="rId20"/>
    <p:sldId id="301" r:id="rId21"/>
    <p:sldId id="267" r:id="rId22"/>
    <p:sldId id="269" r:id="rId23"/>
    <p:sldId id="286" r:id="rId24"/>
    <p:sldId id="282" r:id="rId25"/>
    <p:sldId id="283" r:id="rId26"/>
    <p:sldId id="284" r:id="rId27"/>
    <p:sldId id="387" r:id="rId28"/>
    <p:sldId id="386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61780" autoAdjust="0"/>
  </p:normalViewPr>
  <p:slideViewPr>
    <p:cSldViewPr snapToGrid="0" showGuides="1">
      <p:cViewPr varScale="1">
        <p:scale>
          <a:sx n="100" d="100"/>
          <a:sy n="100" d="100"/>
        </p:scale>
        <p:origin x="27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ropbox\Files\meta-analyses%20of%20listening%20related%20effects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0" i="0" baseline="0" dirty="0">
                <a:solidFill>
                  <a:schemeClr val="tx1"/>
                </a:solidFill>
                <a:effectLst/>
              </a:rPr>
              <a:t>Meta-analyses: The strength of the association between  listening and …</a:t>
            </a:r>
            <a:endParaRPr lang="en-US" sz="36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Sheet1!$E$14:$E$20</c:f>
                <c:numCache>
                  <c:formatCode>General</c:formatCode>
                  <c:ptCount val="7"/>
                  <c:pt idx="0">
                    <c:v>0.06</c:v>
                  </c:pt>
                  <c:pt idx="1">
                    <c:v>4.9999999999999989E-2</c:v>
                  </c:pt>
                  <c:pt idx="2">
                    <c:v>0.06</c:v>
                  </c:pt>
                  <c:pt idx="3">
                    <c:v>3.0000000000000027E-2</c:v>
                  </c:pt>
                  <c:pt idx="4">
                    <c:v>4.9999999999999989E-2</c:v>
                  </c:pt>
                  <c:pt idx="5">
                    <c:v>7.0000000000000007E-2</c:v>
                  </c:pt>
                  <c:pt idx="6">
                    <c:v>4.0000000000000008E-2</c:v>
                  </c:pt>
                </c:numCache>
              </c:numRef>
            </c:plus>
            <c:minus>
              <c:numRef>
                <c:f>Sheet1!$D$14:$D$20</c:f>
                <c:numCache>
                  <c:formatCode>General</c:formatCode>
                  <c:ptCount val="7"/>
                  <c:pt idx="0">
                    <c:v>0.06</c:v>
                  </c:pt>
                  <c:pt idx="1">
                    <c:v>3.999999999999998E-2</c:v>
                  </c:pt>
                  <c:pt idx="2">
                    <c:v>0.06</c:v>
                  </c:pt>
                  <c:pt idx="3">
                    <c:v>4.0000000000000008E-2</c:v>
                  </c:pt>
                  <c:pt idx="4">
                    <c:v>5.0000000000000017E-2</c:v>
                  </c:pt>
                  <c:pt idx="5">
                    <c:v>0.06</c:v>
                  </c:pt>
                  <c:pt idx="6">
                    <c:v>0.03</c:v>
                  </c:pt>
                </c:numCache>
              </c:numRef>
            </c:minus>
            <c:spPr>
              <a:noFill/>
              <a:ln w="3810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tailEnd type="diamond"/>
              </a:ln>
              <a:effectLst/>
            </c:spPr>
          </c:errBars>
          <c:cat>
            <c:strRef>
              <c:f>Sheet1!$B$14:$B$20</c:f>
              <c:strCache>
                <c:ptCount val="7"/>
                <c:pt idx="0">
                  <c:v>Speech k = 57 N = 5,797</c:v>
                </c:pt>
                <c:pt idx="1">
                  <c:v>Relationship k = 136 N = 62,114</c:v>
                </c:pt>
                <c:pt idx="2">
                  <c:v>Cognition k = 130 N = 158,287</c:v>
                </c:pt>
                <c:pt idx="3">
                  <c:v>Wellbeing k = 208 N = 110,396</c:v>
                </c:pt>
                <c:pt idx="4">
                  <c:v>Performance k = 60 N = 30,033</c:v>
                </c:pt>
                <c:pt idx="5">
                  <c:v>Environment k = 89 N = 11,981</c:v>
                </c:pt>
                <c:pt idx="6">
                  <c:v>Person k = 153 N = 448,446</c:v>
                </c:pt>
              </c:strCache>
            </c:strRef>
          </c:cat>
          <c:val>
            <c:numRef>
              <c:f>Sheet1!$C$14:$C$20</c:f>
              <c:numCache>
                <c:formatCode>General</c:formatCode>
                <c:ptCount val="7"/>
                <c:pt idx="0">
                  <c:v>0.41</c:v>
                </c:pt>
                <c:pt idx="1">
                  <c:v>0.38</c:v>
                </c:pt>
                <c:pt idx="2">
                  <c:v>0.34</c:v>
                </c:pt>
                <c:pt idx="3">
                  <c:v>0.25</c:v>
                </c:pt>
                <c:pt idx="4">
                  <c:v>0.28000000000000003</c:v>
                </c:pt>
                <c:pt idx="5">
                  <c:v>0.33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4-4F3D-BEDE-AF4E05D2B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83974240"/>
        <c:axId val="883975872"/>
      </c:barChart>
      <c:catAx>
        <c:axId val="88397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975872"/>
        <c:crosses val="autoZero"/>
        <c:auto val="1"/>
        <c:lblAlgn val="ctr"/>
        <c:lblOffset val="100"/>
        <c:noMultiLvlLbl val="0"/>
      </c:catAx>
      <c:valAx>
        <c:axId val="88397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97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5E6DD-0F34-4049-97E9-50D2F51A68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978C0-42F4-4530-B823-0BC6DB25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9359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07407-3A0F-4E1E-9598-242372B067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4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553A6F-8478-403C-890D-32EC615AFE42}" type="slidenum">
              <a:rPr lang="he-IL" altLang="en-US" sz="1200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79301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What’s in it for me?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The first question</a:t>
            </a:r>
            <a:r>
              <a:rPr lang="en-US" baseline="0" dirty="0"/>
              <a:t> anyone will ask you is this question…and if they aren’t, then they are thinking it.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What are you going to get in the next three hours? (This gives them the time frame)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You can sit here and listen.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But I you want to take it one step further – but if you want to take it one step further, to have an opportunity that most people don’t get: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you have the ability to upgrade significantly the way that you come across,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the way that you deliver messages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and as a result, the opportunities that will COME YOUR WAY.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If it</a:t>
            </a:r>
            <a:r>
              <a:rPr lang="fr-FR" baseline="0" dirty="0"/>
              <a:t>’</a:t>
            </a:r>
            <a:r>
              <a:rPr lang="en-US" baseline="0" dirty="0"/>
              <a:t>s the job opportunities that you have, how you are being viewed by your boss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I challenge you, encourage you to take everything you hear here in here today with THAT </a:t>
            </a:r>
            <a:r>
              <a:rPr lang="en-US" baseline="0" dirty="0" err="1"/>
              <a:t>opportunitiy</a:t>
            </a:r>
            <a:r>
              <a:rPr lang="en-US" baseline="0" dirty="0"/>
              <a:t> in mind.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Because at the end of the day you may be doing a fabulous job behind the scenes, but unless you can communicate the value of what you do to: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Your superiors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NO ONE will know about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08B9-EBF7-4684-86FB-0AC230C5B8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6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AC318-0279-474A-A271-1373870C741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AC318-0279-474A-A271-1373870C741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8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AC318-0279-474A-A271-1373870C741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4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317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BA7FE-7014-44B7-AE1D-4E38F2FEF7C1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646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978C0-42F4-4530-B823-0BC6DB2562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07407-3A0F-4E1E-9598-242372B067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5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ub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0" y="-17814"/>
            <a:ext cx="10480857" cy="665017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95760" y="6648773"/>
            <a:ext cx="4436533" cy="2092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16" b="2834"/>
          <a:stretch/>
        </p:blipFill>
        <p:spPr>
          <a:xfrm flipH="1">
            <a:off x="-4" y="680972"/>
            <a:ext cx="5372695" cy="5961600"/>
          </a:xfrm>
          <a:prstGeom prst="rect">
            <a:avLst/>
          </a:prstGeom>
        </p:spPr>
      </p:pic>
      <p:sp>
        <p:nvSpPr>
          <p:cNvPr id="9" name="מציין מיקום טקסט 3"/>
          <p:cNvSpPr>
            <a:spLocks noGrp="1"/>
          </p:cNvSpPr>
          <p:nvPr>
            <p:ph type="body" sz="quarter" idx="12"/>
          </p:nvPr>
        </p:nvSpPr>
        <p:spPr>
          <a:xfrm>
            <a:off x="4890976" y="2424223"/>
            <a:ext cx="7017489" cy="240306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4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1813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glish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/>
          </p:cNvSpPr>
          <p:nvPr userDrawn="1"/>
        </p:nvSpPr>
        <p:spPr bwMode="auto">
          <a:xfrm>
            <a:off x="5998634" y="3114675"/>
            <a:ext cx="478367" cy="628650"/>
          </a:xfrm>
          <a:custGeom>
            <a:avLst/>
            <a:gdLst>
              <a:gd name="T0" fmla="*/ 102 w 226"/>
              <a:gd name="T1" fmla="*/ 354 h 396"/>
              <a:gd name="T2" fmla="*/ 134 w 226"/>
              <a:gd name="T3" fmla="*/ 348 h 396"/>
              <a:gd name="T4" fmla="*/ 156 w 226"/>
              <a:gd name="T5" fmla="*/ 336 h 396"/>
              <a:gd name="T6" fmla="*/ 160 w 226"/>
              <a:gd name="T7" fmla="*/ 330 h 396"/>
              <a:gd name="T8" fmla="*/ 168 w 226"/>
              <a:gd name="T9" fmla="*/ 314 h 396"/>
              <a:gd name="T10" fmla="*/ 170 w 226"/>
              <a:gd name="T11" fmla="*/ 280 h 396"/>
              <a:gd name="T12" fmla="*/ 164 w 226"/>
              <a:gd name="T13" fmla="*/ 266 h 396"/>
              <a:gd name="T14" fmla="*/ 156 w 226"/>
              <a:gd name="T15" fmla="*/ 252 h 396"/>
              <a:gd name="T16" fmla="*/ 130 w 226"/>
              <a:gd name="T17" fmla="*/ 232 h 396"/>
              <a:gd name="T18" fmla="*/ 116 w 226"/>
              <a:gd name="T19" fmla="*/ 224 h 396"/>
              <a:gd name="T20" fmla="*/ 88 w 226"/>
              <a:gd name="T21" fmla="*/ 208 h 396"/>
              <a:gd name="T22" fmla="*/ 44 w 226"/>
              <a:gd name="T23" fmla="*/ 180 h 396"/>
              <a:gd name="T24" fmla="*/ 18 w 226"/>
              <a:gd name="T25" fmla="*/ 152 h 396"/>
              <a:gd name="T26" fmla="*/ 10 w 226"/>
              <a:gd name="T27" fmla="*/ 142 h 396"/>
              <a:gd name="T28" fmla="*/ 2 w 226"/>
              <a:gd name="T29" fmla="*/ 118 h 396"/>
              <a:gd name="T30" fmla="*/ 0 w 226"/>
              <a:gd name="T31" fmla="*/ 94 h 396"/>
              <a:gd name="T32" fmla="*/ 4 w 226"/>
              <a:gd name="T33" fmla="*/ 68 h 396"/>
              <a:gd name="T34" fmla="*/ 16 w 226"/>
              <a:gd name="T35" fmla="*/ 46 h 396"/>
              <a:gd name="T36" fmla="*/ 24 w 226"/>
              <a:gd name="T37" fmla="*/ 36 h 396"/>
              <a:gd name="T38" fmla="*/ 42 w 226"/>
              <a:gd name="T39" fmla="*/ 20 h 396"/>
              <a:gd name="T40" fmla="*/ 64 w 226"/>
              <a:gd name="T41" fmla="*/ 8 h 396"/>
              <a:gd name="T42" fmla="*/ 88 w 226"/>
              <a:gd name="T43" fmla="*/ 2 h 396"/>
              <a:gd name="T44" fmla="*/ 100 w 226"/>
              <a:gd name="T45" fmla="*/ 0 h 396"/>
              <a:gd name="T46" fmla="*/ 158 w 226"/>
              <a:gd name="T47" fmla="*/ 4 h 396"/>
              <a:gd name="T48" fmla="*/ 186 w 226"/>
              <a:gd name="T49" fmla="*/ 10 h 396"/>
              <a:gd name="T50" fmla="*/ 196 w 226"/>
              <a:gd name="T51" fmla="*/ 12 h 396"/>
              <a:gd name="T52" fmla="*/ 202 w 226"/>
              <a:gd name="T53" fmla="*/ 16 h 396"/>
              <a:gd name="T54" fmla="*/ 202 w 226"/>
              <a:gd name="T55" fmla="*/ 64 h 396"/>
              <a:gd name="T56" fmla="*/ 162 w 226"/>
              <a:gd name="T57" fmla="*/ 48 h 396"/>
              <a:gd name="T58" fmla="*/ 120 w 226"/>
              <a:gd name="T59" fmla="*/ 40 h 396"/>
              <a:gd name="T60" fmla="*/ 108 w 226"/>
              <a:gd name="T61" fmla="*/ 40 h 396"/>
              <a:gd name="T62" fmla="*/ 88 w 226"/>
              <a:gd name="T63" fmla="*/ 44 h 396"/>
              <a:gd name="T64" fmla="*/ 68 w 226"/>
              <a:gd name="T65" fmla="*/ 56 h 396"/>
              <a:gd name="T66" fmla="*/ 56 w 226"/>
              <a:gd name="T67" fmla="*/ 72 h 396"/>
              <a:gd name="T68" fmla="*/ 52 w 226"/>
              <a:gd name="T69" fmla="*/ 82 h 396"/>
              <a:gd name="T70" fmla="*/ 52 w 226"/>
              <a:gd name="T71" fmla="*/ 104 h 396"/>
              <a:gd name="T72" fmla="*/ 62 w 226"/>
              <a:gd name="T73" fmla="*/ 122 h 396"/>
              <a:gd name="T74" fmla="*/ 76 w 226"/>
              <a:gd name="T75" fmla="*/ 136 h 396"/>
              <a:gd name="T76" fmla="*/ 94 w 226"/>
              <a:gd name="T77" fmla="*/ 148 h 396"/>
              <a:gd name="T78" fmla="*/ 140 w 226"/>
              <a:gd name="T79" fmla="*/ 174 h 396"/>
              <a:gd name="T80" fmla="*/ 174 w 226"/>
              <a:gd name="T81" fmla="*/ 198 h 396"/>
              <a:gd name="T82" fmla="*/ 206 w 226"/>
              <a:gd name="T83" fmla="*/ 226 h 396"/>
              <a:gd name="T84" fmla="*/ 212 w 226"/>
              <a:gd name="T85" fmla="*/ 234 h 396"/>
              <a:gd name="T86" fmla="*/ 222 w 226"/>
              <a:gd name="T87" fmla="*/ 256 h 396"/>
              <a:gd name="T88" fmla="*/ 226 w 226"/>
              <a:gd name="T89" fmla="*/ 288 h 396"/>
              <a:gd name="T90" fmla="*/ 224 w 226"/>
              <a:gd name="T91" fmla="*/ 310 h 396"/>
              <a:gd name="T92" fmla="*/ 216 w 226"/>
              <a:gd name="T93" fmla="*/ 330 h 396"/>
              <a:gd name="T94" fmla="*/ 192 w 226"/>
              <a:gd name="T95" fmla="*/ 362 h 396"/>
              <a:gd name="T96" fmla="*/ 156 w 226"/>
              <a:gd name="T97" fmla="*/ 384 h 396"/>
              <a:gd name="T98" fmla="*/ 116 w 226"/>
              <a:gd name="T99" fmla="*/ 39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6" h="396">
                <a:moveTo>
                  <a:pt x="102" y="354"/>
                </a:moveTo>
                <a:lnTo>
                  <a:pt x="102" y="354"/>
                </a:lnTo>
                <a:lnTo>
                  <a:pt x="118" y="352"/>
                </a:lnTo>
                <a:lnTo>
                  <a:pt x="134" y="348"/>
                </a:lnTo>
                <a:lnTo>
                  <a:pt x="148" y="340"/>
                </a:lnTo>
                <a:lnTo>
                  <a:pt x="156" y="336"/>
                </a:lnTo>
                <a:lnTo>
                  <a:pt x="160" y="330"/>
                </a:lnTo>
                <a:lnTo>
                  <a:pt x="160" y="330"/>
                </a:lnTo>
                <a:lnTo>
                  <a:pt x="166" y="322"/>
                </a:lnTo>
                <a:lnTo>
                  <a:pt x="168" y="314"/>
                </a:lnTo>
                <a:lnTo>
                  <a:pt x="172" y="298"/>
                </a:lnTo>
                <a:lnTo>
                  <a:pt x="170" y="280"/>
                </a:lnTo>
                <a:lnTo>
                  <a:pt x="168" y="272"/>
                </a:lnTo>
                <a:lnTo>
                  <a:pt x="164" y="266"/>
                </a:lnTo>
                <a:lnTo>
                  <a:pt x="164" y="266"/>
                </a:lnTo>
                <a:lnTo>
                  <a:pt x="156" y="252"/>
                </a:lnTo>
                <a:lnTo>
                  <a:pt x="142" y="242"/>
                </a:lnTo>
                <a:lnTo>
                  <a:pt x="130" y="232"/>
                </a:lnTo>
                <a:lnTo>
                  <a:pt x="116" y="224"/>
                </a:lnTo>
                <a:lnTo>
                  <a:pt x="116" y="224"/>
                </a:lnTo>
                <a:lnTo>
                  <a:pt x="88" y="208"/>
                </a:lnTo>
                <a:lnTo>
                  <a:pt x="88" y="208"/>
                </a:lnTo>
                <a:lnTo>
                  <a:pt x="66" y="194"/>
                </a:lnTo>
                <a:lnTo>
                  <a:pt x="44" y="180"/>
                </a:lnTo>
                <a:lnTo>
                  <a:pt x="26" y="162"/>
                </a:lnTo>
                <a:lnTo>
                  <a:pt x="18" y="152"/>
                </a:lnTo>
                <a:lnTo>
                  <a:pt x="10" y="142"/>
                </a:lnTo>
                <a:lnTo>
                  <a:pt x="10" y="142"/>
                </a:lnTo>
                <a:lnTo>
                  <a:pt x="6" y="130"/>
                </a:lnTo>
                <a:lnTo>
                  <a:pt x="2" y="118"/>
                </a:lnTo>
                <a:lnTo>
                  <a:pt x="0" y="106"/>
                </a:lnTo>
                <a:lnTo>
                  <a:pt x="0" y="94"/>
                </a:lnTo>
                <a:lnTo>
                  <a:pt x="2" y="80"/>
                </a:lnTo>
                <a:lnTo>
                  <a:pt x="4" y="68"/>
                </a:lnTo>
                <a:lnTo>
                  <a:pt x="10" y="58"/>
                </a:lnTo>
                <a:lnTo>
                  <a:pt x="16" y="46"/>
                </a:lnTo>
                <a:lnTo>
                  <a:pt x="16" y="46"/>
                </a:lnTo>
                <a:lnTo>
                  <a:pt x="24" y="36"/>
                </a:lnTo>
                <a:lnTo>
                  <a:pt x="32" y="28"/>
                </a:lnTo>
                <a:lnTo>
                  <a:pt x="42" y="20"/>
                </a:lnTo>
                <a:lnTo>
                  <a:pt x="52" y="14"/>
                </a:lnTo>
                <a:lnTo>
                  <a:pt x="64" y="8"/>
                </a:lnTo>
                <a:lnTo>
                  <a:pt x="76" y="6"/>
                </a:lnTo>
                <a:lnTo>
                  <a:pt x="88" y="2"/>
                </a:lnTo>
                <a:lnTo>
                  <a:pt x="100" y="0"/>
                </a:lnTo>
                <a:lnTo>
                  <a:pt x="100" y="0"/>
                </a:lnTo>
                <a:lnTo>
                  <a:pt x="128" y="0"/>
                </a:lnTo>
                <a:lnTo>
                  <a:pt x="158" y="4"/>
                </a:lnTo>
                <a:lnTo>
                  <a:pt x="158" y="4"/>
                </a:lnTo>
                <a:lnTo>
                  <a:pt x="186" y="10"/>
                </a:lnTo>
                <a:lnTo>
                  <a:pt x="186" y="10"/>
                </a:lnTo>
                <a:lnTo>
                  <a:pt x="196" y="12"/>
                </a:lnTo>
                <a:lnTo>
                  <a:pt x="200" y="14"/>
                </a:lnTo>
                <a:lnTo>
                  <a:pt x="202" y="16"/>
                </a:lnTo>
                <a:lnTo>
                  <a:pt x="202" y="16"/>
                </a:lnTo>
                <a:lnTo>
                  <a:pt x="202" y="64"/>
                </a:lnTo>
                <a:lnTo>
                  <a:pt x="202" y="64"/>
                </a:lnTo>
                <a:lnTo>
                  <a:pt x="162" y="48"/>
                </a:lnTo>
                <a:lnTo>
                  <a:pt x="140" y="44"/>
                </a:lnTo>
                <a:lnTo>
                  <a:pt x="120" y="40"/>
                </a:lnTo>
                <a:lnTo>
                  <a:pt x="120" y="40"/>
                </a:lnTo>
                <a:lnTo>
                  <a:pt x="108" y="40"/>
                </a:lnTo>
                <a:lnTo>
                  <a:pt x="98" y="42"/>
                </a:lnTo>
                <a:lnTo>
                  <a:pt x="88" y="44"/>
                </a:lnTo>
                <a:lnTo>
                  <a:pt x="78" y="50"/>
                </a:lnTo>
                <a:lnTo>
                  <a:pt x="68" y="56"/>
                </a:lnTo>
                <a:lnTo>
                  <a:pt x="62" y="62"/>
                </a:lnTo>
                <a:lnTo>
                  <a:pt x="56" y="72"/>
                </a:lnTo>
                <a:lnTo>
                  <a:pt x="52" y="82"/>
                </a:lnTo>
                <a:lnTo>
                  <a:pt x="52" y="82"/>
                </a:lnTo>
                <a:lnTo>
                  <a:pt x="50" y="94"/>
                </a:lnTo>
                <a:lnTo>
                  <a:pt x="52" y="104"/>
                </a:lnTo>
                <a:lnTo>
                  <a:pt x="56" y="112"/>
                </a:lnTo>
                <a:lnTo>
                  <a:pt x="62" y="122"/>
                </a:lnTo>
                <a:lnTo>
                  <a:pt x="68" y="130"/>
                </a:lnTo>
                <a:lnTo>
                  <a:pt x="76" y="136"/>
                </a:lnTo>
                <a:lnTo>
                  <a:pt x="94" y="148"/>
                </a:lnTo>
                <a:lnTo>
                  <a:pt x="94" y="148"/>
                </a:lnTo>
                <a:lnTo>
                  <a:pt x="140" y="174"/>
                </a:lnTo>
                <a:lnTo>
                  <a:pt x="140" y="174"/>
                </a:lnTo>
                <a:lnTo>
                  <a:pt x="158" y="186"/>
                </a:lnTo>
                <a:lnTo>
                  <a:pt x="174" y="198"/>
                </a:lnTo>
                <a:lnTo>
                  <a:pt x="192" y="210"/>
                </a:lnTo>
                <a:lnTo>
                  <a:pt x="206" y="226"/>
                </a:lnTo>
                <a:lnTo>
                  <a:pt x="206" y="226"/>
                </a:lnTo>
                <a:lnTo>
                  <a:pt x="212" y="234"/>
                </a:lnTo>
                <a:lnTo>
                  <a:pt x="218" y="244"/>
                </a:lnTo>
                <a:lnTo>
                  <a:pt x="222" y="256"/>
                </a:lnTo>
                <a:lnTo>
                  <a:pt x="224" y="266"/>
                </a:lnTo>
                <a:lnTo>
                  <a:pt x="226" y="288"/>
                </a:lnTo>
                <a:lnTo>
                  <a:pt x="224" y="310"/>
                </a:lnTo>
                <a:lnTo>
                  <a:pt x="224" y="310"/>
                </a:lnTo>
                <a:lnTo>
                  <a:pt x="220" y="320"/>
                </a:lnTo>
                <a:lnTo>
                  <a:pt x="216" y="330"/>
                </a:lnTo>
                <a:lnTo>
                  <a:pt x="206" y="348"/>
                </a:lnTo>
                <a:lnTo>
                  <a:pt x="192" y="362"/>
                </a:lnTo>
                <a:lnTo>
                  <a:pt x="176" y="374"/>
                </a:lnTo>
                <a:lnTo>
                  <a:pt x="156" y="384"/>
                </a:lnTo>
                <a:lnTo>
                  <a:pt x="136" y="390"/>
                </a:lnTo>
                <a:lnTo>
                  <a:pt x="116" y="394"/>
                </a:lnTo>
                <a:lnTo>
                  <a:pt x="94" y="3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AutoShape 11"/>
          <p:cNvSpPr>
            <a:spLocks noChangeAspect="1" noChangeArrowheads="1" noTextEdit="1"/>
          </p:cNvSpPr>
          <p:nvPr userDrawn="1"/>
        </p:nvSpPr>
        <p:spPr bwMode="auto">
          <a:xfrm>
            <a:off x="5715000" y="3114675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95760" y="6648773"/>
            <a:ext cx="4436533" cy="2092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34591" y="-17815"/>
            <a:ext cx="9872349" cy="66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097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068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1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D24D-F1B2-4577-BF2E-D3E17D2793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02867-F9FF-4149-B073-859EA72F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8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0469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The Soft Power of Listening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82398"/>
          </a:xfrm>
        </p:spPr>
        <p:txBody>
          <a:bodyPr>
            <a:normAutofit/>
          </a:bodyPr>
          <a:lstStyle/>
          <a:p>
            <a:r>
              <a:rPr lang="en-US" dirty="0"/>
              <a:t>Prof. Avi Kluger</a:t>
            </a:r>
          </a:p>
          <a:p>
            <a:r>
              <a:rPr lang="en-US" dirty="0"/>
              <a:t>School of Business Administration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72" y="4922058"/>
            <a:ext cx="5401056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1781175"/>
            <a:ext cx="2171700" cy="329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1781175"/>
            <a:ext cx="2152650" cy="3295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433" y="1781175"/>
            <a:ext cx="22383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05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86" y="1628800"/>
            <a:ext cx="2310913" cy="36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628801"/>
            <a:ext cx="2304256" cy="35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868" y="1624319"/>
            <a:ext cx="2376264" cy="3623474"/>
          </a:xfrm>
          <a:prstGeom prst="rect">
            <a:avLst/>
          </a:prstGeom>
        </p:spPr>
      </p:pic>
      <p:sp>
        <p:nvSpPr>
          <p:cNvPr id="11" name="AutoShape 4" descr="Image result for difficult conversation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96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Image result for difficult conversation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When Doctors Don't Listen: How to Avoid Misdiagnoses and Unnecessary Te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023051"/>
            <a:ext cx="2851942" cy="43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anielleofri.com/wp-content/uploads/2016/09/what-patients-say-what-doctors-hear-cover-300x4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023051"/>
            <a:ext cx="2857500" cy="43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35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76" y="2118078"/>
            <a:ext cx="28479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16" y="1515819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476" y="4626124"/>
            <a:ext cx="2971800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740" y="3905138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95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172E8-9A2F-48B1-8BB2-28090270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51438"/>
            <a:ext cx="11201400" cy="6206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82420-4A52-45DF-A4BD-7B173EC2C81C}"/>
              </a:ext>
            </a:extLst>
          </p:cNvPr>
          <p:cNvSpPr txBox="1"/>
          <p:nvPr/>
        </p:nvSpPr>
        <p:spPr>
          <a:xfrm>
            <a:off x="304799" y="6124575"/>
            <a:ext cx="1120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Posted with permission from the </a:t>
            </a:r>
            <a:r>
              <a:rPr lang="en-US" sz="1400" i="1" dirty="0"/>
              <a:t>Annual Review of Organizational Psychology and Organizational Behavior</a:t>
            </a:r>
            <a:r>
              <a:rPr lang="en-US" sz="1400" dirty="0"/>
              <a:t>, Volume 9; </a:t>
            </a:r>
          </a:p>
          <a:p>
            <a:r>
              <a:rPr lang="en-US" sz="1400" dirty="0"/>
              <a:t>copyright 2022 Annual Reviews, https://www.annualreviews.org/ 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10049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7252"/>
              </p:ext>
            </p:extLst>
          </p:nvPr>
        </p:nvGraphicFramePr>
        <p:xfrm>
          <a:off x="2077453" y="170333"/>
          <a:ext cx="8037094" cy="647110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1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0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272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papers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3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307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studies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3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930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effect sizes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3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37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different countries and regions: USA, 55.2%, Israel, 16.6%, Japan, 3.9%, The Netherlands, 3.5%, UK, 3.1%, and Germany, 2.5%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3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31.6%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randomized experiments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37.6%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pertained to the listener, as oppose to the speaker, or both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3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14.1%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exploratory (no hypothesis)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3754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240988"/>
              </p:ext>
            </p:extLst>
          </p:nvPr>
        </p:nvGraphicFramePr>
        <p:xfrm>
          <a:off x="856527" y="381965"/>
          <a:ext cx="10776030" cy="59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7732854" y="1778000"/>
            <a:ext cx="1446" cy="4100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8356600" y="1778000"/>
            <a:ext cx="1286" cy="410001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33795" y="59946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4798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62" y="173175"/>
            <a:ext cx="8242876" cy="63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472440"/>
            <a:ext cx="4744402" cy="6385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065055"/>
            <a:ext cx="469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Listening and the two legs of leadership</a:t>
            </a:r>
          </a:p>
        </p:txBody>
      </p:sp>
    </p:spTree>
    <p:extLst>
      <p:ext uri="{BB962C8B-B14F-4D97-AF65-F5344CB8AC3E}">
        <p14:creationId xmlns:p14="http://schemas.microsoft.com/office/powerpoint/2010/main" val="356540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1409700"/>
            <a:ext cx="44005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1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58604"/>
            <a:ext cx="8262257" cy="900120"/>
          </a:xfrm>
        </p:spPr>
        <p:txBody>
          <a:bodyPr>
            <a:noAutofit/>
          </a:bodyPr>
          <a:lstStyle/>
          <a:p>
            <a:pPr algn="ctr" rtl="0">
              <a:defRPr/>
            </a:pPr>
            <a:r>
              <a:rPr lang="en-US" sz="7200" dirty="0">
                <a:solidFill>
                  <a:srgbClr val="1F497D"/>
                </a:solidFill>
                <a:latin typeface="Calibri" panose="020F0502020204030204" pitchFamily="34" charset="0"/>
              </a:rPr>
              <a:t>CONCLUSION</a:t>
            </a:r>
            <a:endParaRPr lang="he-IL" sz="72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4453" y="1828800"/>
            <a:ext cx="10808368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500" dirty="0"/>
          </a:p>
          <a:p>
            <a:pPr marL="0" indent="0" algn="ctr">
              <a:buNone/>
            </a:pPr>
            <a:r>
              <a:rPr lang="en-US" sz="11500" dirty="0"/>
              <a:t>1= 2</a:t>
            </a:r>
            <a:endParaRPr lang="he-IL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00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Similarly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Ink Free" panose="03080402000500000000" pitchFamily="66" charset="0"/>
              </a:rPr>
              <a:t>You do not have to listen to all of your employees, customers, and colleagues</a:t>
            </a:r>
          </a:p>
          <a:p>
            <a:pPr marL="0" indent="0">
              <a:buNone/>
            </a:pPr>
            <a:endParaRPr lang="en-US" sz="40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US" sz="4000" b="1" dirty="0">
                <a:latin typeface="Ink Free" panose="03080402000500000000" pitchFamily="66" charset="0"/>
              </a:rPr>
              <a:t>Just the ones you want to trust you, and follow you with </a:t>
            </a:r>
            <a:r>
              <a:rPr lang="en-US" sz="4000" b="1">
                <a:latin typeface="Ink Free" panose="03080402000500000000" pitchFamily="66" charset="0"/>
              </a:rPr>
              <a:t>their hearts.</a:t>
            </a:r>
            <a:endParaRPr lang="en-US" sz="40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27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58604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7200" dirty="0">
                <a:solidFill>
                  <a:srgbClr val="1F497D"/>
                </a:solidFill>
                <a:latin typeface="Calibri" panose="020F0502020204030204" pitchFamily="34" charset="0"/>
              </a:rPr>
              <a:t>CONCLUSION</a:t>
            </a:r>
            <a:endParaRPr lang="he-IL" sz="72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4453" y="1828800"/>
            <a:ext cx="10808368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/>
              <a:t>1</a:t>
            </a:r>
            <a:r>
              <a:rPr lang="en-US" sz="2400" dirty="0"/>
              <a:t>good listener    </a:t>
            </a:r>
            <a:r>
              <a:rPr lang="en-US" sz="11500" dirty="0"/>
              <a:t>= 2 </a:t>
            </a:r>
            <a:r>
              <a:rPr lang="en-US" sz="2400" dirty="0"/>
              <a:t>people with plenty of benefits</a:t>
            </a:r>
            <a:endParaRPr lang="he-IL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9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1F497D"/>
                </a:solidFill>
                <a:latin typeface="Calibri" panose="020F0502020204030204" pitchFamily="34" charset="0"/>
              </a:rPr>
              <a:t>Your first 3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324" y="9444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1. Time Sharing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1" y="2691062"/>
            <a:ext cx="2882365" cy="28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5" t="15172" r="2976"/>
          <a:stretch/>
        </p:blipFill>
        <p:spPr>
          <a:xfrm>
            <a:off x="9291287" y="1683693"/>
            <a:ext cx="4743851" cy="4973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4368" r="59023"/>
          <a:stretch/>
        </p:blipFill>
        <p:spPr>
          <a:xfrm>
            <a:off x="0" y="1035856"/>
            <a:ext cx="3701651" cy="560746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Interaction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20872" y="113208"/>
            <a:ext cx="9872349" cy="66501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Testimonial</a:t>
            </a:r>
            <a:br>
              <a:rPr lang="en-US" sz="4800" dirty="0"/>
            </a:br>
            <a:r>
              <a:rPr lang="en-US" sz="4800" dirty="0"/>
              <a:t> 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10" name="Oval Callout 50"/>
          <p:cNvSpPr>
            <a:spLocks noChangeAspect="1" noChangeArrowheads="1"/>
          </p:cNvSpPr>
          <p:nvPr/>
        </p:nvSpPr>
        <p:spPr bwMode="auto">
          <a:xfrm>
            <a:off x="13759626" y="3153936"/>
            <a:ext cx="4566583" cy="2033480"/>
          </a:xfrm>
          <a:prstGeom prst="wedgeEllipseCallout">
            <a:avLst>
              <a:gd name="adj1" fmla="val 68609"/>
              <a:gd name="adj2" fmla="val -4880"/>
            </a:avLst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algn="ctr" rtl="1">
              <a:defRPr/>
            </a:pPr>
            <a:endParaRPr lang="he-IL" sz="2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949" y="1876663"/>
            <a:ext cx="312558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2400" dirty="0"/>
              <a:t>“This exercise reminded me once again of why we dated and then got married 47 years ago”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7132319" y="2529957"/>
            <a:ext cx="2394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/>
              <a:t>“I enjoyed having five or more minutes to explain my thoughts without any interruption”.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7709" y="4838281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rPr>
              <a:t>Wife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0672" y="3839590"/>
            <a:ext cx="18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rPr>
              <a:t>Husband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2. Ask for…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9874" y="2057400"/>
            <a:ext cx="5032126" cy="3021816"/>
          </a:xfrm>
          <a:prstGeom prst="rect">
            <a:avLst/>
          </a:prstGeom>
        </p:spPr>
      </p:pic>
      <p:pic>
        <p:nvPicPr>
          <p:cNvPr id="1028" name="Picture 4" descr="http://tellmeyourstory.co.uk/wp-content/uploads/2014/12/Tell-Me-Your-Story-Logo2-940x3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907505" cy="30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8851275" y="1925052"/>
            <a:ext cx="1909187" cy="112511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3895900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952" y="31524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3.</a:t>
            </a:r>
          </a:p>
        </p:txBody>
      </p:sp>
      <p:pic>
        <p:nvPicPr>
          <p:cNvPr id="2050" name="Picture 2" descr="תמונה קשורה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53" y="1249421"/>
            <a:ext cx="6632802" cy="4968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21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What will be your first step?</a:t>
            </a:r>
            <a:b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1300" dirty="0"/>
              <a:t>  ?</a:t>
            </a:r>
          </a:p>
        </p:txBody>
      </p:sp>
      <p:pic>
        <p:nvPicPr>
          <p:cNvPr id="3078" name="Picture 6" descr="Take the first 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23" y="1559617"/>
            <a:ext cx="7652657" cy="50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61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87FA-4766-4048-B547-AC718624E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Arial" panose="020B0604020202020204" pitchFamily="34" charset="0"/>
              </a:rPr>
              <a:t>Trainers: tacit theories about learning to listen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2333B62-F8DA-4820-88E8-CAB569C3161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99724" y="3227545"/>
          <a:ext cx="8244840" cy="1360551"/>
        </p:xfrm>
        <a:graphic>
          <a:graphicData uri="http://schemas.openxmlformats.org/drawingml/2006/table">
            <a:tbl>
              <a:tblPr firstRow="1" firstCol="1" bandRow="1"/>
              <a:tblGrid>
                <a:gridCol w="8244840">
                  <a:extLst>
                    <a:ext uri="{9D8B030D-6E8A-4147-A177-3AD203B41FA5}">
                      <a16:colId xmlns:a16="http://schemas.microsoft.com/office/drawing/2014/main" val="2415133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48180" algn="l"/>
                          <a:tab pos="457200" algn="l"/>
                        </a:tabLst>
                      </a:pPr>
                      <a:endParaRPr lang="en-US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053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48180" algn="l"/>
                          <a:tab pos="457200" algn="l"/>
                        </a:tabLst>
                      </a:pPr>
                      <a:endParaRPr lang="en-US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2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48180" algn="l"/>
                          <a:tab pos="457200" algn="l"/>
                        </a:tabLst>
                      </a:pPr>
                      <a:endParaRPr lang="en-US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3318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5C79A-5C43-40AC-A8D0-9F891E80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Kluger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71E14-0588-4FCA-AE87-C1737EFB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3C8379-B3A1-49B5-B64E-5A1A0772D664}"/>
              </a:ext>
            </a:extLst>
          </p:cNvPr>
          <p:cNvSpPr txBox="1">
            <a:spLocks/>
          </p:cNvSpPr>
          <p:nvPr/>
        </p:nvSpPr>
        <p:spPr>
          <a:xfrm>
            <a:off x="1154954" y="2162176"/>
            <a:ext cx="9064313" cy="4229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Lehmann, M., Cojuharenco, I., &amp; Kluger, A. N. (2021, working paper). How to train listening? </a:t>
            </a:r>
            <a:endParaRPr lang="en-US" b="1" dirty="0"/>
          </a:p>
          <a:p>
            <a:r>
              <a:rPr lang="en-US" b="1" dirty="0"/>
              <a:t>Feeling safe to be authentic</a:t>
            </a:r>
          </a:p>
          <a:p>
            <a:r>
              <a:rPr lang="en-US" b="1" dirty="0"/>
              <a:t>Learning to listen requires being listened to (Real Play vs. role play)</a:t>
            </a:r>
          </a:p>
          <a:p>
            <a:pPr marL="540000" indent="0">
              <a:buNone/>
            </a:pPr>
            <a:r>
              <a:rPr lang="en-US" sz="1500" dirty="0"/>
              <a:t>Hinz, J., Stephens, J. P., &amp; van </a:t>
            </a:r>
            <a:r>
              <a:rPr lang="en-US" sz="1500" dirty="0" err="1"/>
              <a:t>Oosten</a:t>
            </a:r>
            <a:r>
              <a:rPr lang="en-US" sz="1500" dirty="0"/>
              <a:t>, E. (in press). Towards a pedagogy of connection: A critical view of being relational in listening. Management Learning. </a:t>
            </a:r>
          </a:p>
          <a:p>
            <a:r>
              <a:rPr lang="en-US" b="1" dirty="0"/>
              <a:t>Being listened to → Trainee’s flourishing:</a:t>
            </a:r>
          </a:p>
          <a:p>
            <a:pPr lvl="1"/>
            <a:r>
              <a:rPr lang="en-US" b="1" dirty="0"/>
              <a:t>Learn about the </a:t>
            </a:r>
            <a:r>
              <a:rPr lang="en-US" sz="1500" b="1" dirty="0"/>
              <a:t>self (</a:t>
            </a:r>
            <a:r>
              <a:rPr lang="en-GB" sz="1500" b="1" dirty="0"/>
              <a:t>discover conflicting voices within the self)</a:t>
            </a:r>
            <a:r>
              <a:rPr lang="en-US" sz="1500" b="1" dirty="0"/>
              <a:t>; </a:t>
            </a:r>
            <a:r>
              <a:rPr lang="en-US" b="1" dirty="0"/>
              <a:t>accept its different parts</a:t>
            </a:r>
          </a:p>
          <a:p>
            <a:pPr lvl="1"/>
            <a:r>
              <a:rPr lang="en-US" b="1" dirty="0"/>
              <a:t>Discover and adopt new views of self through the other’s perspective:</a:t>
            </a:r>
          </a:p>
          <a:p>
            <a:pPr lvl="2"/>
            <a:r>
              <a:rPr lang="en-US" b="1" dirty="0"/>
              <a:t>Reactions of the speaker (verbal and non-verbal)</a:t>
            </a:r>
          </a:p>
          <a:p>
            <a:pPr lvl="2"/>
            <a:r>
              <a:rPr lang="en-US" b="1" dirty="0"/>
              <a:t>Resonance of materials shared while listening</a:t>
            </a:r>
          </a:p>
          <a:p>
            <a:pPr lvl="1"/>
            <a:r>
              <a:rPr lang="en-US" b="1" dirty="0"/>
              <a:t>Integrate the parts of the self</a:t>
            </a:r>
          </a:p>
          <a:p>
            <a:r>
              <a:rPr lang="en-US" b="1" dirty="0"/>
              <a:t>Developing deliberate knowledge about listening</a:t>
            </a:r>
          </a:p>
          <a:p>
            <a:r>
              <a:rPr lang="en-US" b="1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24099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87FA-4766-4048-B547-AC718624E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894046" cy="706964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Trainers: mapping assumptions to means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5C79A-5C43-40AC-A8D0-9F891E80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Kluger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71E14-0588-4FCA-AE87-C1737EFB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3C8379-B3A1-49B5-B64E-5A1A0772D664}"/>
              </a:ext>
            </a:extLst>
          </p:cNvPr>
          <p:cNvSpPr txBox="1">
            <a:spLocks/>
          </p:cNvSpPr>
          <p:nvPr/>
        </p:nvSpPr>
        <p:spPr>
          <a:xfrm>
            <a:off x="1526738" y="2524041"/>
            <a:ext cx="8389629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b="1" dirty="0"/>
              <a:t> </a:t>
            </a:r>
          </a:p>
          <a:p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592407-9E03-4CBD-A6B5-270E30CDBDF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24932" y="2302439"/>
          <a:ext cx="11196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810">
                  <a:extLst>
                    <a:ext uri="{9D8B030D-6E8A-4147-A177-3AD203B41FA5}">
                      <a16:colId xmlns:a16="http://schemas.microsoft.com/office/drawing/2014/main" val="1874281882"/>
                    </a:ext>
                  </a:extLst>
                </a:gridCol>
                <a:gridCol w="8541190">
                  <a:extLst>
                    <a:ext uri="{9D8B030D-6E8A-4147-A177-3AD203B41FA5}">
                      <a16:colId xmlns:a16="http://schemas.microsoft.com/office/drawing/2014/main" val="1431860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b="1" dirty="0">
                          <a:cs typeface="Arial" panose="020B0604020202020204" pitchFamily="34" charset="0"/>
                        </a:rPr>
                        <a:t>Assumptions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Feeling safe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Modeling (</a:t>
                      </a:r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trainer’s self-disclosure; listening to objections &amp; inviting reflections)</a:t>
                      </a:r>
                    </a:p>
                    <a:p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“Yes…and,” silence, time-sharing, active listening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10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Being listened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Frequent speaker-listener role switching; trainer’s </a:t>
                      </a:r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listening to objections &amp; inviting reflections; </a:t>
                      </a:r>
                      <a:r>
                        <a:rPr lang="en-US" sz="1700" dirty="0"/>
                        <a:t>Listening Circles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65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/>
                        <a:t>Learn about the </a:t>
                      </a:r>
                      <a:r>
                        <a:rPr lang="en-US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Without prompts: </a:t>
                      </a:r>
                      <a:r>
                        <a:rPr lang="en-US" sz="1700" dirty="0"/>
                        <a:t>Time-sharing; “Yes, and …”; invite stories; Active Listening; Dialectical Behavior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4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Metaphor prompts: </a:t>
                      </a:r>
                      <a:r>
                        <a:rPr lang="en-US" sz="1700" dirty="0"/>
                        <a:t>Clean Language; What Is Your Story?; Feedforward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0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Logical prompts: </a:t>
                      </a:r>
                      <a:r>
                        <a:rPr lang="en-US" sz="1700" dirty="0" err="1"/>
                        <a:t>Negotiational</a:t>
                      </a:r>
                      <a:r>
                        <a:rPr lang="en-US" sz="1700" dirty="0"/>
                        <a:t>-Self Method; Feedforward; Questions on reflections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14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/>
                        <a:t>Integrate the 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Prompt integration: </a:t>
                      </a:r>
                      <a:r>
                        <a:rPr lang="en-US" sz="1700" dirty="0" err="1"/>
                        <a:t>Negotiational</a:t>
                      </a:r>
                      <a:r>
                        <a:rPr lang="en-US" sz="1700" dirty="0"/>
                        <a:t>-Self Method; Feedforward for a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41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/>
                        <a:t>Deliberate knowledge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Demonstrations; Lectures; reading; reflections in class; written reflections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700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/>
                        <a:t>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During class &amp; homework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137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Epilogue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>
                <a:cs typeface="Arial" charset="0"/>
              </a:rPr>
              <a:t>“</a:t>
            </a:r>
            <a:r>
              <a:rPr lang="en-US" sz="3600" dirty="0">
                <a:cs typeface="Arial" charset="0"/>
              </a:rPr>
              <a:t>Counsel in the heart of man is like deep water; but a man of understanding will draw it out.”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3600" dirty="0">
              <a:cs typeface="Arial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cs typeface="Arial" charset="0"/>
              </a:rPr>
              <a:t>-- Proverbs 20:5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000" dirty="0">
              <a:cs typeface="Arial" charset="0"/>
            </a:endParaRPr>
          </a:p>
          <a:p>
            <a:pPr marL="274320" indent="-274320" algn="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e-IL" sz="3000" dirty="0">
                <a:solidFill>
                  <a:srgbClr val="003399"/>
                </a:solidFill>
                <a:latin typeface="Tahoma" pitchFamily="34" charset="0"/>
              </a:rPr>
              <a:t>"מים עמוקים, עצה בלב-איש;    </a:t>
            </a:r>
          </a:p>
          <a:p>
            <a:pPr marL="274320" indent="-274320" algn="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e-IL" sz="3000" dirty="0">
                <a:solidFill>
                  <a:srgbClr val="003399"/>
                </a:solidFill>
                <a:latin typeface="Tahoma" pitchFamily="34" charset="0"/>
              </a:rPr>
              <a:t>ואיש תבונה </a:t>
            </a:r>
            <a:r>
              <a:rPr lang="he-IL" sz="3000" dirty="0" err="1">
                <a:solidFill>
                  <a:srgbClr val="003399"/>
                </a:solidFill>
                <a:latin typeface="Tahoma" pitchFamily="34" charset="0"/>
              </a:rPr>
              <a:t>ידלנה</a:t>
            </a:r>
            <a:r>
              <a:rPr lang="he-IL" sz="3000" dirty="0">
                <a:solidFill>
                  <a:srgbClr val="003399"/>
                </a:solidFill>
                <a:latin typeface="Tahoma" pitchFamily="34" charset="0"/>
              </a:rPr>
              <a:t>."</a:t>
            </a:r>
          </a:p>
          <a:p>
            <a:pPr marL="274320" indent="-274320" algn="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he-IL" sz="3000" dirty="0">
              <a:solidFill>
                <a:srgbClr val="003399"/>
              </a:solidFill>
              <a:latin typeface="Tahoma" pitchFamily="34" charset="0"/>
            </a:endParaRPr>
          </a:p>
          <a:p>
            <a:pPr marL="274320" indent="-274320" algn="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e-IL" sz="2100" dirty="0">
                <a:solidFill>
                  <a:srgbClr val="003399"/>
                </a:solidFill>
                <a:latin typeface="Tahoma" pitchFamily="34" charset="0"/>
              </a:rPr>
              <a:t>(משלי פרק כ' פסוק ה')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00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5023E0-5895-46A6-987D-0165679B2D92}" type="slidenum">
              <a:rPr lang="en-US" altLang="en-US">
                <a:solidFill>
                  <a:schemeClr val="tx2"/>
                </a:solidFill>
                <a:latin typeface="Rage Italic" panose="03070502040507070304" pitchFamily="66" charset="0"/>
              </a:rPr>
              <a:pPr eaLnBrk="1" hangingPunct="1"/>
              <a:t>29</a:t>
            </a:fld>
            <a:endParaRPr lang="en-US" altLang="en-US">
              <a:solidFill>
                <a:schemeClr val="tx2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3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3159" y="391260"/>
            <a:ext cx="10480857" cy="6650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What is listening?</a:t>
            </a:r>
            <a:endParaRPr lang="he-IL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Opening</a:t>
            </a:r>
            <a:endParaRPr lang="he-I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13176" y="2214673"/>
            <a:ext cx="7478824" cy="2403067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rPr>
              <a:t>You know when you are being listened to!</a:t>
            </a:r>
          </a:p>
          <a:p>
            <a:endParaRPr lang="en-US" sz="2400" dirty="0">
              <a:solidFill>
                <a:srgbClr val="1F497D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rPr>
              <a:t>	</a:t>
            </a:r>
            <a:r>
              <a:rPr lang="en-US" sz="3100" dirty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rPr>
              <a:t>Paying attention</a:t>
            </a:r>
          </a:p>
          <a:p>
            <a:endParaRPr lang="en-US" sz="3100" dirty="0">
              <a:solidFill>
                <a:srgbClr val="1F497D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3100" dirty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rPr>
              <a:t>	Understanding </a:t>
            </a:r>
          </a:p>
          <a:p>
            <a:endParaRPr lang="en-US" sz="3100" dirty="0">
              <a:solidFill>
                <a:srgbClr val="1F497D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3100" dirty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rPr>
              <a:t>	Being on your side  (empathy, non-judgmental)</a:t>
            </a:r>
          </a:p>
          <a:p>
            <a:endParaRPr lang="he-IL" sz="3100" dirty="0"/>
          </a:p>
        </p:txBody>
      </p:sp>
    </p:spTree>
    <p:extLst>
      <p:ext uri="{BB962C8B-B14F-4D97-AF65-F5344CB8AC3E}">
        <p14:creationId xmlns:p14="http://schemas.microsoft.com/office/powerpoint/2010/main" val="156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76" y="2913117"/>
            <a:ext cx="1570322" cy="2339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2" y="6659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  <a:t>What is NOT Listening?</a:t>
            </a:r>
            <a:b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endParaRPr lang="en-US" sz="40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techmalak.techmalak.netdna-cdn.com/wp-content/uploads/2015/03/new-smartphon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15" y="3116178"/>
            <a:ext cx="3287064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0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75013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  <a:t>What is NOT Listening?</a:t>
            </a:r>
            <a:b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endParaRPr lang="en-US" sz="40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תוצאת תמונה עבור ‪phone compute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07" y="2273968"/>
            <a:ext cx="3333591" cy="22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telegraph.co.uk/multimedia/archive/01681/multitask_1681109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81" y="2303956"/>
            <a:ext cx="3495309" cy="21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9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  <a:t>What is NOT Listening?</a:t>
            </a:r>
          </a:p>
        </p:txBody>
      </p:sp>
      <p:pic>
        <p:nvPicPr>
          <p:cNvPr id="3074" name="Picture 2" descr="http://3.bp.blogspot.com/-fvjQf9OEwx4/VXxALFcZ_RI/AAAAAAAAAHU/Pgf1VKx7ddc/s640/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2" y="2186781"/>
            <a:ext cx="37623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2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  <a:t>What is NOT Listening?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תוצאת תמונה עבור ‪I told you a thousand time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66" y="2211316"/>
            <a:ext cx="5042067" cy="37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3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  <a:t>What is NOT Listening?</a:t>
            </a:r>
          </a:p>
        </p:txBody>
      </p:sp>
      <p:pic>
        <p:nvPicPr>
          <p:cNvPr id="6146" name="Picture 2" descr="http://www.quotehd.com/imagequotes/authors36/eden-phillpotts-novelist-the-people-sensible-enough-to-give-goo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38" y="2763453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  <a:t>What is NOT Listening?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http://www.stuff.co.nz/content/dam/images/1/a/j/a/l/4/image.related.StuffLandscapeSixteenByNine.620x349.1aj8x2.png/1458615193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11" y="2343944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864</Words>
  <Application>Microsoft Office PowerPoint</Application>
  <PresentationFormat>Widescreen</PresentationFormat>
  <Paragraphs>136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MS Mincho</vt:lpstr>
      <vt:lpstr>Arial</vt:lpstr>
      <vt:lpstr>Calibri</vt:lpstr>
      <vt:lpstr>Calibri Light</vt:lpstr>
      <vt:lpstr>Ink Free</vt:lpstr>
      <vt:lpstr>Rage Italic</vt:lpstr>
      <vt:lpstr>Tahoma</vt:lpstr>
      <vt:lpstr>Times New Roman</vt:lpstr>
      <vt:lpstr>Wingdings</vt:lpstr>
      <vt:lpstr>Wingdings 3</vt:lpstr>
      <vt:lpstr>Office Theme</vt:lpstr>
      <vt:lpstr>The Soft Power of Listening</vt:lpstr>
      <vt:lpstr>CONCLUSION</vt:lpstr>
      <vt:lpstr>What is listening?</vt:lpstr>
      <vt:lpstr>What is NOT Listening?  </vt:lpstr>
      <vt:lpstr>What is NOT Listening?  </vt:lpstr>
      <vt:lpstr>What is NOT Listening?</vt:lpstr>
      <vt:lpstr>What is NOT Listening?</vt:lpstr>
      <vt:lpstr>What is NOT Listening?</vt:lpstr>
      <vt:lpstr>What is NOT Listening?</vt:lpstr>
      <vt:lpstr>PowerPoint Presentation</vt:lpstr>
      <vt:lpstr>PowerPoint Presentation</vt:lpstr>
      <vt:lpstr>PowerPoint Presentation</vt:lpstr>
      <vt:lpstr>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Similarly …</vt:lpstr>
      <vt:lpstr>CONCLUSION</vt:lpstr>
      <vt:lpstr>Your first 3 steps</vt:lpstr>
      <vt:lpstr>  Testimonial  </vt:lpstr>
      <vt:lpstr>2. Ask for…</vt:lpstr>
      <vt:lpstr>3.</vt:lpstr>
      <vt:lpstr>What will be your first step? </vt:lpstr>
      <vt:lpstr>Trainers: tacit theories about learning to listen</vt:lpstr>
      <vt:lpstr>Trainers: mapping assumptions to means</vt:lpstr>
      <vt:lpstr>Epilogue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Soft Power of Listening</dc:title>
  <dc:creator>Avi Kluger</dc:creator>
  <cp:lastModifiedBy>Avraham N Kluger</cp:lastModifiedBy>
  <cp:revision>71</cp:revision>
  <dcterms:created xsi:type="dcterms:W3CDTF">2016-05-18T03:40:57Z</dcterms:created>
  <dcterms:modified xsi:type="dcterms:W3CDTF">2021-09-28T13:23:23Z</dcterms:modified>
</cp:coreProperties>
</file>