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4.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Override PartName="/ppt/charts/style3.xml" ContentType="application/vnd.ms-office.chartstyle+xml"/>
  <Override PartName="/ppt/charts/colors3.xml" ContentType="application/vnd.ms-office.chartcolorstyle+xml"/>
  <Override PartName="/ppt/charts/style4.xml" ContentType="application/vnd.ms-office.chartstyle+xml"/>
  <Override PartName="/ppt/charts/colors4.xml" ContentType="application/vnd.ms-office.chartcolorstyle+xml"/>
  <Override PartName="/ppt/charts/style5.xml" ContentType="application/vnd.ms-office.chartstyle+xml"/>
  <Override PartName="/ppt/charts/colors5.xml" ContentType="application/vnd.ms-office.chartcolorstyle+xml"/>
  <Override PartName="/ppt/charts/style6.xml" ContentType="application/vnd.ms-office.chartstyle+xml"/>
  <Override PartName="/ppt/charts/colors6.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8" r:id="rId3"/>
  </p:sldMasterIdLst>
  <p:notesMasterIdLst>
    <p:notesMasterId r:id="rId29"/>
  </p:notesMasterIdLst>
  <p:sldIdLst>
    <p:sldId id="256" r:id="rId4"/>
    <p:sldId id="277" r:id="rId5"/>
    <p:sldId id="278" r:id="rId6"/>
    <p:sldId id="299" r:id="rId7"/>
    <p:sldId id="280" r:id="rId8"/>
    <p:sldId id="298" r:id="rId9"/>
    <p:sldId id="283" r:id="rId10"/>
    <p:sldId id="282" r:id="rId11"/>
    <p:sldId id="261" r:id="rId12"/>
    <p:sldId id="294" r:id="rId13"/>
    <p:sldId id="265" r:id="rId14"/>
    <p:sldId id="267" r:id="rId15"/>
    <p:sldId id="270" r:id="rId16"/>
    <p:sldId id="303" r:id="rId17"/>
    <p:sldId id="297" r:id="rId18"/>
    <p:sldId id="289" r:id="rId19"/>
    <p:sldId id="290" r:id="rId20"/>
    <p:sldId id="296" r:id="rId21"/>
    <p:sldId id="263" r:id="rId22"/>
    <p:sldId id="275" r:id="rId23"/>
    <p:sldId id="287" r:id="rId24"/>
    <p:sldId id="292" r:id="rId25"/>
    <p:sldId id="274" r:id="rId26"/>
    <p:sldId id="301" r:id="rId27"/>
    <p:sldId id="295" r:id="rId2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1A5A"/>
    <a:srgbClr val="F6A8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03" autoAdjust="0"/>
    <p:restoredTop sz="78356" autoAdjust="0"/>
  </p:normalViewPr>
  <p:slideViewPr>
    <p:cSldViewPr snapToGrid="0">
      <p:cViewPr>
        <p:scale>
          <a:sx n="97" d="100"/>
          <a:sy n="97" d="100"/>
        </p:scale>
        <p:origin x="-414" y="1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hurwitz\Desktop\Huji\MA_Thesis\Results_graphs_Bunc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hurwitz\Desktop\Recall_graphs(Sef).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ahurwitz\Desktop\Huji\Recall_graphs(Sef).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ahurwitz\Desktop\Huji\MA_Thesis\Results_graphs_Bunch.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ahurwitz\Desktop\Huji\Recall_graphs(Sef).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ahurwitz\Desktop\Huji\MA_Thesis\Results_graphs_Bunch.xlsx" TargetMode="External"/></Relationships>
</file>

<file path=ppt/charts/_rels/chart7.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C:\Users\ahurwitz\Desktop\Huji\Recall_graphs(Sef).xlsx" TargetMode="External"/></Relationships>
</file>

<file path=ppt/charts/_rels/chart8.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oleObject" Target="file:///C:\Users\ahurwitz\Desktop\Huji\MA_Thesis\Results_graphs_Bunc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00692304766252"/>
          <c:y val="5.0293209321076088E-2"/>
          <c:w val="0.82367035642283848"/>
          <c:h val="0.84247669371036127"/>
        </c:manualLayout>
      </c:layout>
      <c:barChart>
        <c:barDir val="col"/>
        <c:grouping val="clustered"/>
        <c:varyColors val="0"/>
        <c:ser>
          <c:idx val="0"/>
          <c:order val="0"/>
          <c:tx>
            <c:strRef>
              <c:f>'graphs (2)'!$A$5</c:f>
              <c:strCache>
                <c:ptCount val="1"/>
                <c:pt idx="0">
                  <c:v>Dominance</c:v>
                </c:pt>
              </c:strCache>
            </c:strRef>
          </c:tx>
          <c:spPr>
            <a:solidFill>
              <a:schemeClr val="bg2">
                <a:lumMod val="25000"/>
              </a:schemeClr>
            </a:solidFill>
            <a:ln>
              <a:noFill/>
            </a:ln>
          </c:spPr>
          <c:invertIfNegative val="0"/>
          <c:dPt>
            <c:idx val="0"/>
            <c:invertIfNegative val="0"/>
            <c:bubble3D val="0"/>
          </c:dPt>
          <c:errBars>
            <c:errBarType val="both"/>
            <c:errValType val="cust"/>
            <c:noEndCap val="0"/>
            <c:plus>
              <c:numRef>
                <c:f>'graphs (2)'!$F$5:$G$5</c:f>
                <c:numCache>
                  <c:formatCode>General</c:formatCode>
                  <c:ptCount val="2"/>
                  <c:pt idx="0">
                    <c:v>0.142206891172278</c:v>
                  </c:pt>
                  <c:pt idx="1">
                    <c:v>0.15717720409053279</c:v>
                  </c:pt>
                </c:numCache>
              </c:numRef>
            </c:plus>
            <c:minus>
              <c:numRef>
                <c:f>'graphs (2)'!$F$5:$G$5</c:f>
                <c:numCache>
                  <c:formatCode>General</c:formatCode>
                  <c:ptCount val="2"/>
                  <c:pt idx="0">
                    <c:v>0.142206891172278</c:v>
                  </c:pt>
                  <c:pt idx="1">
                    <c:v>0.15717720409053279</c:v>
                  </c:pt>
                </c:numCache>
              </c:numRef>
            </c:minus>
          </c:errBars>
          <c:cat>
            <c:strRef>
              <c:f>'graphs (2)'!$B$4:$C$4</c:f>
              <c:strCache>
                <c:ptCount val="2"/>
                <c:pt idx="0">
                  <c:v>Poor Listening </c:v>
                </c:pt>
                <c:pt idx="1">
                  <c:v>Good Listening</c:v>
                </c:pt>
              </c:strCache>
            </c:strRef>
          </c:cat>
          <c:val>
            <c:numRef>
              <c:f>'graphs (2)'!$B$5:$C$5</c:f>
              <c:numCache>
                <c:formatCode>General</c:formatCode>
                <c:ptCount val="2"/>
                <c:pt idx="0">
                  <c:v>4.6927297668038417</c:v>
                </c:pt>
                <c:pt idx="1">
                  <c:v>2.3607503607503624</c:v>
                </c:pt>
              </c:numCache>
            </c:numRef>
          </c:val>
        </c:ser>
        <c:ser>
          <c:idx val="1"/>
          <c:order val="1"/>
          <c:tx>
            <c:strRef>
              <c:f>'graphs (2)'!$A$6</c:f>
              <c:strCache>
                <c:ptCount val="1"/>
                <c:pt idx="0">
                  <c:v>Prestige</c:v>
                </c:pt>
              </c:strCache>
            </c:strRef>
          </c:tx>
          <c:spPr>
            <a:solidFill>
              <a:schemeClr val="bg2">
                <a:lumMod val="90000"/>
              </a:schemeClr>
            </a:solidFill>
            <a:ln w="12700">
              <a:noFill/>
            </a:ln>
          </c:spPr>
          <c:invertIfNegative val="0"/>
          <c:errBars>
            <c:errBarType val="both"/>
            <c:errValType val="cust"/>
            <c:noEndCap val="0"/>
            <c:plus>
              <c:numRef>
                <c:f>'graphs (2)'!$F$6:$G$6</c:f>
                <c:numCache>
                  <c:formatCode>General</c:formatCode>
                  <c:ptCount val="2"/>
                  <c:pt idx="0">
                    <c:v>0.1368954160601136</c:v>
                  </c:pt>
                  <c:pt idx="1">
                    <c:v>0.14538155911005374</c:v>
                  </c:pt>
                </c:numCache>
              </c:numRef>
            </c:plus>
            <c:minus>
              <c:numRef>
                <c:f>'graphs (2)'!$F$6:$G$6</c:f>
                <c:numCache>
                  <c:formatCode>General</c:formatCode>
                  <c:ptCount val="2"/>
                  <c:pt idx="0">
                    <c:v>0.1368954160601136</c:v>
                  </c:pt>
                  <c:pt idx="1">
                    <c:v>0.14538155911005374</c:v>
                  </c:pt>
                </c:numCache>
              </c:numRef>
            </c:minus>
          </c:errBars>
          <c:cat>
            <c:strRef>
              <c:f>'graphs (2)'!$B$4:$C$4</c:f>
              <c:strCache>
                <c:ptCount val="2"/>
                <c:pt idx="0">
                  <c:v>Poor Listening </c:v>
                </c:pt>
                <c:pt idx="1">
                  <c:v>Good Listening</c:v>
                </c:pt>
              </c:strCache>
            </c:strRef>
          </c:cat>
          <c:val>
            <c:numRef>
              <c:f>'graphs (2)'!$B$6:$C$6</c:f>
              <c:numCache>
                <c:formatCode>General</c:formatCode>
                <c:ptCount val="2"/>
                <c:pt idx="0">
                  <c:v>2.916666666666667</c:v>
                </c:pt>
                <c:pt idx="1">
                  <c:v>4.7532467532467528</c:v>
                </c:pt>
              </c:numCache>
            </c:numRef>
          </c:val>
        </c:ser>
        <c:dLbls>
          <c:showLegendKey val="0"/>
          <c:showVal val="0"/>
          <c:showCatName val="0"/>
          <c:showSerName val="0"/>
          <c:showPercent val="0"/>
          <c:showBubbleSize val="0"/>
        </c:dLbls>
        <c:gapWidth val="150"/>
        <c:axId val="158951680"/>
        <c:axId val="158965760"/>
      </c:barChart>
      <c:catAx>
        <c:axId val="158951680"/>
        <c:scaling>
          <c:orientation val="minMax"/>
        </c:scaling>
        <c:delete val="0"/>
        <c:axPos val="b"/>
        <c:numFmt formatCode="General" sourceLinked="0"/>
        <c:majorTickMark val="out"/>
        <c:minorTickMark val="none"/>
        <c:tickLblPos val="nextTo"/>
        <c:txPr>
          <a:bodyPr/>
          <a:lstStyle/>
          <a:p>
            <a:pPr>
              <a:defRPr sz="1600"/>
            </a:pPr>
            <a:endParaRPr lang="he-IL"/>
          </a:p>
        </c:txPr>
        <c:crossAx val="158965760"/>
        <c:crosses val="autoZero"/>
        <c:auto val="1"/>
        <c:lblAlgn val="ctr"/>
        <c:lblOffset val="100"/>
        <c:noMultiLvlLbl val="0"/>
      </c:catAx>
      <c:valAx>
        <c:axId val="158965760"/>
        <c:scaling>
          <c:orientation val="minMax"/>
          <c:max val="7"/>
          <c:min val="1"/>
        </c:scaling>
        <c:delete val="0"/>
        <c:axPos val="l"/>
        <c:majorGridlines/>
        <c:title>
          <c:tx>
            <c:rich>
              <a:bodyPr rot="-5400000" vert="horz"/>
              <a:lstStyle/>
              <a:p>
                <a:pPr>
                  <a:defRPr/>
                </a:pPr>
                <a:r>
                  <a:rPr lang="en-US"/>
                  <a:t>Status Base Rating </a:t>
                </a:r>
              </a:p>
            </c:rich>
          </c:tx>
          <c:layout>
            <c:manualLayout>
              <c:xMode val="edge"/>
              <c:yMode val="edge"/>
              <c:x val="1.0472248463658587E-2"/>
              <c:y val="0.28441606496245797"/>
            </c:manualLayout>
          </c:layout>
          <c:overlay val="0"/>
        </c:title>
        <c:numFmt formatCode="General" sourceLinked="1"/>
        <c:majorTickMark val="out"/>
        <c:minorTickMark val="none"/>
        <c:tickLblPos val="nextTo"/>
        <c:crossAx val="158951680"/>
        <c:crosses val="autoZero"/>
        <c:crossBetween val="between"/>
      </c:valAx>
    </c:plotArea>
    <c:legend>
      <c:legendPos val="r"/>
      <c:layout>
        <c:manualLayout>
          <c:xMode val="edge"/>
          <c:yMode val="edge"/>
          <c:x val="0.74036326980866518"/>
          <c:y val="6.7192087019746452E-2"/>
          <c:w val="0.20408117463577921"/>
          <c:h val="0.15615408426978425"/>
        </c:manualLayout>
      </c:layout>
      <c:overlay val="0"/>
      <c:spPr>
        <a:solidFill>
          <a:schemeClr val="bg1"/>
        </a:solidFill>
        <a:ln>
          <a:solidFill>
            <a:schemeClr val="tx1"/>
          </a:solidFill>
        </a:ln>
      </c:spPr>
    </c:legend>
    <c:plotVisOnly val="1"/>
    <c:dispBlanksAs val="gap"/>
    <c:showDLblsOverMax val="0"/>
  </c:chart>
  <c:spPr>
    <a:ln>
      <a:noFill/>
    </a:ln>
  </c:spPr>
  <c:txPr>
    <a:bodyPr/>
    <a:lstStyle/>
    <a:p>
      <a:pPr>
        <a:defRPr sz="1400">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59484246484484E-2"/>
          <c:y val="3.965512249373665E-2"/>
          <c:w val="0.86263167395654006"/>
          <c:h val="0.84166791091591697"/>
        </c:manualLayout>
      </c:layout>
      <c:barChart>
        <c:barDir val="col"/>
        <c:grouping val="clustered"/>
        <c:varyColors val="0"/>
        <c:ser>
          <c:idx val="0"/>
          <c:order val="0"/>
          <c:tx>
            <c:strRef>
              <c:f>'[Recall_graphs(Sef).xlsx]Graphs'!$B$32</c:f>
              <c:strCache>
                <c:ptCount val="1"/>
                <c:pt idx="0">
                  <c:v>Dominance</c:v>
                </c:pt>
              </c:strCache>
            </c:strRef>
          </c:tx>
          <c:spPr>
            <a:solidFill>
              <a:schemeClr val="bg2">
                <a:lumMod val="25000"/>
              </a:schemeClr>
            </a:solidFill>
          </c:spPr>
          <c:invertIfNegative val="0"/>
          <c:errBars>
            <c:errBarType val="both"/>
            <c:errValType val="cust"/>
            <c:noEndCap val="0"/>
            <c:plus>
              <c:numRef>
                <c:f>'[Recall_graphs(Sef).xlsx]Graphs'!$H$32:$J$32</c:f>
                <c:numCache>
                  <c:formatCode>General</c:formatCode>
                  <c:ptCount val="3"/>
                  <c:pt idx="0">
                    <c:v>0.152</c:v>
                  </c:pt>
                  <c:pt idx="1">
                    <c:v>0.159</c:v>
                  </c:pt>
                  <c:pt idx="2">
                    <c:v>0.14899999999999999</c:v>
                  </c:pt>
                </c:numCache>
              </c:numRef>
            </c:plus>
            <c:minus>
              <c:numRef>
                <c:f>'[Recall_graphs(Sef).xlsx]Graphs'!$H$32:$J$32</c:f>
                <c:numCache>
                  <c:formatCode>General</c:formatCode>
                  <c:ptCount val="3"/>
                  <c:pt idx="0">
                    <c:v>0.152</c:v>
                  </c:pt>
                  <c:pt idx="1">
                    <c:v>0.159</c:v>
                  </c:pt>
                  <c:pt idx="2">
                    <c:v>0.14899999999999999</c:v>
                  </c:pt>
                </c:numCache>
              </c:numRef>
            </c:minus>
          </c:errBars>
          <c:cat>
            <c:strRef>
              <c:f>'[Recall_graphs(Sef).xlsx]Graphs'!$C$4:$E$4</c:f>
              <c:strCache>
                <c:ptCount val="3"/>
                <c:pt idx="0">
                  <c:v>Poor listening</c:v>
                </c:pt>
                <c:pt idx="1">
                  <c:v>Typical listening</c:v>
                </c:pt>
                <c:pt idx="2">
                  <c:v>Good listening</c:v>
                </c:pt>
              </c:strCache>
            </c:strRef>
          </c:cat>
          <c:val>
            <c:numRef>
              <c:f>'[Recall_graphs(Sef).xlsx]Graphs'!$C$32:$E$32</c:f>
              <c:numCache>
                <c:formatCode>0.000</c:formatCode>
                <c:ptCount val="3"/>
                <c:pt idx="0">
                  <c:v>4.0525362318840576</c:v>
                </c:pt>
                <c:pt idx="1">
                  <c:v>3.3015873015873014</c:v>
                </c:pt>
                <c:pt idx="2">
                  <c:v>2.9913194444444446</c:v>
                </c:pt>
              </c:numCache>
            </c:numRef>
          </c:val>
        </c:ser>
        <c:ser>
          <c:idx val="1"/>
          <c:order val="1"/>
          <c:tx>
            <c:strRef>
              <c:f>'[Recall_graphs(Sef).xlsx]Graphs'!$B$33</c:f>
              <c:strCache>
                <c:ptCount val="1"/>
                <c:pt idx="0">
                  <c:v>Prestige</c:v>
                </c:pt>
              </c:strCache>
            </c:strRef>
          </c:tx>
          <c:spPr>
            <a:solidFill>
              <a:schemeClr val="bg2">
                <a:lumMod val="90000"/>
              </a:schemeClr>
            </a:solidFill>
          </c:spPr>
          <c:invertIfNegative val="0"/>
          <c:errBars>
            <c:errBarType val="both"/>
            <c:errValType val="cust"/>
            <c:noEndCap val="0"/>
            <c:plus>
              <c:numRef>
                <c:f>'[Recall_graphs(Sef).xlsx]Graphs'!$H$33:$J$33</c:f>
                <c:numCache>
                  <c:formatCode>General</c:formatCode>
                  <c:ptCount val="3"/>
                  <c:pt idx="0">
                    <c:v>0.14000000000000001</c:v>
                  </c:pt>
                  <c:pt idx="1">
                    <c:v>0.14599999999999999</c:v>
                  </c:pt>
                  <c:pt idx="2">
                    <c:v>0.13700000000000001</c:v>
                  </c:pt>
                </c:numCache>
              </c:numRef>
            </c:plus>
            <c:minus>
              <c:numRef>
                <c:f>'[Recall_graphs(Sef).xlsx]Graphs'!$H$33:$J$33</c:f>
                <c:numCache>
                  <c:formatCode>General</c:formatCode>
                  <c:ptCount val="3"/>
                  <c:pt idx="0">
                    <c:v>0.14000000000000001</c:v>
                  </c:pt>
                  <c:pt idx="1">
                    <c:v>0.14599999999999999</c:v>
                  </c:pt>
                  <c:pt idx="2">
                    <c:v>0.13700000000000001</c:v>
                  </c:pt>
                </c:numCache>
              </c:numRef>
            </c:minus>
          </c:errBars>
          <c:cat>
            <c:strRef>
              <c:f>'[Recall_graphs(Sef).xlsx]Graphs'!$C$4:$E$4</c:f>
              <c:strCache>
                <c:ptCount val="3"/>
                <c:pt idx="0">
                  <c:v>Poor listening</c:v>
                </c:pt>
                <c:pt idx="1">
                  <c:v>Typical listening</c:v>
                </c:pt>
                <c:pt idx="2">
                  <c:v>Good listening</c:v>
                </c:pt>
              </c:strCache>
            </c:strRef>
          </c:cat>
          <c:val>
            <c:numRef>
              <c:f>'[Recall_graphs(Sef).xlsx]Graphs'!$C$33:$E$33</c:f>
              <c:numCache>
                <c:formatCode>0.000</c:formatCode>
                <c:ptCount val="3"/>
                <c:pt idx="0">
                  <c:v>4.6312399355877512</c:v>
                </c:pt>
                <c:pt idx="1">
                  <c:v>5.1657848324514974</c:v>
                </c:pt>
                <c:pt idx="2">
                  <c:v>5.4521604938271624</c:v>
                </c:pt>
              </c:numCache>
            </c:numRef>
          </c:val>
        </c:ser>
        <c:dLbls>
          <c:showLegendKey val="0"/>
          <c:showVal val="0"/>
          <c:showCatName val="0"/>
          <c:showSerName val="0"/>
          <c:showPercent val="0"/>
          <c:showBubbleSize val="0"/>
        </c:dLbls>
        <c:gapWidth val="150"/>
        <c:axId val="163268096"/>
        <c:axId val="163269632"/>
      </c:barChart>
      <c:catAx>
        <c:axId val="163268096"/>
        <c:scaling>
          <c:orientation val="minMax"/>
        </c:scaling>
        <c:delete val="0"/>
        <c:axPos val="b"/>
        <c:numFmt formatCode="General" sourceLinked="0"/>
        <c:majorTickMark val="out"/>
        <c:minorTickMark val="none"/>
        <c:tickLblPos val="nextTo"/>
        <c:crossAx val="163269632"/>
        <c:crosses val="autoZero"/>
        <c:auto val="1"/>
        <c:lblAlgn val="ctr"/>
        <c:lblOffset val="100"/>
        <c:noMultiLvlLbl val="0"/>
      </c:catAx>
      <c:valAx>
        <c:axId val="163269632"/>
        <c:scaling>
          <c:orientation val="minMax"/>
          <c:max val="7"/>
          <c:min val="1"/>
        </c:scaling>
        <c:delete val="0"/>
        <c:axPos val="l"/>
        <c:majorGridlines/>
        <c:title>
          <c:tx>
            <c:rich>
              <a:bodyPr/>
              <a:lstStyle/>
              <a:p>
                <a:pPr>
                  <a:defRPr/>
                </a:pPr>
                <a:r>
                  <a:rPr lang="en-US"/>
                  <a:t> Status Base Rating</a:t>
                </a:r>
              </a:p>
            </c:rich>
          </c:tx>
          <c:layout>
            <c:manualLayout>
              <c:xMode val="edge"/>
              <c:yMode val="edge"/>
              <c:x val="5.2000877551867464E-3"/>
              <c:y val="0.27819537765594776"/>
            </c:manualLayout>
          </c:layout>
          <c:overlay val="0"/>
        </c:title>
        <c:numFmt formatCode="General" sourceLinked="0"/>
        <c:majorTickMark val="out"/>
        <c:minorTickMark val="none"/>
        <c:tickLblPos val="nextTo"/>
        <c:crossAx val="163268096"/>
        <c:crosses val="autoZero"/>
        <c:crossBetween val="between"/>
      </c:valAx>
    </c:plotArea>
    <c:legend>
      <c:legendPos val="r"/>
      <c:layout>
        <c:manualLayout>
          <c:xMode val="edge"/>
          <c:yMode val="edge"/>
          <c:x val="0.63576755153146625"/>
          <c:y val="6.2049787199778481E-2"/>
          <c:w val="0.17673216023359217"/>
          <c:h val="0.15706956108180253"/>
        </c:manualLayout>
      </c:layout>
      <c:overlay val="0"/>
      <c:spPr>
        <a:solidFill>
          <a:schemeClr val="bg1"/>
        </a:solidFill>
        <a:ln>
          <a:solidFill>
            <a:schemeClr val="tx1"/>
          </a:solidFill>
        </a:ln>
      </c:spPr>
    </c:legend>
    <c:plotVisOnly val="1"/>
    <c:dispBlanksAs val="gap"/>
    <c:showDLblsOverMax val="0"/>
  </c:chart>
  <c:spPr>
    <a:ln>
      <a:noFill/>
    </a:ln>
  </c:spPr>
  <c:txPr>
    <a:bodyPr/>
    <a:lstStyle/>
    <a:p>
      <a:pPr>
        <a:defRPr sz="1400">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17167589818094"/>
          <c:y val="0.10032727868536814"/>
          <c:w val="0.87868216350373796"/>
          <c:h val="0.68801422234400222"/>
        </c:manualLayout>
      </c:layout>
      <c:barChart>
        <c:barDir val="col"/>
        <c:grouping val="clustered"/>
        <c:varyColors val="0"/>
        <c:ser>
          <c:idx val="0"/>
          <c:order val="0"/>
          <c:tx>
            <c:strRef>
              <c:f>'[Recall_graphs(Sef).xlsx]Graphs'!$M$74</c:f>
              <c:strCache>
                <c:ptCount val="1"/>
                <c:pt idx="0">
                  <c:v>Hubristic</c:v>
                </c:pt>
              </c:strCache>
            </c:strRef>
          </c:tx>
          <c:spPr>
            <a:solidFill>
              <a:schemeClr val="tx1">
                <a:lumMod val="85000"/>
                <a:lumOff val="15000"/>
              </a:schemeClr>
            </a:solidFill>
            <a:ln>
              <a:noFill/>
            </a:ln>
            <a:effectLst/>
          </c:spPr>
          <c:invertIfNegative val="0"/>
          <c:errBars>
            <c:errBarType val="both"/>
            <c:errValType val="cust"/>
            <c:noEndCap val="0"/>
            <c:plus>
              <c:numRef>
                <c:f>'[Recall_graphs(Sef).xlsx]Graphs'!$N$79:$S$79</c:f>
                <c:numCache>
                  <c:formatCode>General</c:formatCode>
                  <c:ptCount val="6"/>
                  <c:pt idx="0">
                    <c:v>0.12124471906622607</c:v>
                  </c:pt>
                  <c:pt idx="1">
                    <c:v>0.13555571687247314</c:v>
                  </c:pt>
                  <c:pt idx="2">
                    <c:v>0.11485887288662876</c:v>
                  </c:pt>
                  <c:pt idx="3">
                    <c:v>0.14195949706766434</c:v>
                  </c:pt>
                  <c:pt idx="4">
                    <c:v>0.13991680788055477</c:v>
                  </c:pt>
                  <c:pt idx="5">
                    <c:v>0.14409434614083869</c:v>
                  </c:pt>
                </c:numCache>
              </c:numRef>
            </c:plus>
            <c:minus>
              <c:numRef>
                <c:f>'[Recall_graphs(Sef).xlsx]Graphs'!$N$79:$S$79</c:f>
                <c:numCache>
                  <c:formatCode>General</c:formatCode>
                  <c:ptCount val="6"/>
                  <c:pt idx="0">
                    <c:v>0.12124471906622607</c:v>
                  </c:pt>
                  <c:pt idx="1">
                    <c:v>0.13555571687247314</c:v>
                  </c:pt>
                  <c:pt idx="2">
                    <c:v>0.11485887288662876</c:v>
                  </c:pt>
                  <c:pt idx="3">
                    <c:v>0.14195949706766434</c:v>
                  </c:pt>
                  <c:pt idx="4">
                    <c:v>0.13991680788055477</c:v>
                  </c:pt>
                  <c:pt idx="5">
                    <c:v>0.14409434614083869</c:v>
                  </c:pt>
                </c:numCache>
              </c:numRef>
            </c:minus>
            <c:spPr>
              <a:noFill/>
              <a:ln w="9525" cap="flat" cmpd="sng" algn="ctr">
                <a:solidFill>
                  <a:schemeClr val="tx1">
                    <a:lumMod val="65000"/>
                    <a:lumOff val="35000"/>
                  </a:schemeClr>
                </a:solidFill>
                <a:round/>
              </a:ln>
              <a:effectLst/>
            </c:spPr>
          </c:errBars>
          <c:cat>
            <c:multiLvlStrRef>
              <c:f>'[Recall_graphs(Sef).xlsx]Graphs'!$N$72:$S$73</c:f>
              <c:multiLvlStrCache>
                <c:ptCount val="6"/>
                <c:lvl>
                  <c:pt idx="0">
                    <c:v>Poor listening</c:v>
                  </c:pt>
                  <c:pt idx="1">
                    <c:v>Typical listening</c:v>
                  </c:pt>
                  <c:pt idx="2">
                    <c:v>Good listening</c:v>
                  </c:pt>
                  <c:pt idx="3">
                    <c:v>Poor listening</c:v>
                  </c:pt>
                  <c:pt idx="4">
                    <c:v>Typical listening</c:v>
                  </c:pt>
                  <c:pt idx="5">
                    <c:v>Good listening</c:v>
                  </c:pt>
                </c:lvl>
                <c:lvl>
                  <c:pt idx="0">
                    <c:v>Speaker</c:v>
                  </c:pt>
                  <c:pt idx="3">
                    <c:v>Listener</c:v>
                  </c:pt>
                </c:lvl>
              </c:multiLvlStrCache>
            </c:multiLvlStrRef>
          </c:cat>
          <c:val>
            <c:numRef>
              <c:f>'[Recall_graphs(Sef).xlsx]Graphs'!$N$74:$S$74</c:f>
              <c:numCache>
                <c:formatCode>0.000</c:formatCode>
                <c:ptCount val="6"/>
                <c:pt idx="0">
                  <c:v>1.5714285714285685</c:v>
                </c:pt>
                <c:pt idx="1">
                  <c:v>1.5765306122448979</c:v>
                </c:pt>
                <c:pt idx="2">
                  <c:v>1.6043956043956045</c:v>
                </c:pt>
                <c:pt idx="3" formatCode="0.00">
                  <c:v>1.7647058823529393</c:v>
                </c:pt>
                <c:pt idx="4" formatCode="0.00">
                  <c:v>1.5224489795918366</c:v>
                </c:pt>
                <c:pt idx="5" formatCode="0.00">
                  <c:v>1.3506493506493502</c:v>
                </c:pt>
              </c:numCache>
            </c:numRef>
          </c:val>
        </c:ser>
        <c:ser>
          <c:idx val="1"/>
          <c:order val="1"/>
          <c:tx>
            <c:strRef>
              <c:f>'[Recall_graphs(Sef).xlsx]Graphs'!$M$75</c:f>
              <c:strCache>
                <c:ptCount val="1"/>
                <c:pt idx="0">
                  <c:v>Authentic</c:v>
                </c:pt>
              </c:strCache>
            </c:strRef>
          </c:tx>
          <c:spPr>
            <a:solidFill>
              <a:schemeClr val="bg1">
                <a:lumMod val="75000"/>
              </a:schemeClr>
            </a:solidFill>
            <a:ln>
              <a:noFill/>
            </a:ln>
            <a:effectLst/>
          </c:spPr>
          <c:invertIfNegative val="0"/>
          <c:errBars>
            <c:errBarType val="both"/>
            <c:errValType val="cust"/>
            <c:noEndCap val="0"/>
            <c:plus>
              <c:numRef>
                <c:f>'[Recall_graphs(Sef).xlsx]Graphs'!$N$80:$S$80</c:f>
                <c:numCache>
                  <c:formatCode>General</c:formatCode>
                  <c:ptCount val="6"/>
                  <c:pt idx="0">
                    <c:v>0.1423682228622517</c:v>
                  </c:pt>
                  <c:pt idx="1">
                    <c:v>0.15917251207791722</c:v>
                  </c:pt>
                  <c:pt idx="2">
                    <c:v>0.13486982145505821</c:v>
                  </c:pt>
                  <c:pt idx="3">
                    <c:v>0.16252022573825775</c:v>
                  </c:pt>
                  <c:pt idx="4">
                    <c:v>0.16018168330425694</c:v>
                  </c:pt>
                  <c:pt idx="5">
                    <c:v>0.16496427605159489</c:v>
                  </c:pt>
                </c:numCache>
              </c:numRef>
            </c:plus>
            <c:minus>
              <c:numRef>
                <c:f>'[Recall_graphs(Sef).xlsx]Graphs'!$N$80:$S$80</c:f>
                <c:numCache>
                  <c:formatCode>General</c:formatCode>
                  <c:ptCount val="6"/>
                  <c:pt idx="0">
                    <c:v>0.1423682228622517</c:v>
                  </c:pt>
                  <c:pt idx="1">
                    <c:v>0.15917251207791722</c:v>
                  </c:pt>
                  <c:pt idx="2">
                    <c:v>0.13486982145505821</c:v>
                  </c:pt>
                  <c:pt idx="3">
                    <c:v>0.16252022573825775</c:v>
                  </c:pt>
                  <c:pt idx="4">
                    <c:v>0.16018168330425694</c:v>
                  </c:pt>
                  <c:pt idx="5">
                    <c:v>0.16496427605159489</c:v>
                  </c:pt>
                </c:numCache>
              </c:numRef>
            </c:minus>
            <c:spPr>
              <a:noFill/>
              <a:ln w="9525" cap="flat" cmpd="sng" algn="ctr">
                <a:solidFill>
                  <a:schemeClr val="tx1">
                    <a:lumMod val="65000"/>
                    <a:lumOff val="35000"/>
                  </a:schemeClr>
                </a:solidFill>
                <a:round/>
              </a:ln>
              <a:effectLst/>
            </c:spPr>
          </c:errBars>
          <c:cat>
            <c:multiLvlStrRef>
              <c:f>'[Recall_graphs(Sef).xlsx]Graphs'!$N$72:$S$73</c:f>
              <c:multiLvlStrCache>
                <c:ptCount val="6"/>
                <c:lvl>
                  <c:pt idx="0">
                    <c:v>Poor listening</c:v>
                  </c:pt>
                  <c:pt idx="1">
                    <c:v>Typical listening</c:v>
                  </c:pt>
                  <c:pt idx="2">
                    <c:v>Good listening</c:v>
                  </c:pt>
                  <c:pt idx="3">
                    <c:v>Poor listening</c:v>
                  </c:pt>
                  <c:pt idx="4">
                    <c:v>Typical listening</c:v>
                  </c:pt>
                  <c:pt idx="5">
                    <c:v>Good listening</c:v>
                  </c:pt>
                </c:lvl>
                <c:lvl>
                  <c:pt idx="0">
                    <c:v>Speaker</c:v>
                  </c:pt>
                  <c:pt idx="3">
                    <c:v>Listener</c:v>
                  </c:pt>
                </c:lvl>
              </c:multiLvlStrCache>
            </c:multiLvlStrRef>
          </c:cat>
          <c:val>
            <c:numRef>
              <c:f>'[Recall_graphs(Sef).xlsx]Graphs'!$N$75:$S$75</c:f>
              <c:numCache>
                <c:formatCode>0.000</c:formatCode>
                <c:ptCount val="6"/>
                <c:pt idx="0">
                  <c:v>2.0367346938775506</c:v>
                </c:pt>
                <c:pt idx="1">
                  <c:v>3.3265306122448979</c:v>
                </c:pt>
                <c:pt idx="2">
                  <c:v>3.6813186813186802</c:v>
                </c:pt>
                <c:pt idx="3" formatCode="0.00">
                  <c:v>2.2563025210084073</c:v>
                </c:pt>
                <c:pt idx="4" formatCode="0.00">
                  <c:v>2.7755102040816331</c:v>
                </c:pt>
                <c:pt idx="5" formatCode="0.00">
                  <c:v>3.5021645021645011</c:v>
                </c:pt>
              </c:numCache>
            </c:numRef>
          </c:val>
        </c:ser>
        <c:dLbls>
          <c:showLegendKey val="0"/>
          <c:showVal val="0"/>
          <c:showCatName val="0"/>
          <c:showSerName val="0"/>
          <c:showPercent val="0"/>
          <c:showBubbleSize val="0"/>
        </c:dLbls>
        <c:gapWidth val="100"/>
        <c:axId val="163779712"/>
        <c:axId val="163781248"/>
      </c:barChart>
      <c:catAx>
        <c:axId val="163779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3781248"/>
        <c:crosses val="autoZero"/>
        <c:auto val="1"/>
        <c:lblAlgn val="ctr"/>
        <c:lblOffset val="100"/>
        <c:noMultiLvlLbl val="0"/>
      </c:catAx>
      <c:valAx>
        <c:axId val="163781248"/>
        <c:scaling>
          <c:orientation val="minMax"/>
          <c:max val="5"/>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1600" dirty="0" smtClean="0">
                    <a:solidFill>
                      <a:schemeClr val="tx1"/>
                    </a:solidFill>
                    <a:latin typeface="Times New Roman" panose="02020603050405020304" pitchFamily="18" charset="0"/>
                    <a:cs typeface="Times New Roman" panose="02020603050405020304" pitchFamily="18" charset="0"/>
                  </a:rPr>
                  <a:t>Pride Rating</a:t>
                </a:r>
                <a:endParaRPr lang="en-US" sz="1600"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
              <c:y val="0.32914465060651393"/>
            </c:manualLayout>
          </c:layout>
          <c:overlay val="0"/>
          <c:spPr>
            <a:noFill/>
            <a:ln>
              <a:noFill/>
            </a:ln>
            <a:effectLst/>
          </c:sp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3779712"/>
        <c:crosses val="autoZero"/>
        <c:crossBetween val="between"/>
      </c:valAx>
      <c:spPr>
        <a:noFill/>
        <a:ln>
          <a:noFill/>
        </a:ln>
        <a:effectLst/>
      </c:spPr>
    </c:plotArea>
    <c:legend>
      <c:legendPos val="r"/>
      <c:layout>
        <c:manualLayout>
          <c:xMode val="edge"/>
          <c:yMode val="edge"/>
          <c:x val="0.83815051908350735"/>
          <c:y val="9.9542059777537509E-2"/>
          <c:w val="0.14351859142607173"/>
          <c:h val="0.15378499604772147"/>
        </c:manualLayout>
      </c:layout>
      <c:overlay val="0"/>
      <c:spPr>
        <a:noFill/>
        <a:ln>
          <a:solidFill>
            <a:schemeClr val="tx1"/>
          </a:solid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noFill/>
    <a:ln>
      <a:noFill/>
    </a:ln>
    <a:effectLst/>
  </c:spPr>
  <c:txPr>
    <a:bodyPr/>
    <a:lstStyle/>
    <a:p>
      <a:pPr>
        <a:defRPr/>
      </a:pPr>
      <a:endParaRPr lang="he-IL"/>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6915269189566054"/>
          <c:y val="6.78144494103253E-2"/>
          <c:w val="0.77801593193778829"/>
          <c:h val="0.71327725514393125"/>
        </c:manualLayout>
      </c:layout>
      <c:barChart>
        <c:barDir val="col"/>
        <c:grouping val="clustered"/>
        <c:varyColors val="0"/>
        <c:ser>
          <c:idx val="0"/>
          <c:order val="0"/>
          <c:tx>
            <c:strRef>
              <c:f>'graphs (2)'!$A$25</c:f>
              <c:strCache>
                <c:ptCount val="1"/>
                <c:pt idx="0">
                  <c:v>Hubristic</c:v>
                </c:pt>
              </c:strCache>
            </c:strRef>
          </c:tx>
          <c:spPr>
            <a:solidFill>
              <a:schemeClr val="tx1"/>
            </a:solidFill>
            <a:ln>
              <a:noFill/>
            </a:ln>
            <a:effectLst/>
          </c:spPr>
          <c:invertIfNegative val="0"/>
          <c:errBars>
            <c:errBarType val="both"/>
            <c:errValType val="cust"/>
            <c:noEndCap val="0"/>
            <c:plus>
              <c:numRef>
                <c:f>'graphs (2)'!$B$31:$E$31</c:f>
                <c:numCache>
                  <c:formatCode>General</c:formatCode>
                  <c:ptCount val="4"/>
                  <c:pt idx="0">
                    <c:v>0.10199999999999999</c:v>
                  </c:pt>
                  <c:pt idx="1">
                    <c:v>0.105</c:v>
                  </c:pt>
                  <c:pt idx="2">
                    <c:v>0.10199999999999999</c:v>
                  </c:pt>
                  <c:pt idx="3">
                    <c:v>0.111</c:v>
                  </c:pt>
                </c:numCache>
              </c:numRef>
            </c:plus>
            <c:minus>
              <c:numRef>
                <c:f>'graphs (2)'!$B$31:$E$31</c:f>
                <c:numCache>
                  <c:formatCode>General</c:formatCode>
                  <c:ptCount val="4"/>
                  <c:pt idx="0">
                    <c:v>0.10199999999999999</c:v>
                  </c:pt>
                  <c:pt idx="1">
                    <c:v>0.105</c:v>
                  </c:pt>
                  <c:pt idx="2">
                    <c:v>0.10199999999999999</c:v>
                  </c:pt>
                  <c:pt idx="3">
                    <c:v>0.111</c:v>
                  </c:pt>
                </c:numCache>
              </c:numRef>
            </c:minus>
            <c:spPr>
              <a:noFill/>
              <a:ln w="9525" cap="flat" cmpd="sng" algn="ctr">
                <a:solidFill>
                  <a:schemeClr val="tx1">
                    <a:lumMod val="65000"/>
                    <a:lumOff val="35000"/>
                  </a:schemeClr>
                </a:solidFill>
                <a:round/>
              </a:ln>
              <a:effectLst/>
            </c:spPr>
          </c:errBars>
          <c:cat>
            <c:multiLvlStrRef>
              <c:f>'graphs (2)'!$B$23:$E$24</c:f>
              <c:multiLvlStrCache>
                <c:ptCount val="4"/>
                <c:lvl>
                  <c:pt idx="0">
                    <c:v>Poor Listening</c:v>
                  </c:pt>
                  <c:pt idx="1">
                    <c:v>Good Listening</c:v>
                  </c:pt>
                  <c:pt idx="2">
                    <c:v>Poor Listening</c:v>
                  </c:pt>
                  <c:pt idx="3">
                    <c:v>Good Listening</c:v>
                  </c:pt>
                </c:lvl>
                <c:lvl>
                  <c:pt idx="0">
                    <c:v>Speaker</c:v>
                  </c:pt>
                  <c:pt idx="2">
                    <c:v>Listener</c:v>
                  </c:pt>
                </c:lvl>
              </c:multiLvlStrCache>
            </c:multiLvlStrRef>
          </c:cat>
          <c:val>
            <c:numRef>
              <c:f>'graphs (2)'!$B$25:$E$25</c:f>
              <c:numCache>
                <c:formatCode>General</c:formatCode>
                <c:ptCount val="4"/>
                <c:pt idx="0">
                  <c:v>1.6243386243386237</c:v>
                </c:pt>
                <c:pt idx="1">
                  <c:v>1.5306122448979573</c:v>
                </c:pt>
                <c:pt idx="2">
                  <c:v>3.2804232804232809</c:v>
                </c:pt>
                <c:pt idx="3">
                  <c:v>1.527310924369754</c:v>
                </c:pt>
              </c:numCache>
            </c:numRef>
          </c:val>
        </c:ser>
        <c:ser>
          <c:idx val="1"/>
          <c:order val="1"/>
          <c:tx>
            <c:strRef>
              <c:f>'graphs (2)'!$A$26</c:f>
              <c:strCache>
                <c:ptCount val="1"/>
                <c:pt idx="0">
                  <c:v>Authentic</c:v>
                </c:pt>
              </c:strCache>
            </c:strRef>
          </c:tx>
          <c:spPr>
            <a:solidFill>
              <a:schemeClr val="bg1">
                <a:lumMod val="75000"/>
              </a:schemeClr>
            </a:solidFill>
            <a:ln>
              <a:noFill/>
            </a:ln>
            <a:effectLst/>
          </c:spPr>
          <c:invertIfNegative val="0"/>
          <c:errBars>
            <c:errBarType val="both"/>
            <c:errValType val="cust"/>
            <c:noEndCap val="0"/>
            <c:plus>
              <c:numRef>
                <c:f>'graphs (2)'!$B$32:$E$32</c:f>
                <c:numCache>
                  <c:formatCode>General</c:formatCode>
                  <c:ptCount val="4"/>
                  <c:pt idx="0">
                    <c:v>9.5000000000000001E-2</c:v>
                  </c:pt>
                  <c:pt idx="1">
                    <c:v>9.7000000000000003E-2</c:v>
                  </c:pt>
                  <c:pt idx="2">
                    <c:v>9.5000000000000001E-2</c:v>
                  </c:pt>
                  <c:pt idx="3">
                    <c:v>0.10299999999999999</c:v>
                  </c:pt>
                </c:numCache>
              </c:numRef>
            </c:plus>
            <c:minus>
              <c:numRef>
                <c:f>'graphs (2)'!$B$32:$E$32</c:f>
                <c:numCache>
                  <c:formatCode>General</c:formatCode>
                  <c:ptCount val="4"/>
                  <c:pt idx="0">
                    <c:v>9.5000000000000001E-2</c:v>
                  </c:pt>
                  <c:pt idx="1">
                    <c:v>9.7000000000000003E-2</c:v>
                  </c:pt>
                  <c:pt idx="2">
                    <c:v>9.5000000000000001E-2</c:v>
                  </c:pt>
                  <c:pt idx="3">
                    <c:v>0.10299999999999999</c:v>
                  </c:pt>
                </c:numCache>
              </c:numRef>
            </c:minus>
            <c:spPr>
              <a:noFill/>
              <a:ln w="9525" cap="flat" cmpd="sng" algn="ctr">
                <a:solidFill>
                  <a:schemeClr val="tx1">
                    <a:lumMod val="65000"/>
                    <a:lumOff val="35000"/>
                  </a:schemeClr>
                </a:solidFill>
                <a:round/>
              </a:ln>
              <a:effectLst/>
            </c:spPr>
          </c:errBars>
          <c:cat>
            <c:multiLvlStrRef>
              <c:f>'graphs (2)'!$B$23:$E$24</c:f>
              <c:multiLvlStrCache>
                <c:ptCount val="4"/>
                <c:lvl>
                  <c:pt idx="0">
                    <c:v>Poor Listening</c:v>
                  </c:pt>
                  <c:pt idx="1">
                    <c:v>Good Listening</c:v>
                  </c:pt>
                  <c:pt idx="2">
                    <c:v>Poor Listening</c:v>
                  </c:pt>
                  <c:pt idx="3">
                    <c:v>Good Listening</c:v>
                  </c:pt>
                </c:lvl>
                <c:lvl>
                  <c:pt idx="0">
                    <c:v>Speaker</c:v>
                  </c:pt>
                  <c:pt idx="2">
                    <c:v>Listener</c:v>
                  </c:pt>
                </c:lvl>
              </c:multiLvlStrCache>
            </c:multiLvlStrRef>
          </c:cat>
          <c:val>
            <c:numRef>
              <c:f>'graphs (2)'!$B$26:$E$26</c:f>
              <c:numCache>
                <c:formatCode>General</c:formatCode>
                <c:ptCount val="4"/>
                <c:pt idx="0">
                  <c:v>1.871252204585538</c:v>
                </c:pt>
                <c:pt idx="1">
                  <c:v>3.5640074211502766</c:v>
                </c:pt>
                <c:pt idx="2">
                  <c:v>2.2169312169312172</c:v>
                </c:pt>
                <c:pt idx="3">
                  <c:v>3.6218487394958054</c:v>
                </c:pt>
              </c:numCache>
            </c:numRef>
          </c:val>
        </c:ser>
        <c:dLbls>
          <c:showLegendKey val="0"/>
          <c:showVal val="0"/>
          <c:showCatName val="0"/>
          <c:showSerName val="0"/>
          <c:showPercent val="0"/>
          <c:showBubbleSize val="0"/>
        </c:dLbls>
        <c:gapWidth val="100"/>
        <c:axId val="164114816"/>
        <c:axId val="164116352"/>
      </c:barChart>
      <c:catAx>
        <c:axId val="164114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116352"/>
        <c:crosses val="autoZero"/>
        <c:auto val="1"/>
        <c:lblAlgn val="ctr"/>
        <c:lblOffset val="100"/>
        <c:noMultiLvlLbl val="0"/>
      </c:catAx>
      <c:valAx>
        <c:axId val="164116352"/>
        <c:scaling>
          <c:orientation val="minMax"/>
          <c:max val="5"/>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sz="1600" b="0" i="0" baseline="0" dirty="0" smtClean="0">
                    <a:solidFill>
                      <a:schemeClr val="tx1"/>
                    </a:solidFill>
                    <a:effectLst/>
                    <a:latin typeface="Times New Roman" panose="02020603050405020304" pitchFamily="18" charset="0"/>
                    <a:cs typeface="Times New Roman" panose="02020603050405020304" pitchFamily="18" charset="0"/>
                  </a:rPr>
                  <a:t>Pride Rating</a:t>
                </a:r>
                <a:endParaRPr lang="en-US" sz="1600" dirty="0">
                  <a:solidFill>
                    <a:schemeClr val="tx1"/>
                  </a:solidFill>
                  <a:effectLst/>
                  <a:latin typeface="Times New Roman" panose="02020603050405020304" pitchFamily="18" charset="0"/>
                  <a:cs typeface="Times New Roman" panose="02020603050405020304" pitchFamily="18" charset="0"/>
                </a:endParaRPr>
              </a:p>
            </c:rich>
          </c:tx>
          <c:layout>
            <c:manualLayout>
              <c:xMode val="edge"/>
              <c:yMode val="edge"/>
              <c:x val="3.6519392024493974E-2"/>
              <c:y val="0.29213852428727244"/>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114816"/>
        <c:crosses val="autoZero"/>
        <c:crossBetween val="between"/>
      </c:valAx>
      <c:spPr>
        <a:noFill/>
        <a:ln>
          <a:noFill/>
        </a:ln>
        <a:effectLst/>
      </c:spPr>
    </c:plotArea>
    <c:legend>
      <c:legendPos val="r"/>
      <c:layout>
        <c:manualLayout>
          <c:xMode val="edge"/>
          <c:yMode val="edge"/>
          <c:x val="0.75864225563542254"/>
          <c:y val="6.6277762816453006E-2"/>
          <c:w val="0.18772415739682946"/>
          <c:h val="0.1709629610549665"/>
        </c:manualLayout>
      </c:layout>
      <c:overlay val="0"/>
      <c:spPr>
        <a:noFill/>
        <a:ln>
          <a:solidFill>
            <a:schemeClr val="tx1"/>
          </a:solid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noFill/>
    <a:ln>
      <a:noFill/>
    </a:ln>
    <a:effectLst/>
  </c:spPr>
  <c:txPr>
    <a:bodyPr/>
    <a:lstStyle/>
    <a:p>
      <a:pPr>
        <a:defRPr/>
      </a:pPr>
      <a:endParaRPr lang="he-IL"/>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6.7200448244611993E-2"/>
          <c:y val="4.3242938715963179E-2"/>
          <c:w val="0.91185910334425169"/>
          <c:h val="0.71856591840080397"/>
        </c:manualLayout>
      </c:layout>
      <c:barChart>
        <c:barDir val="col"/>
        <c:grouping val="clustered"/>
        <c:varyColors val="0"/>
        <c:ser>
          <c:idx val="0"/>
          <c:order val="0"/>
          <c:tx>
            <c:strRef>
              <c:f>'[Recall_graphs(Sef).xlsx]Graphs'!$I$3</c:f>
              <c:strCache>
                <c:ptCount val="1"/>
                <c:pt idx="0">
                  <c:v>My Power</c:v>
                </c:pt>
              </c:strCache>
            </c:strRef>
          </c:tx>
          <c:spPr>
            <a:solidFill>
              <a:schemeClr val="tx1"/>
            </a:solidFill>
            <a:ln>
              <a:noFill/>
            </a:ln>
            <a:effectLst/>
          </c:spPr>
          <c:invertIfNegative val="0"/>
          <c:errBars>
            <c:errBarType val="both"/>
            <c:errValType val="cust"/>
            <c:noEndCap val="0"/>
            <c:plus>
              <c:numRef>
                <c:f>'[Recall_graphs(Sef).xlsx]Graphs'!$J$8:$O$8</c:f>
                <c:numCache>
                  <c:formatCode>General</c:formatCode>
                  <c:ptCount val="6"/>
                  <c:pt idx="0">
                    <c:v>0.3466705900355897</c:v>
                  </c:pt>
                  <c:pt idx="1">
                    <c:v>0.38758950255976976</c:v>
                  </c:pt>
                  <c:pt idx="2">
                    <c:v>0.32841177365160928</c:v>
                  </c:pt>
                  <c:pt idx="3">
                    <c:v>0.35173174227656351</c:v>
                  </c:pt>
                  <c:pt idx="4">
                    <c:v>0.34667059003558964</c:v>
                  </c:pt>
                  <c:pt idx="5">
                    <c:v>0.35702123822094006</c:v>
                  </c:pt>
                </c:numCache>
              </c:numRef>
            </c:plus>
            <c:minus>
              <c:numRef>
                <c:f>'[Recall_graphs(Sef).xlsx]Graphs'!$J$8:$O$8</c:f>
                <c:numCache>
                  <c:formatCode>General</c:formatCode>
                  <c:ptCount val="6"/>
                  <c:pt idx="0">
                    <c:v>0.3466705900355897</c:v>
                  </c:pt>
                  <c:pt idx="1">
                    <c:v>0.38758950255976976</c:v>
                  </c:pt>
                  <c:pt idx="2">
                    <c:v>0.32841177365160928</c:v>
                  </c:pt>
                  <c:pt idx="3">
                    <c:v>0.35173174227656351</c:v>
                  </c:pt>
                  <c:pt idx="4">
                    <c:v>0.34667059003558964</c:v>
                  </c:pt>
                  <c:pt idx="5">
                    <c:v>0.35702123822094006</c:v>
                  </c:pt>
                </c:numCache>
              </c:numRef>
            </c:minus>
            <c:spPr>
              <a:noFill/>
              <a:ln w="9525" cap="flat" cmpd="sng" algn="ctr">
                <a:solidFill>
                  <a:schemeClr val="tx1">
                    <a:lumMod val="65000"/>
                    <a:lumOff val="35000"/>
                  </a:schemeClr>
                </a:solidFill>
                <a:round/>
              </a:ln>
              <a:effectLst/>
            </c:spPr>
          </c:errBars>
          <c:cat>
            <c:multiLvlStrRef>
              <c:f>'[Recall_graphs(Sef).xlsx]Graphs'!$J$1:$O$2</c:f>
              <c:multiLvlStrCache>
                <c:ptCount val="6"/>
                <c:lvl>
                  <c:pt idx="0">
                    <c:v>Poor listening</c:v>
                  </c:pt>
                  <c:pt idx="1">
                    <c:v>Typical listening</c:v>
                  </c:pt>
                  <c:pt idx="2">
                    <c:v>Good listening</c:v>
                  </c:pt>
                  <c:pt idx="3">
                    <c:v>Poor listening</c:v>
                  </c:pt>
                  <c:pt idx="4">
                    <c:v>Typical listening</c:v>
                  </c:pt>
                  <c:pt idx="5">
                    <c:v>Good listening</c:v>
                  </c:pt>
                </c:lvl>
                <c:lvl>
                  <c:pt idx="0">
                    <c:v>Speaker</c:v>
                  </c:pt>
                  <c:pt idx="3">
                    <c:v>Listener</c:v>
                  </c:pt>
                </c:lvl>
              </c:multiLvlStrCache>
            </c:multiLvlStrRef>
          </c:cat>
          <c:val>
            <c:numRef>
              <c:f>'[Recall_graphs(Sef).xlsx]Graphs'!$J$3:$O$3</c:f>
              <c:numCache>
                <c:formatCode>0.00</c:formatCode>
                <c:ptCount val="6"/>
                <c:pt idx="0">
                  <c:v>3.3142857142857149</c:v>
                </c:pt>
                <c:pt idx="1">
                  <c:v>6.1428571428571432</c:v>
                </c:pt>
                <c:pt idx="2">
                  <c:v>6.4615384615384617</c:v>
                </c:pt>
                <c:pt idx="3">
                  <c:v>4.0588235294117627</c:v>
                </c:pt>
                <c:pt idx="4">
                  <c:v>4.8285714285714283</c:v>
                </c:pt>
                <c:pt idx="5">
                  <c:v>5.3333333333333348</c:v>
                </c:pt>
              </c:numCache>
            </c:numRef>
          </c:val>
        </c:ser>
        <c:ser>
          <c:idx val="1"/>
          <c:order val="1"/>
          <c:tx>
            <c:strRef>
              <c:f>'[Recall_graphs(Sef).xlsx]Graphs'!$I$4</c:f>
              <c:strCache>
                <c:ptCount val="1"/>
                <c:pt idx="0">
                  <c:v>Other Power</c:v>
                </c:pt>
              </c:strCache>
            </c:strRef>
          </c:tx>
          <c:spPr>
            <a:solidFill>
              <a:schemeClr val="dk1">
                <a:tint val="55000"/>
              </a:schemeClr>
            </a:solidFill>
            <a:ln>
              <a:noFill/>
            </a:ln>
            <a:effectLst/>
          </c:spPr>
          <c:invertIfNegative val="0"/>
          <c:errBars>
            <c:errBarType val="both"/>
            <c:errValType val="cust"/>
            <c:noEndCap val="0"/>
            <c:plus>
              <c:numRef>
                <c:f>'[Recall_graphs(Sef).xlsx]Graphs'!$J$9:$O$9</c:f>
                <c:numCache>
                  <c:formatCode>General</c:formatCode>
                  <c:ptCount val="6"/>
                  <c:pt idx="0">
                    <c:v>0.36808803048908434</c:v>
                  </c:pt>
                  <c:pt idx="1">
                    <c:v>0.41153492893880372</c:v>
                  </c:pt>
                  <c:pt idx="2">
                    <c:v>0.34870117750812857</c:v>
                  </c:pt>
                  <c:pt idx="3">
                    <c:v>0.3734618626338711</c:v>
                  </c:pt>
                  <c:pt idx="4">
                    <c:v>0.36808803048908423</c:v>
                  </c:pt>
                  <c:pt idx="5">
                    <c:v>0.37907814564260767</c:v>
                  </c:pt>
                </c:numCache>
              </c:numRef>
            </c:plus>
            <c:minus>
              <c:numRef>
                <c:f>'[Recall_graphs(Sef).xlsx]Graphs'!$J$9:$O$9</c:f>
                <c:numCache>
                  <c:formatCode>General</c:formatCode>
                  <c:ptCount val="6"/>
                  <c:pt idx="0">
                    <c:v>0.36808803048908434</c:v>
                  </c:pt>
                  <c:pt idx="1">
                    <c:v>0.41153492893880372</c:v>
                  </c:pt>
                  <c:pt idx="2">
                    <c:v>0.34870117750812857</c:v>
                  </c:pt>
                  <c:pt idx="3">
                    <c:v>0.3734618626338711</c:v>
                  </c:pt>
                  <c:pt idx="4">
                    <c:v>0.36808803048908423</c:v>
                  </c:pt>
                  <c:pt idx="5">
                    <c:v>0.37907814564260767</c:v>
                  </c:pt>
                </c:numCache>
              </c:numRef>
            </c:minus>
            <c:spPr>
              <a:noFill/>
              <a:ln w="9525" cap="flat" cmpd="sng" algn="ctr">
                <a:solidFill>
                  <a:schemeClr val="tx1">
                    <a:lumMod val="65000"/>
                    <a:lumOff val="35000"/>
                  </a:schemeClr>
                </a:solidFill>
                <a:round/>
              </a:ln>
              <a:effectLst/>
            </c:spPr>
          </c:errBars>
          <c:cat>
            <c:multiLvlStrRef>
              <c:f>'[Recall_graphs(Sef).xlsx]Graphs'!$J$1:$O$2</c:f>
              <c:multiLvlStrCache>
                <c:ptCount val="6"/>
                <c:lvl>
                  <c:pt idx="0">
                    <c:v>Poor listening</c:v>
                  </c:pt>
                  <c:pt idx="1">
                    <c:v>Typical listening</c:v>
                  </c:pt>
                  <c:pt idx="2">
                    <c:v>Good listening</c:v>
                  </c:pt>
                  <c:pt idx="3">
                    <c:v>Poor listening</c:v>
                  </c:pt>
                  <c:pt idx="4">
                    <c:v>Typical listening</c:v>
                  </c:pt>
                  <c:pt idx="5">
                    <c:v>Good listening</c:v>
                  </c:pt>
                </c:lvl>
                <c:lvl>
                  <c:pt idx="0">
                    <c:v>Speaker</c:v>
                  </c:pt>
                  <c:pt idx="3">
                    <c:v>Listener</c:v>
                  </c:pt>
                </c:lvl>
              </c:multiLvlStrCache>
            </c:multiLvlStrRef>
          </c:cat>
          <c:val>
            <c:numRef>
              <c:f>'[Recall_graphs(Sef).xlsx]Graphs'!$J$4:$O$4</c:f>
              <c:numCache>
                <c:formatCode>0.00</c:formatCode>
                <c:ptCount val="6"/>
                <c:pt idx="0">
                  <c:v>6.6571428571428575</c:v>
                </c:pt>
                <c:pt idx="1">
                  <c:v>6.6071428571428568</c:v>
                </c:pt>
                <c:pt idx="2">
                  <c:v>6.3076923076923084</c:v>
                </c:pt>
                <c:pt idx="3">
                  <c:v>6.4705882352941178</c:v>
                </c:pt>
                <c:pt idx="4">
                  <c:v>6.257142857142858</c:v>
                </c:pt>
                <c:pt idx="5">
                  <c:v>7.1818181818181825</c:v>
                </c:pt>
              </c:numCache>
            </c:numRef>
          </c:val>
        </c:ser>
        <c:dLbls>
          <c:showLegendKey val="0"/>
          <c:showVal val="0"/>
          <c:showCatName val="0"/>
          <c:showSerName val="0"/>
          <c:showPercent val="0"/>
          <c:showBubbleSize val="0"/>
        </c:dLbls>
        <c:gapWidth val="150"/>
        <c:axId val="164242560"/>
        <c:axId val="164244096"/>
      </c:barChart>
      <c:catAx>
        <c:axId val="164242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244096"/>
        <c:crosses val="autoZero"/>
        <c:auto val="1"/>
        <c:lblAlgn val="ctr"/>
        <c:lblOffset val="100"/>
        <c:noMultiLvlLbl val="0"/>
      </c:catAx>
      <c:valAx>
        <c:axId val="164244096"/>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242560"/>
        <c:crosses val="autoZero"/>
        <c:crossBetween val="between"/>
      </c:valAx>
      <c:spPr>
        <a:noFill/>
        <a:ln>
          <a:noFill/>
        </a:ln>
        <a:effectLst/>
      </c:spPr>
    </c:plotArea>
    <c:legend>
      <c:legendPos val="r"/>
      <c:layout>
        <c:manualLayout>
          <c:xMode val="edge"/>
          <c:yMode val="edge"/>
          <c:x val="0.78623404487703064"/>
          <c:y val="2.0691899835579803E-2"/>
          <c:w val="0.18888524457950701"/>
          <c:h val="0.14479230135407695"/>
        </c:manualLayout>
      </c:layout>
      <c:overlay val="0"/>
      <c:spPr>
        <a:solidFill>
          <a:schemeClr val="bg1"/>
        </a:solidFill>
        <a:ln>
          <a:solidFill>
            <a:sysClr val="windowText" lastClr="000000"/>
          </a:solid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noFill/>
    <a:ln>
      <a:solidFill>
        <a:schemeClr val="bg2"/>
      </a:solid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2874298786945804"/>
          <c:y val="5.0925925925925923E-2"/>
          <c:w val="0.87125701213054196"/>
          <c:h val="0.7238366201050026"/>
        </c:manualLayout>
      </c:layout>
      <c:barChart>
        <c:barDir val="col"/>
        <c:grouping val="clustered"/>
        <c:varyColors val="0"/>
        <c:ser>
          <c:idx val="0"/>
          <c:order val="0"/>
          <c:tx>
            <c:strRef>
              <c:f>'graphs (2)'!$A$63</c:f>
              <c:strCache>
                <c:ptCount val="1"/>
                <c:pt idx="0">
                  <c:v>My Power</c:v>
                </c:pt>
              </c:strCache>
            </c:strRef>
          </c:tx>
          <c:spPr>
            <a:solidFill>
              <a:schemeClr val="tx1"/>
            </a:solidFill>
            <a:ln>
              <a:noFill/>
            </a:ln>
            <a:effectLst/>
          </c:spPr>
          <c:invertIfNegative val="0"/>
          <c:errBars>
            <c:errBarType val="both"/>
            <c:errValType val="cust"/>
            <c:noEndCap val="0"/>
            <c:plus>
              <c:numRef>
                <c:f>'graphs (2)'!$B$68:$E$68</c:f>
                <c:numCache>
                  <c:formatCode>General</c:formatCode>
                  <c:ptCount val="4"/>
                  <c:pt idx="0">
                    <c:v>0.28799999999999998</c:v>
                  </c:pt>
                  <c:pt idx="1">
                    <c:v>0.29599999999999999</c:v>
                  </c:pt>
                  <c:pt idx="2">
                    <c:v>0.28799999999999998</c:v>
                  </c:pt>
                  <c:pt idx="3">
                    <c:v>0.315</c:v>
                  </c:pt>
                </c:numCache>
              </c:numRef>
            </c:plus>
            <c:minus>
              <c:numRef>
                <c:f>'graphs (2)'!$B$68:$E$68</c:f>
                <c:numCache>
                  <c:formatCode>General</c:formatCode>
                  <c:ptCount val="4"/>
                  <c:pt idx="0">
                    <c:v>0.28799999999999998</c:v>
                  </c:pt>
                  <c:pt idx="1">
                    <c:v>0.29599999999999999</c:v>
                  </c:pt>
                  <c:pt idx="2">
                    <c:v>0.28799999999999998</c:v>
                  </c:pt>
                  <c:pt idx="3">
                    <c:v>0.315</c:v>
                  </c:pt>
                </c:numCache>
              </c:numRef>
            </c:minus>
            <c:spPr>
              <a:noFill/>
              <a:ln w="9525" cap="flat" cmpd="sng" algn="ctr">
                <a:solidFill>
                  <a:schemeClr val="tx1"/>
                </a:solidFill>
                <a:round/>
              </a:ln>
              <a:effectLst/>
            </c:spPr>
          </c:errBars>
          <c:cat>
            <c:multiLvlStrRef>
              <c:f>'graphs (2)'!$B$61:$E$62</c:f>
              <c:multiLvlStrCache>
                <c:ptCount val="4"/>
                <c:lvl>
                  <c:pt idx="0">
                    <c:v>Poor Listening</c:v>
                  </c:pt>
                  <c:pt idx="1">
                    <c:v>Good Listening</c:v>
                  </c:pt>
                  <c:pt idx="2">
                    <c:v>Poor Listening</c:v>
                  </c:pt>
                  <c:pt idx="3">
                    <c:v>Good Listening</c:v>
                  </c:pt>
                </c:lvl>
                <c:lvl>
                  <c:pt idx="0">
                    <c:v>Speaker</c:v>
                  </c:pt>
                  <c:pt idx="2">
                    <c:v>Listener</c:v>
                  </c:pt>
                </c:lvl>
              </c:multiLvlStrCache>
            </c:multiLvlStrRef>
          </c:cat>
          <c:val>
            <c:numRef>
              <c:f>'graphs (2)'!$B$63:$E$63</c:f>
              <c:numCache>
                <c:formatCode>General</c:formatCode>
                <c:ptCount val="4"/>
                <c:pt idx="0">
                  <c:v>3.4691358024691343</c:v>
                </c:pt>
                <c:pt idx="1">
                  <c:v>7.3116883116883109</c:v>
                </c:pt>
                <c:pt idx="2">
                  <c:v>5.6049382716049365</c:v>
                </c:pt>
                <c:pt idx="3">
                  <c:v>7.75</c:v>
                </c:pt>
              </c:numCache>
            </c:numRef>
          </c:val>
        </c:ser>
        <c:ser>
          <c:idx val="1"/>
          <c:order val="1"/>
          <c:tx>
            <c:strRef>
              <c:f>'graphs (2)'!$A$64</c:f>
              <c:strCache>
                <c:ptCount val="1"/>
                <c:pt idx="0">
                  <c:v>Other's Power</c:v>
                </c:pt>
              </c:strCache>
            </c:strRef>
          </c:tx>
          <c:spPr>
            <a:solidFill>
              <a:schemeClr val="dk1">
                <a:tint val="55000"/>
              </a:schemeClr>
            </a:solidFill>
            <a:ln>
              <a:noFill/>
            </a:ln>
            <a:effectLst/>
          </c:spPr>
          <c:invertIfNegative val="0"/>
          <c:errBars>
            <c:errBarType val="both"/>
            <c:errValType val="cust"/>
            <c:noEndCap val="0"/>
            <c:plus>
              <c:numRef>
                <c:f>'graphs (2)'!$B$69:$E$69</c:f>
                <c:numCache>
                  <c:formatCode>General</c:formatCode>
                  <c:ptCount val="4"/>
                  <c:pt idx="0">
                    <c:v>0.27500000000000002</c:v>
                  </c:pt>
                  <c:pt idx="1">
                    <c:v>0.28199999999999997</c:v>
                  </c:pt>
                  <c:pt idx="2">
                    <c:v>0.27500000000000002</c:v>
                  </c:pt>
                  <c:pt idx="3">
                    <c:v>0.3</c:v>
                  </c:pt>
                </c:numCache>
              </c:numRef>
            </c:plus>
            <c:minus>
              <c:numRef>
                <c:f>'graphs (2)'!$B$69:$E$69</c:f>
                <c:numCache>
                  <c:formatCode>General</c:formatCode>
                  <c:ptCount val="4"/>
                  <c:pt idx="0">
                    <c:v>0.27500000000000002</c:v>
                  </c:pt>
                  <c:pt idx="1">
                    <c:v>0.28199999999999997</c:v>
                  </c:pt>
                  <c:pt idx="2">
                    <c:v>0.27500000000000002</c:v>
                  </c:pt>
                  <c:pt idx="3">
                    <c:v>0.3</c:v>
                  </c:pt>
                </c:numCache>
              </c:numRef>
            </c:minus>
            <c:spPr>
              <a:noFill/>
              <a:ln w="9525" cap="flat" cmpd="sng" algn="ctr">
                <a:solidFill>
                  <a:schemeClr val="tx1"/>
                </a:solidFill>
                <a:round/>
              </a:ln>
              <a:effectLst/>
            </c:spPr>
          </c:errBars>
          <c:cat>
            <c:multiLvlStrRef>
              <c:f>'graphs (2)'!$B$61:$E$62</c:f>
              <c:multiLvlStrCache>
                <c:ptCount val="4"/>
                <c:lvl>
                  <c:pt idx="0">
                    <c:v>Poor Listening</c:v>
                  </c:pt>
                  <c:pt idx="1">
                    <c:v>Good Listening</c:v>
                  </c:pt>
                  <c:pt idx="2">
                    <c:v>Poor Listening</c:v>
                  </c:pt>
                  <c:pt idx="3">
                    <c:v>Good Listening</c:v>
                  </c:pt>
                </c:lvl>
                <c:lvl>
                  <c:pt idx="0">
                    <c:v>Speaker</c:v>
                  </c:pt>
                  <c:pt idx="2">
                    <c:v>Listener</c:v>
                  </c:pt>
                </c:lvl>
              </c:multiLvlStrCache>
            </c:multiLvlStrRef>
          </c:cat>
          <c:val>
            <c:numRef>
              <c:f>'graphs (2)'!$B$64:$E$64</c:f>
              <c:numCache>
                <c:formatCode>General</c:formatCode>
                <c:ptCount val="4"/>
                <c:pt idx="0">
                  <c:v>6.6419753086419764</c:v>
                </c:pt>
                <c:pt idx="1">
                  <c:v>7.2467532467532472</c:v>
                </c:pt>
                <c:pt idx="2">
                  <c:v>2.4074074074074083</c:v>
                </c:pt>
                <c:pt idx="3">
                  <c:v>7.1176470588235308</c:v>
                </c:pt>
              </c:numCache>
            </c:numRef>
          </c:val>
        </c:ser>
        <c:dLbls>
          <c:showLegendKey val="0"/>
          <c:showVal val="0"/>
          <c:showCatName val="0"/>
          <c:showSerName val="0"/>
          <c:showPercent val="0"/>
          <c:showBubbleSize val="0"/>
        </c:dLbls>
        <c:gapWidth val="150"/>
        <c:axId val="164278272"/>
        <c:axId val="164279808"/>
      </c:barChart>
      <c:catAx>
        <c:axId val="164278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279808"/>
        <c:crosses val="autoZero"/>
        <c:auto val="1"/>
        <c:lblAlgn val="ctr"/>
        <c:lblOffset val="100"/>
        <c:noMultiLvlLbl val="0"/>
      </c:catAx>
      <c:valAx>
        <c:axId val="164279808"/>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US" dirty="0" smtClean="0"/>
                  <a:t>Perceived Power</a:t>
                </a:r>
                <a:endParaRPr lang="en-US" dirty="0"/>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crossAx val="164278272"/>
        <c:crosses val="autoZero"/>
        <c:crossBetween val="between"/>
      </c:valAx>
      <c:spPr>
        <a:noFill/>
        <a:ln>
          <a:noFill/>
        </a:ln>
        <a:effectLst/>
      </c:spPr>
    </c:plotArea>
    <c:legend>
      <c:legendPos val="r"/>
      <c:layout>
        <c:manualLayout>
          <c:xMode val="edge"/>
          <c:yMode val="edge"/>
          <c:x val="0.76437457244173013"/>
          <c:y val="2.0222090927810334E-2"/>
          <c:w val="0.22007546889947047"/>
          <c:h val="0.14596684651608482"/>
        </c:manualLayout>
      </c:layout>
      <c:overlay val="0"/>
      <c:spPr>
        <a:solidFill>
          <a:schemeClr val="bg1"/>
        </a:solidFill>
        <a:ln>
          <a:solidFill>
            <a:schemeClr val="tx1"/>
          </a:solid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solidFill>
      <a:schemeClr val="bg1"/>
    </a:solidFill>
    <a:ln w="9525" cap="flat" cmpd="sng" algn="ctr">
      <a:solidFill>
        <a:schemeClr val="bg2"/>
      </a:solidFill>
      <a:round/>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5607828420079478"/>
          <c:y val="4.2953377907084679E-2"/>
          <c:w val="0.78296537424429791"/>
          <c:h val="0.75540971693634584"/>
        </c:manualLayout>
      </c:layout>
      <c:barChart>
        <c:barDir val="col"/>
        <c:grouping val="clustered"/>
        <c:varyColors val="0"/>
        <c:ser>
          <c:idx val="0"/>
          <c:order val="0"/>
          <c:tx>
            <c:strRef>
              <c:f>Graphs!$Z$10</c:f>
              <c:strCache>
                <c:ptCount val="1"/>
                <c:pt idx="0">
                  <c:v>Speaker </c:v>
                </c:pt>
              </c:strCache>
            </c:strRef>
          </c:tx>
          <c:spPr>
            <a:solidFill>
              <a:schemeClr val="tx1"/>
            </a:solidFill>
            <a:ln>
              <a:solidFill>
                <a:sysClr val="windowText" lastClr="000000"/>
              </a:solidFill>
            </a:ln>
            <a:effectLst/>
          </c:spPr>
          <c:invertIfNegative val="0"/>
          <c:errBars>
            <c:errBarType val="both"/>
            <c:errValType val="cust"/>
            <c:noEndCap val="0"/>
            <c:plus>
              <c:numRef>
                <c:f>Graphs!$AA$15:$AC$15</c:f>
                <c:numCache>
                  <c:formatCode>General</c:formatCode>
                  <c:ptCount val="3"/>
                  <c:pt idx="0">
                    <c:v>0.3466705900355897</c:v>
                  </c:pt>
                  <c:pt idx="1">
                    <c:v>0.38758950255976976</c:v>
                  </c:pt>
                  <c:pt idx="2">
                    <c:v>0.32841177365160928</c:v>
                  </c:pt>
                </c:numCache>
              </c:numRef>
            </c:plus>
            <c:minus>
              <c:numRef>
                <c:f>Graphs!$AA$15:$AC$15</c:f>
                <c:numCache>
                  <c:formatCode>General</c:formatCode>
                  <c:ptCount val="3"/>
                  <c:pt idx="0">
                    <c:v>0.3466705900355897</c:v>
                  </c:pt>
                  <c:pt idx="1">
                    <c:v>0.38758950255976976</c:v>
                  </c:pt>
                  <c:pt idx="2">
                    <c:v>0.32841177365160928</c:v>
                  </c:pt>
                </c:numCache>
              </c:numRef>
            </c:minus>
            <c:spPr>
              <a:noFill/>
              <a:ln w="9525" cap="flat" cmpd="sng" algn="ctr">
                <a:solidFill>
                  <a:schemeClr val="tx1">
                    <a:lumMod val="65000"/>
                    <a:lumOff val="35000"/>
                  </a:schemeClr>
                </a:solidFill>
                <a:round/>
              </a:ln>
              <a:effectLst/>
            </c:spPr>
          </c:errBars>
          <c:cat>
            <c:strRef>
              <c:f>Graphs!$AA$9:$AC$9</c:f>
              <c:strCache>
                <c:ptCount val="3"/>
                <c:pt idx="0">
                  <c:v>Poor Listening</c:v>
                </c:pt>
                <c:pt idx="1">
                  <c:v>Typical Listening</c:v>
                </c:pt>
                <c:pt idx="2">
                  <c:v>Good Listening</c:v>
                </c:pt>
              </c:strCache>
            </c:strRef>
          </c:cat>
          <c:val>
            <c:numRef>
              <c:f>Graphs!$AA$10:$AC$10</c:f>
              <c:numCache>
                <c:formatCode>General</c:formatCode>
                <c:ptCount val="3"/>
                <c:pt idx="0">
                  <c:v>3.31</c:v>
                </c:pt>
                <c:pt idx="1">
                  <c:v>6.14</c:v>
                </c:pt>
                <c:pt idx="2">
                  <c:v>6.46</c:v>
                </c:pt>
              </c:numCache>
            </c:numRef>
          </c:val>
        </c:ser>
        <c:ser>
          <c:idx val="1"/>
          <c:order val="1"/>
          <c:tx>
            <c:strRef>
              <c:f>Graphs!$Z$11</c:f>
              <c:strCache>
                <c:ptCount val="1"/>
                <c:pt idx="0">
                  <c:v>Listener</c:v>
                </c:pt>
              </c:strCache>
            </c:strRef>
          </c:tx>
          <c:spPr>
            <a:solidFill>
              <a:schemeClr val="dk1">
                <a:tint val="55000"/>
              </a:schemeClr>
            </a:solidFill>
            <a:ln>
              <a:noFill/>
            </a:ln>
            <a:effectLst/>
          </c:spPr>
          <c:invertIfNegative val="0"/>
          <c:errBars>
            <c:errBarType val="both"/>
            <c:errValType val="cust"/>
            <c:noEndCap val="0"/>
            <c:plus>
              <c:numRef>
                <c:f>Graphs!$AA$16:$AC$16</c:f>
                <c:numCache>
                  <c:formatCode>General</c:formatCode>
                  <c:ptCount val="3"/>
                  <c:pt idx="0">
                    <c:v>0.35173174227656351</c:v>
                  </c:pt>
                  <c:pt idx="1">
                    <c:v>0.34667059003558964</c:v>
                  </c:pt>
                  <c:pt idx="2">
                    <c:v>0.35702123822094006</c:v>
                  </c:pt>
                </c:numCache>
              </c:numRef>
            </c:plus>
            <c:minus>
              <c:numRef>
                <c:f>Graphs!$AA$16:$AC$16</c:f>
                <c:numCache>
                  <c:formatCode>General</c:formatCode>
                  <c:ptCount val="3"/>
                  <c:pt idx="0">
                    <c:v>0.35173174227656351</c:v>
                  </c:pt>
                  <c:pt idx="1">
                    <c:v>0.34667059003558964</c:v>
                  </c:pt>
                  <c:pt idx="2">
                    <c:v>0.35702123822094006</c:v>
                  </c:pt>
                </c:numCache>
              </c:numRef>
            </c:minus>
            <c:spPr>
              <a:noFill/>
              <a:ln w="9525" cap="flat" cmpd="sng" algn="ctr">
                <a:solidFill>
                  <a:schemeClr val="tx1">
                    <a:lumMod val="65000"/>
                    <a:lumOff val="35000"/>
                  </a:schemeClr>
                </a:solidFill>
                <a:round/>
              </a:ln>
              <a:effectLst/>
            </c:spPr>
          </c:errBars>
          <c:cat>
            <c:strRef>
              <c:f>Graphs!$AA$9:$AC$9</c:f>
              <c:strCache>
                <c:ptCount val="3"/>
                <c:pt idx="0">
                  <c:v>Poor Listening</c:v>
                </c:pt>
                <c:pt idx="1">
                  <c:v>Typical Listening</c:v>
                </c:pt>
                <c:pt idx="2">
                  <c:v>Good Listening</c:v>
                </c:pt>
              </c:strCache>
            </c:strRef>
          </c:cat>
          <c:val>
            <c:numRef>
              <c:f>Graphs!$AA$11:$AC$11</c:f>
              <c:numCache>
                <c:formatCode>General</c:formatCode>
                <c:ptCount val="3"/>
                <c:pt idx="0">
                  <c:v>4.0599999999999996</c:v>
                </c:pt>
                <c:pt idx="1">
                  <c:v>4.83</c:v>
                </c:pt>
                <c:pt idx="2">
                  <c:v>5.33</c:v>
                </c:pt>
              </c:numCache>
            </c:numRef>
          </c:val>
        </c:ser>
        <c:dLbls>
          <c:showLegendKey val="0"/>
          <c:showVal val="0"/>
          <c:showCatName val="0"/>
          <c:showSerName val="0"/>
          <c:showPercent val="0"/>
          <c:showBubbleSize val="0"/>
        </c:dLbls>
        <c:gapWidth val="217"/>
        <c:axId val="166006144"/>
        <c:axId val="166012032"/>
      </c:barChart>
      <c:catAx>
        <c:axId val="166006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crossAx val="166012032"/>
        <c:crosses val="autoZero"/>
        <c:auto val="1"/>
        <c:lblAlgn val="ctr"/>
        <c:lblOffset val="100"/>
        <c:noMultiLvlLbl val="0"/>
      </c:catAx>
      <c:valAx>
        <c:axId val="166012032"/>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a:t>My Power Ratings</a:t>
                </a:r>
              </a:p>
            </c:rich>
          </c:tx>
          <c:layout>
            <c:manualLayout>
              <c:xMode val="edge"/>
              <c:yMode val="edge"/>
              <c:x val="3.5957006929436319E-2"/>
              <c:y val="0.22783560931752303"/>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crossAx val="166006144"/>
        <c:crosses val="autoZero"/>
        <c:crossBetween val="between"/>
      </c:valAx>
      <c:spPr>
        <a:noFill/>
        <a:ln>
          <a:noFill/>
        </a:ln>
        <a:effectLst/>
      </c:spPr>
    </c:plotArea>
    <c:legend>
      <c:legendPos val="b"/>
      <c:layout>
        <c:manualLayout>
          <c:xMode val="edge"/>
          <c:yMode val="edge"/>
          <c:x val="0.36543307086614174"/>
          <c:y val="0.89872630504520268"/>
          <c:w val="0.36134175998895129"/>
          <c:h val="7.8125546806649168E-2"/>
        </c:manualLayout>
      </c:layout>
      <c:overlay val="0"/>
      <c:spPr>
        <a:noFill/>
        <a:ln>
          <a:noFill/>
        </a:ln>
        <a:effectLst/>
      </c:spPr>
      <c:txPr>
        <a:bodyPr rot="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noFill/>
    <a:ln>
      <a:solidFill>
        <a:schemeClr val="bg1">
          <a:lumMod val="85000"/>
        </a:schemeClr>
      </a:solidFill>
    </a:ln>
    <a:effectLst/>
  </c:spPr>
  <c:txPr>
    <a:bodyPr/>
    <a:lstStyle/>
    <a:p>
      <a:pPr>
        <a:defRPr sz="1500">
          <a:solidFill>
            <a:sysClr val="windowText" lastClr="000000"/>
          </a:solidFill>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'graphs (2)'!$N$59</c:f>
              <c:strCache>
                <c:ptCount val="1"/>
                <c:pt idx="0">
                  <c:v>Speaker</c:v>
                </c:pt>
              </c:strCache>
            </c:strRef>
          </c:tx>
          <c:spPr>
            <a:solidFill>
              <a:schemeClr val="tx1"/>
            </a:solidFill>
            <a:ln>
              <a:noFill/>
            </a:ln>
            <a:effectLst/>
          </c:spPr>
          <c:invertIfNegative val="0"/>
          <c:errBars>
            <c:errBarType val="both"/>
            <c:errValType val="cust"/>
            <c:noEndCap val="0"/>
            <c:plus>
              <c:numRef>
                <c:f>'graphs (2)'!$O$64:$P$64</c:f>
                <c:numCache>
                  <c:formatCode>General</c:formatCode>
                  <c:ptCount val="2"/>
                  <c:pt idx="0">
                    <c:v>0.28799999999999998</c:v>
                  </c:pt>
                  <c:pt idx="1">
                    <c:v>0.29599999999999999</c:v>
                  </c:pt>
                </c:numCache>
              </c:numRef>
            </c:plus>
            <c:minus>
              <c:numRef>
                <c:f>'graphs (2)'!$O$64:$P$64</c:f>
                <c:numCache>
                  <c:formatCode>General</c:formatCode>
                  <c:ptCount val="2"/>
                  <c:pt idx="0">
                    <c:v>0.28799999999999998</c:v>
                  </c:pt>
                  <c:pt idx="1">
                    <c:v>0.29599999999999999</c:v>
                  </c:pt>
                </c:numCache>
              </c:numRef>
            </c:minus>
            <c:spPr>
              <a:noFill/>
              <a:ln w="9525" cap="flat" cmpd="sng" algn="ctr">
                <a:solidFill>
                  <a:schemeClr val="tx1">
                    <a:lumMod val="65000"/>
                    <a:lumOff val="35000"/>
                  </a:schemeClr>
                </a:solidFill>
                <a:round/>
              </a:ln>
              <a:effectLst/>
            </c:spPr>
          </c:errBars>
          <c:cat>
            <c:strRef>
              <c:f>'graphs (2)'!$O$58:$P$58</c:f>
              <c:strCache>
                <c:ptCount val="2"/>
                <c:pt idx="0">
                  <c:v>Poor Listening</c:v>
                </c:pt>
                <c:pt idx="1">
                  <c:v>Good Listening</c:v>
                </c:pt>
              </c:strCache>
            </c:strRef>
          </c:cat>
          <c:val>
            <c:numRef>
              <c:f>'graphs (2)'!$O$59:$P$59</c:f>
              <c:numCache>
                <c:formatCode>General</c:formatCode>
                <c:ptCount val="2"/>
                <c:pt idx="0">
                  <c:v>3.4691358024691343</c:v>
                </c:pt>
                <c:pt idx="1">
                  <c:v>7.3116883116883109</c:v>
                </c:pt>
              </c:numCache>
            </c:numRef>
          </c:val>
        </c:ser>
        <c:ser>
          <c:idx val="1"/>
          <c:order val="1"/>
          <c:tx>
            <c:strRef>
              <c:f>'graphs (2)'!$N$60</c:f>
              <c:strCache>
                <c:ptCount val="1"/>
                <c:pt idx="0">
                  <c:v>Listener</c:v>
                </c:pt>
              </c:strCache>
            </c:strRef>
          </c:tx>
          <c:spPr>
            <a:solidFill>
              <a:schemeClr val="bg1">
                <a:lumMod val="75000"/>
              </a:schemeClr>
            </a:solidFill>
            <a:ln>
              <a:noFill/>
            </a:ln>
            <a:effectLst/>
          </c:spPr>
          <c:invertIfNegative val="0"/>
          <c:errBars>
            <c:errBarType val="both"/>
            <c:errValType val="cust"/>
            <c:noEndCap val="0"/>
            <c:plus>
              <c:numRef>
                <c:f>'graphs (2)'!$O$65:$P$65</c:f>
                <c:numCache>
                  <c:formatCode>General</c:formatCode>
                  <c:ptCount val="2"/>
                  <c:pt idx="0">
                    <c:v>0.28799999999999998</c:v>
                  </c:pt>
                  <c:pt idx="1">
                    <c:v>0.315</c:v>
                  </c:pt>
                </c:numCache>
              </c:numRef>
            </c:plus>
            <c:minus>
              <c:numRef>
                <c:f>'graphs (2)'!$O$65:$P$65</c:f>
                <c:numCache>
                  <c:formatCode>General</c:formatCode>
                  <c:ptCount val="2"/>
                  <c:pt idx="0">
                    <c:v>0.28799999999999998</c:v>
                  </c:pt>
                  <c:pt idx="1">
                    <c:v>0.315</c:v>
                  </c:pt>
                </c:numCache>
              </c:numRef>
            </c:minus>
            <c:spPr>
              <a:noFill/>
              <a:ln w="9525" cap="flat" cmpd="sng" algn="ctr">
                <a:solidFill>
                  <a:schemeClr val="tx1">
                    <a:lumMod val="65000"/>
                    <a:lumOff val="35000"/>
                  </a:schemeClr>
                </a:solidFill>
                <a:round/>
              </a:ln>
              <a:effectLst/>
            </c:spPr>
          </c:errBars>
          <c:cat>
            <c:strRef>
              <c:f>'graphs (2)'!$O$58:$P$58</c:f>
              <c:strCache>
                <c:ptCount val="2"/>
                <c:pt idx="0">
                  <c:v>Poor Listening</c:v>
                </c:pt>
                <c:pt idx="1">
                  <c:v>Good Listening</c:v>
                </c:pt>
              </c:strCache>
            </c:strRef>
          </c:cat>
          <c:val>
            <c:numRef>
              <c:f>'graphs (2)'!$O$60:$P$60</c:f>
              <c:numCache>
                <c:formatCode>General</c:formatCode>
                <c:ptCount val="2"/>
                <c:pt idx="0">
                  <c:v>5.6049382716049365</c:v>
                </c:pt>
                <c:pt idx="1">
                  <c:v>7.75</c:v>
                </c:pt>
              </c:numCache>
            </c:numRef>
          </c:val>
        </c:ser>
        <c:dLbls>
          <c:showLegendKey val="0"/>
          <c:showVal val="0"/>
          <c:showCatName val="0"/>
          <c:showSerName val="0"/>
          <c:showPercent val="0"/>
          <c:showBubbleSize val="0"/>
        </c:dLbls>
        <c:gapWidth val="219"/>
        <c:axId val="166042240"/>
        <c:axId val="166793600"/>
      </c:barChart>
      <c:catAx>
        <c:axId val="166042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crossAx val="166793600"/>
        <c:crosses val="autoZero"/>
        <c:auto val="1"/>
        <c:lblAlgn val="ctr"/>
        <c:lblOffset val="100"/>
        <c:noMultiLvlLbl val="0"/>
      </c:catAx>
      <c:valAx>
        <c:axId val="166793600"/>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a:t>My Power Ratings</a:t>
                </a:r>
              </a:p>
            </c:rich>
          </c:tx>
          <c:layout>
            <c:manualLayout>
              <c:xMode val="edge"/>
              <c:yMode val="edge"/>
              <c:x val="3.0555555555555555E-2"/>
              <c:y val="0.26926618547681541"/>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crossAx val="166042240"/>
        <c:crosses val="autoZero"/>
        <c:crossBetween val="between"/>
      </c:valAx>
      <c:spPr>
        <a:noFill/>
        <a:ln>
          <a:noFill/>
        </a:ln>
        <a:effectLst/>
      </c:spPr>
    </c:plotArea>
    <c:legend>
      <c:legendPos val="b"/>
      <c:layout>
        <c:manualLayout>
          <c:xMode val="edge"/>
          <c:yMode val="edge"/>
          <c:x val="0.34091386495585269"/>
          <c:y val="0.90765089707928792"/>
          <c:w val="0.39624150634810906"/>
          <c:h val="7.2089643587721602E-2"/>
        </c:manualLayout>
      </c:layout>
      <c:overlay val="0"/>
      <c:spPr>
        <a:noFill/>
        <a:ln>
          <a:noFill/>
        </a:ln>
        <a:effectLst/>
      </c:spPr>
      <c:txPr>
        <a:bodyPr rot="0" spcFirstLastPara="1" vertOverflow="ellipsis" vert="horz" wrap="square" anchor="ctr" anchorCtr="1"/>
        <a:lstStyle/>
        <a:p>
          <a:pPr>
            <a:defRPr sz="15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he-IL"/>
        </a:p>
      </c:txPr>
    </c:legend>
    <c:plotVisOnly val="1"/>
    <c:dispBlanksAs val="gap"/>
    <c:showDLblsOverMax val="0"/>
  </c:chart>
  <c:spPr>
    <a:noFill/>
    <a:ln>
      <a:solidFill>
        <a:schemeClr val="bg1">
          <a:lumMod val="85000"/>
        </a:schemeClr>
      </a:solidFill>
    </a:ln>
    <a:effectLst/>
  </c:spPr>
  <c:txPr>
    <a:bodyPr/>
    <a:lstStyle/>
    <a:p>
      <a:pPr>
        <a:defRPr sz="1500">
          <a:solidFill>
            <a:sysClr val="windowText" lastClr="000000"/>
          </a:solidFill>
          <a:latin typeface="Times New Roman" panose="02020603050405020304" pitchFamily="18" charset="0"/>
          <a:cs typeface="Times New Roman" panose="02020603050405020304" pitchFamily="18" charset="0"/>
        </a:defRPr>
      </a:pPr>
      <a:endParaRPr lang="he-IL"/>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4.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5.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6.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7976FE6-28AF-4B73-943F-3B8A05014BFF}" type="datetimeFigureOut">
              <a:rPr lang="en-US" smtClean="0"/>
              <a:t>4/23/2015</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BBAAA569-561D-4513-9808-216E7C7671B2}" type="slidenum">
              <a:rPr lang="en-US" smtClean="0"/>
              <a:t>‹#›</a:t>
            </a:fld>
            <a:endParaRPr lang="en-US"/>
          </a:p>
        </p:txBody>
      </p:sp>
    </p:spTree>
    <p:extLst>
      <p:ext uri="{BB962C8B-B14F-4D97-AF65-F5344CB8AC3E}">
        <p14:creationId xmlns:p14="http://schemas.microsoft.com/office/powerpoint/2010/main" val="2754691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AA569-561D-4513-9808-216E7C7671B2}" type="slidenum">
              <a:rPr lang="en-US" smtClean="0"/>
              <a:t>1</a:t>
            </a:fld>
            <a:endParaRPr lang="en-US"/>
          </a:p>
        </p:txBody>
      </p:sp>
    </p:spTree>
    <p:extLst>
      <p:ext uri="{BB962C8B-B14F-4D97-AF65-F5344CB8AC3E}">
        <p14:creationId xmlns:p14="http://schemas.microsoft.com/office/powerpoint/2010/main" val="3672282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think it’s a nice way to connect to the material.</a:t>
            </a:r>
          </a:p>
          <a:p>
            <a:endParaRPr lang="en-US" dirty="0" smtClean="0"/>
          </a:p>
          <a:p>
            <a:r>
              <a:rPr lang="en-US" dirty="0" smtClean="0"/>
              <a:t>This is a young professional recalling a conversation with her supervisor after a stressful event: “…”</a:t>
            </a:r>
            <a:endParaRPr lang="en-US" baseline="0" dirty="0" smtClean="0"/>
          </a:p>
          <a:p>
            <a:endParaRPr lang="en-US" dirty="0" smtClean="0"/>
          </a:p>
          <a:p>
            <a:r>
              <a:rPr lang="en-US" dirty="0" smtClean="0"/>
              <a:t>What</a:t>
            </a:r>
            <a:r>
              <a:rPr lang="en-US" baseline="0" dirty="0" smtClean="0"/>
              <a:t> I like about this example that she is basically articulating what we’re hypothesizing about: this sense of feeling more respected and having more respect for her counterpart in a good listening situation.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BAAA569-561D-4513-9808-216E7C7671B2}" type="slidenum">
              <a:rPr lang="en-US" smtClean="0"/>
              <a:t>10</a:t>
            </a:fld>
            <a:endParaRPr lang="en-US"/>
          </a:p>
        </p:txBody>
      </p:sp>
    </p:spTree>
    <p:extLst>
      <p:ext uri="{BB962C8B-B14F-4D97-AF65-F5344CB8AC3E}">
        <p14:creationId xmlns:p14="http://schemas.microsoft.com/office/powerpoint/2010/main" val="2191683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Only speakers ratings of the listeners.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Exploratory H1: to see</a:t>
            </a:r>
            <a:r>
              <a:rPr lang="en-US" baseline="0" dirty="0" smtClean="0"/>
              <a:t> whether listeners also rate their speakers as more prestigious and less dominant. Not significant but in the predicted direction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3-way interaction (Listening*</a:t>
            </a:r>
            <a:r>
              <a:rPr lang="en-US" dirty="0" err="1" smtClean="0"/>
              <a:t>Influence_Type</a:t>
            </a:r>
            <a:r>
              <a:rPr lang="en-US" dirty="0" smtClean="0"/>
              <a:t>*Role): </a:t>
            </a:r>
            <a:r>
              <a:rPr lang="en-US" i="1" dirty="0" smtClean="0">
                <a:latin typeface="Times New Roman" panose="02020603050405020304" pitchFamily="18" charset="0"/>
                <a:cs typeface="Times New Roman" panose="02020603050405020304" pitchFamily="18" charset="0"/>
              </a:rPr>
              <a:t>F</a:t>
            </a:r>
            <a:r>
              <a:rPr lang="en-US" dirty="0" smtClean="0">
                <a:latin typeface="Times New Roman" panose="02020603050405020304" pitchFamily="18" charset="0"/>
                <a:cs typeface="Times New Roman" panose="02020603050405020304" pitchFamily="18" charset="0"/>
              </a:rPr>
              <a:t>(2,198) = 6.846 </a:t>
            </a:r>
            <a:r>
              <a:rPr lang="en-US" i="1" dirty="0" smtClean="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=.001, </a:t>
            </a:r>
            <a:r>
              <a:rPr lang="el-GR" i="1" dirty="0" smtClean="0">
                <a:latin typeface="Times New Roman" panose="02020603050405020304" pitchFamily="18" charset="0"/>
                <a:cs typeface="Times New Roman" panose="02020603050405020304" pitchFamily="18" charset="0"/>
              </a:rPr>
              <a:t>η</a:t>
            </a:r>
            <a:r>
              <a:rPr lang="en-US" i="1" baseline="-25000" dirty="0" smtClean="0">
                <a:latin typeface="Times New Roman" panose="02020603050405020304" pitchFamily="18" charset="0"/>
                <a:cs typeface="Times New Roman" panose="02020603050405020304" pitchFamily="18" charset="0"/>
              </a:rPr>
              <a:t>p</a:t>
            </a:r>
            <a:r>
              <a:rPr lang="en-US" i="1" baseline="30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=.06</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anose="02020603050405020304" pitchFamily="18" charset="0"/>
                <a:cs typeface="Times New Roman" panose="02020603050405020304" pitchFamily="18" charset="0"/>
              </a:rPr>
              <a:t>This</a:t>
            </a:r>
            <a:r>
              <a:rPr lang="en-US" baseline="0" dirty="0" smtClean="0">
                <a:latin typeface="Times New Roman" panose="02020603050405020304" pitchFamily="18" charset="0"/>
                <a:cs typeface="Times New Roman" panose="02020603050405020304" pitchFamily="18" charset="0"/>
              </a:rPr>
              <a:t> supports the idea that there is a trade off between dominance and prestige: poor listeners are seen as more dominant whereas good listeners are perceived as more prestigious.</a:t>
            </a:r>
            <a:endParaRPr lang="en-US" dirty="0" smtClean="0">
              <a:latin typeface="Times New Roman" panose="02020603050405020304" pitchFamily="18" charset="0"/>
              <a:cs typeface="Times New Roman" panose="02020603050405020304" pitchFamily="18" charset="0"/>
            </a:endParaRPr>
          </a:p>
          <a:p>
            <a:pPr algn="l" rtl="0"/>
            <a:endParaRPr lang="he-IL" b="1" dirty="0"/>
          </a:p>
        </p:txBody>
      </p:sp>
      <p:sp>
        <p:nvSpPr>
          <p:cNvPr id="4" name="Slide Number Placeholder 3"/>
          <p:cNvSpPr>
            <a:spLocks noGrp="1"/>
          </p:cNvSpPr>
          <p:nvPr>
            <p:ph type="sldNum" sz="quarter" idx="10"/>
          </p:nvPr>
        </p:nvSpPr>
        <p:spPr/>
        <p:txBody>
          <a:bodyPr/>
          <a:lstStyle/>
          <a:p>
            <a:fld id="{FEFC7FA1-6693-4E24-A07E-1751BA9CD0D7}" type="slidenum">
              <a:rPr lang="he-IL" smtClean="0"/>
              <a:pPr/>
              <a:t>11</a:t>
            </a:fld>
            <a:endParaRPr lang="he-IL"/>
          </a:p>
        </p:txBody>
      </p:sp>
    </p:spTree>
    <p:extLst>
      <p:ext uri="{BB962C8B-B14F-4D97-AF65-F5344CB8AC3E}">
        <p14:creationId xmlns:p14="http://schemas.microsoft.com/office/powerpoint/2010/main" val="274699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gn="l"/>
            <a:r>
              <a:rPr lang="en-US" dirty="0" smtClean="0"/>
              <a:t>Hubristic Pride scale was</a:t>
            </a:r>
            <a:r>
              <a:rPr lang="en-US" baseline="0" dirty="0" smtClean="0"/>
              <a:t> heavily positively skewed (log transformation)– people were not reporting feelings of hubristic pride: when the were not listened to obviously and when they were not listening neither (contradictory to study one but consistent with the qualitative data: people had “good reasons for not listening well (they weren’t just being bastards)</a:t>
            </a:r>
          </a:p>
          <a:p>
            <a:pPr algn="l"/>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Problems with the scale </a:t>
            </a:r>
            <a:r>
              <a:rPr lang="en-US" sz="1200" kern="1200" dirty="0" smtClean="0">
                <a:solidFill>
                  <a:schemeClr val="tx1"/>
                </a:solidFill>
                <a:effectLst/>
                <a:latin typeface="+mn-lt"/>
                <a:ea typeface="+mn-ea"/>
                <a:cs typeface="+mn-cs"/>
              </a:rPr>
              <a:t>Holbrook, C., Piazza, J., &amp; </a:t>
            </a:r>
            <a:r>
              <a:rPr lang="en-US" sz="1200" kern="1200" dirty="0" err="1" smtClean="0">
                <a:solidFill>
                  <a:schemeClr val="tx1"/>
                </a:solidFill>
                <a:effectLst/>
                <a:latin typeface="+mn-lt"/>
                <a:ea typeface="+mn-ea"/>
                <a:cs typeface="+mn-cs"/>
              </a:rPr>
              <a:t>Fessler</a:t>
            </a:r>
            <a:r>
              <a:rPr lang="en-US" sz="1200" kern="1200" dirty="0" smtClean="0">
                <a:solidFill>
                  <a:schemeClr val="tx1"/>
                </a:solidFill>
                <a:effectLst/>
                <a:latin typeface="+mn-lt"/>
                <a:ea typeface="+mn-ea"/>
                <a:cs typeface="+mn-cs"/>
              </a:rPr>
              <a:t>, D. M. (2014). Conceptual and empirical challenges to the "Authentic" versus "Hubristic" model of pride. </a:t>
            </a:r>
            <a:r>
              <a:rPr lang="en-US" sz="1200" i="1" kern="1200" dirty="0" smtClean="0">
                <a:solidFill>
                  <a:schemeClr val="tx1"/>
                </a:solidFill>
                <a:effectLst/>
                <a:latin typeface="+mn-lt"/>
                <a:ea typeface="+mn-ea"/>
                <a:cs typeface="+mn-cs"/>
              </a:rPr>
              <a:t>Emotion, 14</a:t>
            </a:r>
            <a:r>
              <a:rPr lang="en-US" sz="1200" kern="1200" dirty="0" smtClean="0">
                <a:solidFill>
                  <a:schemeClr val="tx1"/>
                </a:solidFill>
                <a:effectLst/>
                <a:latin typeface="+mn-lt"/>
                <a:ea typeface="+mn-ea"/>
                <a:cs typeface="+mn-cs"/>
              </a:rPr>
              <a:t>(1), 17-32. – Measures</a:t>
            </a:r>
            <a:r>
              <a:rPr lang="en-US" sz="1200" kern="1200" baseline="0" dirty="0" smtClean="0">
                <a:solidFill>
                  <a:schemeClr val="tx1"/>
                </a:solidFill>
                <a:effectLst/>
                <a:latin typeface="+mn-lt"/>
                <a:ea typeface="+mn-ea"/>
                <a:cs typeface="+mn-cs"/>
              </a:rPr>
              <a:t> the extent to which they thought the displayed excessive pride (which would explain the vignette study)</a:t>
            </a:r>
            <a:endParaRPr lang="en-US" sz="1200" kern="1200" dirty="0" smtClean="0">
              <a:solidFill>
                <a:schemeClr val="tx1"/>
              </a:solidFill>
              <a:effectLst/>
              <a:latin typeface="+mn-lt"/>
              <a:ea typeface="+mn-ea"/>
              <a:cs typeface="+mn-cs"/>
            </a:endParaRPr>
          </a:p>
          <a:p>
            <a:pPr algn="l"/>
            <a:endParaRPr lang="en-US" baseline="0" dirty="0" smtClean="0"/>
          </a:p>
          <a:p>
            <a:pPr algn="l"/>
            <a:r>
              <a:rPr lang="en-US" baseline="0" dirty="0" smtClean="0"/>
              <a:t>In the vignette study people are more likely to report on how they perceive such a person to be – the comparison is interesting though- as if they perceive poor listeners as arrogant and conceited but when being poor listeners themselves there is good justification.</a:t>
            </a:r>
          </a:p>
          <a:p>
            <a:pPr algn="l"/>
            <a:r>
              <a:rPr lang="en-US" baseline="0" dirty="0" smtClean="0"/>
              <a:t>=&gt; Study to tease these apart: ask the scenario </a:t>
            </a:r>
          </a:p>
          <a:p>
            <a:pPr algn="l"/>
            <a:endParaRPr lang="en-US" baseline="0" dirty="0" smtClean="0"/>
          </a:p>
          <a:p>
            <a:pPr algn="l"/>
            <a:r>
              <a:rPr lang="en-US" baseline="0" dirty="0" smtClean="0"/>
              <a:t>Study 1  - Significant 3 way interaction with role</a:t>
            </a:r>
          </a:p>
          <a:p>
            <a:pPr algn="l"/>
            <a:r>
              <a:rPr lang="en-US" baseline="0" dirty="0" smtClean="0"/>
              <a:t>Study 2 – No significant interaction with role</a:t>
            </a:r>
          </a:p>
          <a:p>
            <a:pPr algn="l"/>
            <a:endParaRPr lang="en-US" baseline="0" dirty="0" smtClean="0"/>
          </a:p>
          <a:p>
            <a:pPr algn="l"/>
            <a:r>
              <a:rPr lang="en-US" b="1" baseline="0" dirty="0" smtClean="0"/>
              <a:t>Is Hubristic pride really going on or are there other things going on or is it hard to tap into a recall study? H2b partially supported – in study 1 but in study 2 not so much  (but in the predicted direction)</a:t>
            </a:r>
            <a:endParaRPr lang="he-IL" b="1" dirty="0"/>
          </a:p>
        </p:txBody>
      </p:sp>
      <p:sp>
        <p:nvSpPr>
          <p:cNvPr id="4" name="Slide Number Placeholder 3"/>
          <p:cNvSpPr>
            <a:spLocks noGrp="1"/>
          </p:cNvSpPr>
          <p:nvPr>
            <p:ph type="sldNum" sz="quarter" idx="10"/>
          </p:nvPr>
        </p:nvSpPr>
        <p:spPr/>
        <p:txBody>
          <a:bodyPr/>
          <a:lstStyle/>
          <a:p>
            <a:fld id="{FEFC7FA1-6693-4E24-A07E-1751BA9CD0D7}" type="slidenum">
              <a:rPr lang="he-IL" smtClean="0">
                <a:solidFill>
                  <a:prstClr val="black"/>
                </a:solidFill>
              </a:rPr>
              <a:pPr/>
              <a:t>12</a:t>
            </a:fld>
            <a:endParaRPr lang="he-IL">
              <a:solidFill>
                <a:prstClr val="black"/>
              </a:solidFill>
            </a:endParaRPr>
          </a:p>
        </p:txBody>
      </p:sp>
    </p:spTree>
    <p:extLst>
      <p:ext uri="{BB962C8B-B14F-4D97-AF65-F5344CB8AC3E}">
        <p14:creationId xmlns:p14="http://schemas.microsoft.com/office/powerpoint/2010/main" val="3744960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Study 1:</a:t>
            </a:r>
            <a:r>
              <a:rPr lang="en-US" baseline="0" dirty="0" smtClean="0"/>
              <a:t> </a:t>
            </a:r>
            <a:r>
              <a:rPr lang="en-US" dirty="0" smtClean="0"/>
              <a:t>Important Things to note:</a:t>
            </a:r>
          </a:p>
          <a:p>
            <a:pPr marL="171450" indent="-171450" algn="l">
              <a:buFont typeface="Arial" panose="020B0604020202020204" pitchFamily="34" charset="0"/>
              <a:buChar char="•"/>
            </a:pPr>
            <a:r>
              <a:rPr lang="en-US" dirty="0" smtClean="0"/>
              <a:t>Poor listening condition we see a perceived</a:t>
            </a:r>
            <a:r>
              <a:rPr lang="en-US" baseline="0" dirty="0" smtClean="0"/>
              <a:t> power disparity for speakers and listeners (although in the opposite direction)</a:t>
            </a:r>
          </a:p>
          <a:p>
            <a:pPr marL="171450" indent="-171450" algn="l">
              <a:buFont typeface="Arial" panose="020B0604020202020204" pitchFamily="34" charset="0"/>
              <a:buChar char="•"/>
            </a:pPr>
            <a:r>
              <a:rPr lang="en-US" baseline="0" dirty="0" smtClean="0"/>
              <a:t>Good Listening Condition we see that power ratings: 1) are higher 2) no perceived power difference = high power equal dyad. </a:t>
            </a:r>
          </a:p>
          <a:p>
            <a:pPr marL="171450" indent="-171450" algn="l">
              <a:buFont typeface="Arial" panose="020B0604020202020204" pitchFamily="34" charset="0"/>
              <a:buChar char="•"/>
            </a:pPr>
            <a:r>
              <a:rPr lang="en-US" baseline="0" dirty="0" smtClean="0"/>
              <a:t>My Power increases for both listeners and speakers. </a:t>
            </a:r>
          </a:p>
          <a:p>
            <a:pPr marL="171450" indent="-171450" algn="l">
              <a:buFont typeface="Arial" panose="020B0604020202020204" pitchFamily="34" charset="0"/>
              <a:buChar char="•"/>
            </a:pPr>
            <a:r>
              <a:rPr lang="en-US" baseline="0" dirty="0" smtClean="0"/>
              <a:t>F statistic is given for the 3 way interaction: </a:t>
            </a:r>
            <a:r>
              <a:rPr lang="en-US" baseline="0" dirty="0" err="1" smtClean="0"/>
              <a:t>Power_locus</a:t>
            </a:r>
            <a:r>
              <a:rPr lang="en-US" baseline="0" dirty="0" smtClean="0"/>
              <a:t>*Listening*Role.</a:t>
            </a:r>
          </a:p>
          <a:p>
            <a:pPr marL="171450" indent="-171450" algn="l">
              <a:buFont typeface="Arial" panose="020B0604020202020204" pitchFamily="34" charset="0"/>
              <a:buChar char="•"/>
            </a:pPr>
            <a:r>
              <a:rPr lang="en-US" baseline="0" dirty="0" smtClean="0"/>
              <a:t>This supports our hypothesis (H2)</a:t>
            </a:r>
          </a:p>
          <a:p>
            <a:pPr marL="171450" indent="-171450" algn="l">
              <a:buFont typeface="Arial" panose="020B0604020202020204" pitchFamily="34" charset="0"/>
              <a:buChar char="•"/>
            </a:pPr>
            <a:r>
              <a:rPr lang="en-US" baseline="0" dirty="0" smtClean="0"/>
              <a:t>Supports the theoretical argument we made that </a:t>
            </a:r>
            <a:r>
              <a:rPr lang="en-US" dirty="0" smtClean="0"/>
              <a:t>by not listening</a:t>
            </a:r>
            <a:r>
              <a:rPr lang="en-US" baseline="0" dirty="0" smtClean="0"/>
              <a:t> I feel powerful relative to my partner.</a:t>
            </a:r>
            <a:endParaRPr lang="en-US" dirty="0" smtClean="0"/>
          </a:p>
          <a:p>
            <a:pPr algn="l"/>
            <a:endParaRPr lang="en-US" dirty="0" smtClean="0"/>
          </a:p>
          <a:p>
            <a:pPr algn="l"/>
            <a:r>
              <a:rPr lang="en-US" dirty="0" smtClean="0"/>
              <a:t>Study 2: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Poor listening condition we see a perceived</a:t>
            </a:r>
            <a:r>
              <a:rPr lang="en-US" baseline="0" dirty="0" smtClean="0"/>
              <a:t> power disparity for speakers and listeners (not in the opposite direction un like study 1)</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Good Listening Condition we see that power ratings: 1) are higher 2) diminished perceived power difference = high power equal dyad (no real differences between typical and good)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The speaker condition mirrors study 1; The listener condition: increases in my power, other power stays constant </a:t>
            </a:r>
            <a:r>
              <a:rPr lang="en-US" baseline="0" dirty="0" smtClean="0">
                <a:sym typeface="Wingdings" panose="05000000000000000000" pitchFamily="2" charset="2"/>
              </a:rPr>
              <a:t> there is a significant positive association between </a:t>
            </a:r>
            <a:r>
              <a:rPr lang="en-US" baseline="0" dirty="0" err="1" smtClean="0">
                <a:sym typeface="Wingdings" panose="05000000000000000000" pitchFamily="2" charset="2"/>
              </a:rPr>
              <a:t>otherPower</a:t>
            </a:r>
            <a:r>
              <a:rPr lang="en-US" baseline="0" dirty="0" smtClean="0">
                <a:sym typeface="Wingdings" panose="05000000000000000000" pitchFamily="2" charset="2"/>
              </a:rPr>
              <a:t> and unequal power which was coded in this data set based on the recalls. So we can perhaps speculate that in an unequal power position “</a:t>
            </a:r>
            <a:r>
              <a:rPr lang="en-US" baseline="0" dirty="0" err="1" smtClean="0">
                <a:sym typeface="Wingdings" panose="05000000000000000000" pitchFamily="2" charset="2"/>
              </a:rPr>
              <a:t>Mypower</a:t>
            </a:r>
            <a:r>
              <a:rPr lang="en-US" baseline="0" dirty="0" smtClean="0">
                <a:sym typeface="Wingdings" panose="05000000000000000000" pitchFamily="2" charset="2"/>
              </a:rPr>
              <a:t>” is most affected which is the important part for us: such that in a good listening situation – speakers and listener’s alike experience an increase in their perceived power.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F statistic is given for the 3 way interaction: </a:t>
            </a:r>
            <a:r>
              <a:rPr lang="en-US" baseline="0" dirty="0" err="1" smtClean="0"/>
              <a:t>Power_locus</a:t>
            </a:r>
            <a:r>
              <a:rPr lang="en-US" baseline="0" dirty="0" smtClean="0"/>
              <a:t>*Listening*Role.</a:t>
            </a:r>
          </a:p>
          <a:p>
            <a:pPr marL="171450" indent="-171450" algn="l">
              <a:buFont typeface="Arial" panose="020B0604020202020204" pitchFamily="34" charset="0"/>
              <a:buChar char="•"/>
            </a:pPr>
            <a:r>
              <a:rPr lang="en-US" baseline="0" dirty="0" smtClean="0"/>
              <a:t>This supports our hypothesis (H2)</a:t>
            </a:r>
          </a:p>
          <a:p>
            <a:pPr marL="171450" indent="-171450" algn="l">
              <a:buFont typeface="Arial" panose="020B0604020202020204" pitchFamily="34" charset="0"/>
              <a:buChar char="•"/>
            </a:pPr>
            <a:r>
              <a:rPr lang="en-US" baseline="0" dirty="0" smtClean="0"/>
              <a:t>Unlike study 1: No evidence to supports the theoretical argument we made that </a:t>
            </a:r>
            <a:r>
              <a:rPr lang="en-US" dirty="0" smtClean="0"/>
              <a:t>by not listening</a:t>
            </a:r>
            <a:r>
              <a:rPr lang="en-US" baseline="0" dirty="0" smtClean="0"/>
              <a:t> I feel powerful relative to my partner.</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p>
            <a:pPr algn="l"/>
            <a:endParaRPr lang="en-US" dirty="0" smtClean="0"/>
          </a:p>
          <a:p>
            <a:pPr algn="l"/>
            <a:endParaRPr lang="en-US" dirty="0" smtClean="0"/>
          </a:p>
          <a:p>
            <a:pPr algn="l"/>
            <a:r>
              <a:rPr lang="en-US" baseline="0" dirty="0" smtClean="0"/>
              <a:t>Sample limitations: young students in often described unequal power relationships in their recalls.</a:t>
            </a:r>
          </a:p>
          <a:p>
            <a:pPr algn="l"/>
            <a:endParaRPr lang="en-US" baseline="0" dirty="0" smtClean="0"/>
          </a:p>
          <a:p>
            <a:pPr algn="l"/>
            <a:r>
              <a:rPr lang="en-US" baseline="0" dirty="0" smtClean="0"/>
              <a:t>Implications: more satisfying interactions [Negotiations literature: benefits of equal power]</a:t>
            </a:r>
          </a:p>
          <a:p>
            <a:pPr algn="l"/>
            <a:endParaRPr lang="en-US" dirty="0"/>
          </a:p>
        </p:txBody>
      </p:sp>
      <p:sp>
        <p:nvSpPr>
          <p:cNvPr id="4" name="Slide Number Placeholder 3"/>
          <p:cNvSpPr>
            <a:spLocks noGrp="1"/>
          </p:cNvSpPr>
          <p:nvPr>
            <p:ph type="sldNum" sz="quarter" idx="10"/>
          </p:nvPr>
        </p:nvSpPr>
        <p:spPr/>
        <p:txBody>
          <a:bodyPr/>
          <a:lstStyle/>
          <a:p>
            <a:fld id="{FEFC7FA1-6693-4E24-A07E-1751BA9CD0D7}" type="slidenum">
              <a:rPr lang="he-IL" smtClean="0">
                <a:solidFill>
                  <a:prstClr val="black"/>
                </a:solidFill>
              </a:rPr>
              <a:pPr/>
              <a:t>13</a:t>
            </a:fld>
            <a:endParaRPr lang="he-IL">
              <a:solidFill>
                <a:prstClr val="black"/>
              </a:solidFill>
            </a:endParaRPr>
          </a:p>
        </p:txBody>
      </p:sp>
    </p:spTree>
    <p:extLst>
      <p:ext uri="{BB962C8B-B14F-4D97-AF65-F5344CB8AC3E}">
        <p14:creationId xmlns:p14="http://schemas.microsoft.com/office/powerpoint/2010/main" val="425919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We can see that in the poor listening condition listeners experience higher sense</a:t>
            </a:r>
            <a:r>
              <a:rPr lang="en-US" baseline="0" dirty="0" smtClean="0"/>
              <a:t> of power relative to speakers and that speakers are quite low on power. However in the poor listening condition we see that both speakers and listeners experience high sense of power and the power disparity is eliminated.</a:t>
            </a:r>
          </a:p>
          <a:p>
            <a:pPr algn="l"/>
            <a:r>
              <a:rPr lang="en-US" baseline="0" dirty="0" smtClean="0"/>
              <a:t>In study 2 we see the same general pattern – only in the poor listening condition do the listeners feel more powerful, and again we see the diminishing power disparity a listening quality increases, although it is not eliminated completely like in study 1, perhaps due to the fact that this was a student sample that we more often recalled situations in which they were formally the lower power party.</a:t>
            </a:r>
          </a:p>
          <a:p>
            <a:pPr algn="l"/>
            <a:endParaRPr lang="en-US" dirty="0" smtClean="0"/>
          </a:p>
          <a:p>
            <a:pPr algn="l"/>
            <a:r>
              <a:rPr lang="en-US" dirty="0" smtClean="0"/>
              <a:t>This effect replicated in people's perceptions as well (I will</a:t>
            </a:r>
            <a:r>
              <a:rPr lang="en-US" baseline="0" dirty="0" smtClean="0"/>
              <a:t> not show)</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Although this is not dyadic data per se, we see this as evidence supporting</a:t>
            </a:r>
            <a:r>
              <a:rPr lang="en-US" baseline="0" dirty="0" smtClean="0"/>
              <a:t> our hypothesis</a:t>
            </a:r>
          </a:p>
          <a:p>
            <a:pPr algn="l"/>
            <a:endParaRPr lang="en-US" dirty="0"/>
          </a:p>
        </p:txBody>
      </p:sp>
      <p:sp>
        <p:nvSpPr>
          <p:cNvPr id="4" name="Slide Number Placeholder 3"/>
          <p:cNvSpPr>
            <a:spLocks noGrp="1"/>
          </p:cNvSpPr>
          <p:nvPr>
            <p:ph type="sldNum" sz="quarter" idx="10"/>
          </p:nvPr>
        </p:nvSpPr>
        <p:spPr/>
        <p:txBody>
          <a:bodyPr/>
          <a:lstStyle/>
          <a:p>
            <a:fld id="{FEFC7FA1-6693-4E24-A07E-1751BA9CD0D7}" type="slidenum">
              <a:rPr lang="he-IL" smtClean="0">
                <a:solidFill>
                  <a:prstClr val="black"/>
                </a:solidFill>
              </a:rPr>
              <a:pPr/>
              <a:t>14</a:t>
            </a:fld>
            <a:endParaRPr lang="he-IL">
              <a:solidFill>
                <a:prstClr val="black"/>
              </a:solidFill>
            </a:endParaRPr>
          </a:p>
        </p:txBody>
      </p:sp>
    </p:spTree>
    <p:extLst>
      <p:ext uri="{BB962C8B-B14F-4D97-AF65-F5344CB8AC3E}">
        <p14:creationId xmlns:p14="http://schemas.microsoft.com/office/powerpoint/2010/main" val="3821492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Good Listening trades off dominance for prestige (reversed for poor listening)</a:t>
            </a:r>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This understanding of listeners’ costs and benefits may Allow us to make predictions when is listening more or less likely to occur. </a:t>
            </a:r>
          </a:p>
          <a:p>
            <a:pPr lvl="1"/>
            <a:r>
              <a:rPr lang="en-US" sz="1200" kern="1200" dirty="0" smtClean="0">
                <a:solidFill>
                  <a:schemeClr val="tx1"/>
                </a:solidFill>
                <a:effectLst/>
                <a:latin typeface="+mn-lt"/>
                <a:ea typeface="+mn-ea"/>
                <a:cs typeface="+mn-cs"/>
              </a:rPr>
              <a:t>Sheds light on the positive association between good listening and leadership</a:t>
            </a:r>
          </a:p>
          <a:p>
            <a:pPr lvl="1"/>
            <a:r>
              <a:rPr lang="en-US" sz="1200" kern="1200" dirty="0" smtClean="0">
                <a:solidFill>
                  <a:schemeClr val="tx1"/>
                </a:solidFill>
                <a:effectLst/>
                <a:latin typeface="+mn-lt"/>
                <a:ea typeface="+mn-ea"/>
                <a:cs typeface="+mn-cs"/>
              </a:rPr>
              <a:t>Better interventions/training designs</a:t>
            </a:r>
          </a:p>
          <a:p>
            <a:r>
              <a:rPr lang="en-US" sz="1200" b="1" kern="1200" dirty="0" smtClean="0">
                <a:solidFill>
                  <a:schemeClr val="tx1"/>
                </a:solidFill>
                <a:effectLst/>
                <a:latin typeface="+mn-lt"/>
                <a:ea typeface="+mn-ea"/>
                <a:cs typeface="+mn-cs"/>
              </a:rPr>
              <a:t>Good listening can serve as a mutual power enhancer and equalizer (High equal power dyads):</a:t>
            </a:r>
            <a:endParaRPr lang="en-US" sz="1200" kern="1200" dirty="0" smtClean="0">
              <a:solidFill>
                <a:schemeClr val="tx1"/>
              </a:solidFill>
              <a:effectLst/>
              <a:latin typeface="+mn-lt"/>
              <a:ea typeface="+mn-ea"/>
              <a:cs typeface="+mn-cs"/>
            </a:endParaRPr>
          </a:p>
          <a:p>
            <a:pPr lvl="1"/>
            <a:r>
              <a:rPr lang="en-US" sz="1200" kern="1200" smtClean="0">
                <a:solidFill>
                  <a:schemeClr val="tx1"/>
                </a:solidFill>
                <a:effectLst/>
                <a:latin typeface="+mn-lt"/>
                <a:ea typeface="+mn-ea"/>
                <a:cs typeface="+mn-cs"/>
              </a:rPr>
              <a:t>Allowing </a:t>
            </a:r>
            <a:r>
              <a:rPr lang="en-US" sz="1200" kern="1200" dirty="0" smtClean="0">
                <a:solidFill>
                  <a:schemeClr val="tx1"/>
                </a:solidFill>
                <a:effectLst/>
                <a:latin typeface="+mn-lt"/>
                <a:ea typeface="+mn-ea"/>
                <a:cs typeface="+mn-cs"/>
              </a:rPr>
              <a:t>both dyad members to Reap the benefits of increased personal sense power for both members (e.g. authenticity)</a:t>
            </a:r>
          </a:p>
          <a:p>
            <a:pPr lvl="1"/>
            <a:r>
              <a:rPr lang="en-US" sz="1200" kern="1200" dirty="0" smtClean="0">
                <a:solidFill>
                  <a:schemeClr val="tx1"/>
                </a:solidFill>
                <a:effectLst/>
                <a:latin typeface="+mn-lt"/>
                <a:ea typeface="+mn-ea"/>
                <a:cs typeface="+mn-cs"/>
              </a:rPr>
              <a:t>Expanding the “status pie”, status is often referred to and assumed to be as a zero sum game – we show that good listening is a way too expand that pie. </a:t>
            </a:r>
          </a:p>
          <a:p>
            <a:r>
              <a:rPr lang="en-US" sz="1200" b="1" kern="1200" dirty="0" smtClean="0">
                <a:solidFill>
                  <a:schemeClr val="tx1"/>
                </a:solidFill>
                <a:effectLst/>
                <a:latin typeface="+mn-lt"/>
                <a:ea typeface="+mn-ea"/>
                <a:cs typeface="+mn-cs"/>
              </a:rPr>
              <a:t>Good Listening increases Authentic Pride for both Listeners and speakers</a:t>
            </a:r>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Increasing self esteem and worth </a:t>
            </a:r>
          </a:p>
          <a:p>
            <a:pPr lvl="1"/>
            <a:r>
              <a:rPr lang="en-US" sz="1200" kern="1200" dirty="0" smtClean="0">
                <a:solidFill>
                  <a:schemeClr val="tx1"/>
                </a:solidFill>
                <a:effectLst/>
                <a:latin typeface="+mn-lt"/>
                <a:ea typeface="+mn-ea"/>
                <a:cs typeface="+mn-cs"/>
              </a:rPr>
              <a:t>Promoting Pro-social behavior (e.g. helping, mentoring, knowledge sharing), Which are behaviors often sought after in organizations</a:t>
            </a:r>
          </a:p>
          <a:p>
            <a:r>
              <a:rPr lang="en-US" sz="1200" kern="1200" dirty="0" smtClean="0">
                <a:solidFill>
                  <a:schemeClr val="tx1"/>
                </a:solidFill>
                <a:effectLst/>
                <a:latin typeface="+mn-lt"/>
                <a:ea typeface="+mn-ea"/>
                <a:cs typeface="+mn-cs"/>
              </a:rPr>
              <a:t>Bringing the listeners into the mix and understanding their motivations to engage or not in listening</a:t>
            </a:r>
          </a:p>
          <a:p>
            <a:r>
              <a:rPr lang="en-US" sz="1200" kern="1200" dirty="0" smtClean="0">
                <a:solidFill>
                  <a:schemeClr val="tx1"/>
                </a:solidFill>
                <a:effectLst/>
                <a:latin typeface="+mn-lt"/>
                <a:ea typeface="+mn-ea"/>
                <a:cs typeface="+mn-cs"/>
              </a:rPr>
              <a:t> </a:t>
            </a:r>
          </a:p>
          <a:p>
            <a:endParaRPr lang="en-US" baseline="0" dirty="0" smtClean="0"/>
          </a:p>
        </p:txBody>
      </p:sp>
      <p:sp>
        <p:nvSpPr>
          <p:cNvPr id="4" name="Slide Number Placeholder 3"/>
          <p:cNvSpPr>
            <a:spLocks noGrp="1"/>
          </p:cNvSpPr>
          <p:nvPr>
            <p:ph type="sldNum" sz="quarter" idx="10"/>
          </p:nvPr>
        </p:nvSpPr>
        <p:spPr/>
        <p:txBody>
          <a:bodyPr/>
          <a:lstStyle/>
          <a:p>
            <a:fld id="{BBAAA569-561D-4513-9808-216E7C7671B2}" type="slidenum">
              <a:rPr lang="en-US" smtClean="0"/>
              <a:t>15</a:t>
            </a:fld>
            <a:endParaRPr lang="en-US"/>
          </a:p>
        </p:txBody>
      </p:sp>
    </p:spTree>
    <p:extLst>
      <p:ext uri="{BB962C8B-B14F-4D97-AF65-F5344CB8AC3E}">
        <p14:creationId xmlns:p14="http://schemas.microsoft.com/office/powerpoint/2010/main" val="2066803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16</a:t>
            </a:fld>
            <a:endParaRPr lang="en-US"/>
          </a:p>
        </p:txBody>
      </p:sp>
    </p:spTree>
    <p:extLst>
      <p:ext uri="{BB962C8B-B14F-4D97-AF65-F5344CB8AC3E}">
        <p14:creationId xmlns:p14="http://schemas.microsoft.com/office/powerpoint/2010/main" val="15087725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17</a:t>
            </a:fld>
            <a:endParaRPr lang="en-US"/>
          </a:p>
        </p:txBody>
      </p:sp>
    </p:spTree>
    <p:extLst>
      <p:ext uri="{BB962C8B-B14F-4D97-AF65-F5344CB8AC3E}">
        <p14:creationId xmlns:p14="http://schemas.microsoft.com/office/powerpoint/2010/main" val="4215058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AA569-561D-4513-9808-216E7C7671B2}" type="slidenum">
              <a:rPr lang="en-US" smtClean="0"/>
              <a:t>18</a:t>
            </a:fld>
            <a:endParaRPr lang="en-US"/>
          </a:p>
        </p:txBody>
      </p:sp>
    </p:spTree>
    <p:extLst>
      <p:ext uri="{BB962C8B-B14F-4D97-AF65-F5344CB8AC3E}">
        <p14:creationId xmlns:p14="http://schemas.microsoft.com/office/powerpoint/2010/main" val="16025370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the slides back</a:t>
            </a:r>
            <a:endParaRPr lang="en-US" dirty="0"/>
          </a:p>
        </p:txBody>
      </p:sp>
      <p:sp>
        <p:nvSpPr>
          <p:cNvPr id="4" name="Slide Number Placeholder 3"/>
          <p:cNvSpPr>
            <a:spLocks noGrp="1"/>
          </p:cNvSpPr>
          <p:nvPr>
            <p:ph type="sldNum" sz="quarter" idx="10"/>
          </p:nvPr>
        </p:nvSpPr>
        <p:spPr/>
        <p:txBody>
          <a:bodyPr/>
          <a:lstStyle/>
          <a:p>
            <a:fld id="{FEFC7FA1-6693-4E24-A07E-1751BA9CD0D7}" type="slidenum">
              <a:rPr lang="he-IL" smtClean="0">
                <a:solidFill>
                  <a:prstClr val="black"/>
                </a:solidFill>
              </a:rPr>
              <a:pPr/>
              <a:t>19</a:t>
            </a:fld>
            <a:endParaRPr lang="he-IL">
              <a:solidFill>
                <a:prstClr val="black"/>
              </a:solidFill>
            </a:endParaRPr>
          </a:p>
        </p:txBody>
      </p:sp>
    </p:spTree>
    <p:extLst>
      <p:ext uri="{BB962C8B-B14F-4D97-AF65-F5344CB8AC3E}">
        <p14:creationId xmlns:p14="http://schemas.microsoft.com/office/powerpoint/2010/main" val="2799920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major question that motivated</a:t>
            </a:r>
            <a:r>
              <a:rPr lang="en-US" baseline="0" dirty="0" smtClean="0"/>
              <a:t> me in this research was if listening is so good as my colleagues have demonstrated, then why don’t people listen more?.</a:t>
            </a:r>
          </a:p>
          <a:p>
            <a:endParaRPr lang="en-US" baseline="0" dirty="0" smtClean="0"/>
          </a:p>
          <a:p>
            <a:r>
              <a:rPr lang="en-US" baseline="0" dirty="0" smtClean="0"/>
              <a:t>Understanding the answer to this question would perhaps allow us to bridge a gap between preaching for listening and practicing listening</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2</a:t>
            </a:fld>
            <a:endParaRPr lang="en-US"/>
          </a:p>
        </p:txBody>
      </p:sp>
    </p:spTree>
    <p:extLst>
      <p:ext uri="{BB962C8B-B14F-4D97-AF65-F5344CB8AC3E}">
        <p14:creationId xmlns:p14="http://schemas.microsoft.com/office/powerpoint/2010/main" val="17026340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Link the slides</a:t>
            </a:r>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20</a:t>
            </a:fld>
            <a:endParaRPr lang="en-US"/>
          </a:p>
        </p:txBody>
      </p:sp>
    </p:spTree>
    <p:extLst>
      <p:ext uri="{BB962C8B-B14F-4D97-AF65-F5344CB8AC3E}">
        <p14:creationId xmlns:p14="http://schemas.microsoft.com/office/powerpoint/2010/main" val="27727578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Condition 1:</a:t>
            </a:r>
            <a:r>
              <a:rPr lang="en-US" baseline="0" dirty="0" smtClean="0"/>
              <a:t> </a:t>
            </a:r>
            <a:r>
              <a:rPr lang="en-US" dirty="0" smtClean="0"/>
              <a:t>Therapist</a:t>
            </a:r>
            <a:r>
              <a:rPr lang="en-US" baseline="0" dirty="0" smtClean="0"/>
              <a:t> </a:t>
            </a:r>
            <a:r>
              <a:rPr lang="en-US" dirty="0" smtClean="0"/>
              <a:t>(expert listener); ability to put one in the shoes(empathy) of the other; panic=&gt; clarity + learning (facilitating), felt heard and respected (Positive regard)</a:t>
            </a:r>
          </a:p>
          <a:p>
            <a:pPr algn="l"/>
            <a:r>
              <a:rPr lang="en-US" dirty="0" smtClean="0"/>
              <a:t>Resonates with our</a:t>
            </a:r>
            <a:r>
              <a:rPr lang="en-US" baseline="0" dirty="0" smtClean="0"/>
              <a:t> idea of superior listening as framed by Rogers</a:t>
            </a:r>
            <a:endParaRPr lang="en-US" dirty="0" smtClean="0"/>
          </a:p>
          <a:p>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21</a:t>
            </a:fld>
            <a:endParaRPr lang="en-US"/>
          </a:p>
        </p:txBody>
      </p:sp>
    </p:spTree>
    <p:extLst>
      <p:ext uri="{BB962C8B-B14F-4D97-AF65-F5344CB8AC3E}">
        <p14:creationId xmlns:p14="http://schemas.microsoft.com/office/powerpoint/2010/main" val="1212749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listening – more confusion in the speaker listener roles – as a typical conversation</a:t>
            </a:r>
            <a:r>
              <a:rPr lang="en-US" baseline="0" dirty="0" smtClean="0"/>
              <a:t> would go (</a:t>
            </a:r>
            <a:r>
              <a:rPr lang="en-US" baseline="0" dirty="0" err="1" smtClean="0"/>
              <a:t>ping-pong</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22</a:t>
            </a:fld>
            <a:endParaRPr lang="en-US"/>
          </a:p>
        </p:txBody>
      </p:sp>
    </p:spTree>
    <p:extLst>
      <p:ext uri="{BB962C8B-B14F-4D97-AF65-F5344CB8AC3E}">
        <p14:creationId xmlns:p14="http://schemas.microsoft.com/office/powerpoint/2010/main" val="2926014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if the myriad of</a:t>
            </a:r>
            <a:r>
              <a:rPr lang="en-US" baseline="0" dirty="0" smtClean="0"/>
              <a:t> documented benefits for the speakers (being listened too), there is another set of benefits not addressed directly in the listening research but supported in other streams of research.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Research by Anderson &amp; </a:t>
            </a:r>
            <a:r>
              <a:rPr lang="en-US" sz="1200" kern="1200" dirty="0" err="1" smtClean="0">
                <a:solidFill>
                  <a:schemeClr val="tx1"/>
                </a:solidFill>
                <a:effectLst/>
                <a:latin typeface="+mn-lt"/>
                <a:ea typeface="+mn-ea"/>
                <a:cs typeface="+mn-cs"/>
              </a:rPr>
              <a:t>Kilduff</a:t>
            </a:r>
            <a:r>
              <a:rPr lang="en-US" sz="1200" kern="1200" dirty="0" smtClean="0">
                <a:solidFill>
                  <a:schemeClr val="tx1"/>
                </a:solidFill>
                <a:effectLst/>
                <a:latin typeface="+mn-lt"/>
                <a:ea typeface="+mn-ea"/>
                <a:cs typeface="+mn-cs"/>
              </a:rPr>
              <a:t> (2009) strongly supports this idea, as they show that subjects that dominated the  conversation were more likely to be perceived by other group members as more competent, regardless of their actual level of competence.  </a:t>
            </a:r>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23</a:t>
            </a:fld>
            <a:endParaRPr lang="en-US"/>
          </a:p>
        </p:txBody>
      </p:sp>
    </p:spTree>
    <p:extLst>
      <p:ext uri="{BB962C8B-B14F-4D97-AF65-F5344CB8AC3E}">
        <p14:creationId xmlns:p14="http://schemas.microsoft.com/office/powerpoint/2010/main" val="6075248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algn="l" rtl="0"/>
            <a:r>
              <a:rPr lang="en-US" sz="1200" dirty="0" smtClean="0"/>
              <a:t>Power</a:t>
            </a:r>
            <a:r>
              <a:rPr lang="en-US" sz="1200" baseline="0" dirty="0" smtClean="0"/>
              <a:t> – an end in itself status– not an end. For the framework I’m using this makes much more sense. Collapsing social status and power together</a:t>
            </a:r>
            <a:endParaRPr lang="en-US" sz="1200" dirty="0" smtClean="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Galisky</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Rucker &amp; Magee – in their APA handbook also acknowledge status (prestige) as a way to attain social status)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algn="l" rtl="0"/>
            <a:r>
              <a:rPr lang="en-US" sz="1200" b="1" dirty="0" smtClean="0"/>
              <a:t>2</a:t>
            </a:r>
            <a:r>
              <a:rPr lang="en-US" sz="1200" b="1" baseline="0" dirty="0" smtClean="0"/>
              <a:t> valid strategies</a:t>
            </a:r>
            <a:r>
              <a:rPr lang="en-US" sz="1200" b="0" baseline="0" dirty="0" smtClean="0"/>
              <a:t> for status attainment</a:t>
            </a:r>
            <a:endParaRPr lang="en-US" sz="1200" baseline="0" dirty="0" smtClean="0"/>
          </a:p>
          <a:p>
            <a:pPr algn="l" rtl="0"/>
            <a:endParaRPr lang="en-US" sz="1200" baseline="0" dirty="0" smtClean="0"/>
          </a:p>
          <a:p>
            <a:pPr algn="l" rtl="0"/>
            <a:r>
              <a:rPr lang="en-US" sz="1200" b="1" dirty="0" smtClean="0"/>
              <a:t>Dominance:</a:t>
            </a:r>
          </a:p>
          <a:p>
            <a:pPr algn="l" rtl="0"/>
            <a:r>
              <a:rPr lang="en-US" sz="1200" b="0" dirty="0" smtClean="0"/>
              <a:t>Based primarily on the induction of fear by use of intimidation and coercion</a:t>
            </a:r>
          </a:p>
          <a:p>
            <a:pPr algn="l" rtl="0"/>
            <a:r>
              <a:rPr lang="en-US" sz="1200" b="0" dirty="0" smtClean="0"/>
              <a:t>Associated with Anti Social Behaviors: Aggression, Hostility, exertion of force &amp; Intimidation, </a:t>
            </a:r>
            <a:r>
              <a:rPr lang="en-US" sz="1200" b="1" i="1" dirty="0" smtClean="0"/>
              <a:t>detaching?</a:t>
            </a:r>
          </a:p>
          <a:p>
            <a:pPr algn="l" rtl="0"/>
            <a:endParaRPr lang="en-US" sz="1200" b="0" dirty="0" smtClean="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Prestige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Based on the possession of skills and expertise, desirable by others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Associated with Pro-Social Behaviors: Hard work, non dogmatic thinking, kindness, openness and willingness to Share.</a:t>
            </a:r>
            <a:endParaRPr kumimoji="0" lang="he-IL"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457200" marR="0" lvl="0" indent="-514350" algn="l" defTabSz="914400" rtl="0" eaLnBrk="1" fontAlgn="auto" latinLnBrk="0" hangingPunct="1">
              <a:lnSpc>
                <a:spcPct val="100000"/>
              </a:lnSpc>
              <a:spcBef>
                <a:spcPts val="0"/>
              </a:spcBef>
              <a:spcAft>
                <a:spcPts val="0"/>
              </a:spcAft>
              <a:buClrTx/>
              <a:buSzTx/>
              <a:buFontTx/>
              <a:buNone/>
              <a:tabLst/>
              <a:defRPr/>
            </a:pPr>
            <a:r>
              <a:rPr lang="en-US" sz="1200" dirty="0" smtClean="0"/>
              <a:t>Tracey &amp; Robins (2007a) distinguished between 2 facets of pride, Hubristic and Authentic, associated with divergent personality profiles (Tracey et. al, 2009)</a:t>
            </a:r>
          </a:p>
          <a:p>
            <a:pPr marL="457200" marR="0" lvl="0" indent="-514350" algn="l" defTabSz="914400" rtl="0" eaLnBrk="1" fontAlgn="auto" latinLnBrk="0" hangingPunct="1">
              <a:lnSpc>
                <a:spcPct val="100000"/>
              </a:lnSpc>
              <a:spcBef>
                <a:spcPts val="0"/>
              </a:spcBef>
              <a:spcAft>
                <a:spcPts val="0"/>
              </a:spcAft>
              <a:buClrTx/>
              <a:buSzTx/>
              <a:buFontTx/>
              <a:buNone/>
              <a:tabLst/>
              <a:defRPr/>
            </a:pPr>
            <a:endParaRPr lang="en-US" sz="1200" dirty="0" smtClean="0"/>
          </a:p>
          <a:p>
            <a:pPr algn="l"/>
            <a:r>
              <a:rPr lang="en-US" sz="1200" b="1" dirty="0" smtClean="0"/>
              <a:t>Authentic Pride: </a:t>
            </a:r>
            <a:r>
              <a:rPr lang="en-US" sz="1200" dirty="0" smtClean="0"/>
              <a:t>Confidence, success and accomplishment, real sense of worth.</a:t>
            </a:r>
          </a:p>
          <a:p>
            <a:pPr algn="l"/>
            <a:r>
              <a:rPr lang="en-US" sz="1200" dirty="0" smtClean="0"/>
              <a:t>More pro-social facet; linked to extraversion, agreeableness, satisfying relationships, positive mental health and high self esteem.</a:t>
            </a:r>
          </a:p>
          <a:p>
            <a:pPr algn="l"/>
            <a:endParaRPr lang="en-US" sz="1200" b="1" dirty="0" smtClean="0"/>
          </a:p>
          <a:p>
            <a:pPr algn="l"/>
            <a:r>
              <a:rPr lang="en-US" sz="1200" b="1" dirty="0" smtClean="0"/>
              <a:t>Hubristic</a:t>
            </a:r>
            <a:r>
              <a:rPr lang="en-US" sz="1200" b="1" baseline="0" dirty="0" smtClean="0"/>
              <a:t> Pride: </a:t>
            </a:r>
            <a:r>
              <a:rPr lang="en-US" sz="1200" dirty="0" smtClean="0"/>
              <a:t>Arrogance and conceit</a:t>
            </a:r>
          </a:p>
          <a:p>
            <a:pPr algn="l"/>
            <a:r>
              <a:rPr lang="en-US" sz="1200" dirty="0" smtClean="0"/>
              <a:t>More anti social profile: disagreeableness, neuroticism, narcissism, problematic relationships, poor mental health etc. </a:t>
            </a:r>
            <a:endParaRPr lang="he-IL" sz="1200" dirty="0" smtClean="0"/>
          </a:p>
          <a:p>
            <a:pPr marL="228600" lvl="1" algn="l">
              <a:spcBef>
                <a:spcPts val="1000"/>
              </a:spcBef>
            </a:pPr>
            <a:endParaRPr lang="en-US" sz="1200" dirty="0" smtClean="0"/>
          </a:p>
          <a:p>
            <a:pPr marL="228600" marR="0" lvl="1" indent="0" algn="l" defTabSz="914400" rtl="1" eaLnBrk="1" fontAlgn="auto" latinLnBrk="0" hangingPunct="1">
              <a:lnSpc>
                <a:spcPct val="100000"/>
              </a:lnSpc>
              <a:spcBef>
                <a:spcPts val="1000"/>
              </a:spcBef>
              <a:spcAft>
                <a:spcPts val="0"/>
              </a:spcAft>
              <a:buClrTx/>
              <a:buSzTx/>
              <a:buFontTx/>
              <a:buNone/>
              <a:tabLst/>
              <a:defRPr/>
            </a:pPr>
            <a:r>
              <a:rPr lang="en-US" sz="1200" dirty="0" smtClean="0"/>
              <a:t>Different facets of pride drive “choice” between strategies on a context specific basis (Cheng et al.,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Social Context for Status Assertion</a:t>
            </a:r>
            <a:r>
              <a:rPr lang="en-US" sz="1200" b="1" baseline="0" dirty="0" smtClean="0"/>
              <a:t> - </a:t>
            </a:r>
            <a:r>
              <a:rPr lang="en-US" sz="1200" b="1" dirty="0" smtClean="0"/>
              <a:t>Focus on conversations</a:t>
            </a:r>
            <a:endParaRPr lang="en-US" sz="1200" dirty="0" smtClean="0"/>
          </a:p>
          <a:p>
            <a:pPr marL="1314450" lvl="2" indent="-514350" algn="l" rtl="0">
              <a:buFont typeface="Wingdings" pitchFamily="2" charset="2"/>
              <a:buChar char="Ø"/>
            </a:pPr>
            <a:r>
              <a:rPr lang="en-US" sz="1200" dirty="0" smtClean="0"/>
              <a:t>Primary means of communication</a:t>
            </a:r>
          </a:p>
          <a:p>
            <a:pPr marL="1314450" lvl="2" indent="-514350" algn="l" rtl="0">
              <a:buFont typeface="Wingdings" pitchFamily="2" charset="2"/>
              <a:buChar char="Ø"/>
            </a:pPr>
            <a:r>
              <a:rPr lang="en-US" sz="1200" dirty="0" smtClean="0"/>
              <a:t>Span every human domain</a:t>
            </a:r>
          </a:p>
          <a:p>
            <a:pPr marL="1314450" lvl="2" indent="-514350" algn="l" rtl="0">
              <a:buFont typeface="Wingdings" pitchFamily="2" charset="2"/>
              <a:buChar char="Ø"/>
            </a:pPr>
            <a:r>
              <a:rPr lang="en-US" sz="1200" dirty="0" smtClean="0"/>
              <a:t>Normative and Relevant</a:t>
            </a:r>
          </a:p>
          <a:p>
            <a:pPr marL="1314450" lvl="2" indent="-514350" algn="l" rtl="0">
              <a:buFont typeface="Wingdings" pitchFamily="2" charset="2"/>
              <a:buChar char="Ø"/>
            </a:pPr>
            <a:r>
              <a:rPr lang="en-US" sz="1200" dirty="0" smtClean="0"/>
              <a:t>If you look closely (and not so closely), are abundant in status signaling</a:t>
            </a:r>
          </a:p>
          <a:p>
            <a:pPr marL="1314450" lvl="2" indent="-514350" algn="l" rtl="0">
              <a:buNone/>
            </a:pPr>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p>
          <a:p>
            <a:pPr marL="457200" lvl="0" indent="-514350" algn="l" rtl="0">
              <a:buNone/>
            </a:pPr>
            <a:endParaRPr lang="en-US" sz="1400" dirty="0" smtClean="0"/>
          </a:p>
          <a:p>
            <a:pPr algn="l" rtl="0"/>
            <a:endParaRPr lang="he-IL" sz="1400" dirty="0"/>
          </a:p>
        </p:txBody>
      </p:sp>
      <p:sp>
        <p:nvSpPr>
          <p:cNvPr id="4" name="Slide Number Placeholder 3"/>
          <p:cNvSpPr>
            <a:spLocks noGrp="1"/>
          </p:cNvSpPr>
          <p:nvPr>
            <p:ph type="sldNum" sz="quarter" idx="10"/>
          </p:nvPr>
        </p:nvSpPr>
        <p:spPr/>
        <p:txBody>
          <a:bodyPr/>
          <a:lstStyle/>
          <a:p>
            <a:fld id="{FEFC7FA1-6693-4E24-A07E-1751BA9CD0D7}" type="slidenum">
              <a:rPr lang="he-IL" smtClean="0"/>
              <a:pPr/>
              <a:t>24</a:t>
            </a:fld>
            <a:endParaRPr lang="he-IL"/>
          </a:p>
        </p:txBody>
      </p:sp>
    </p:spTree>
    <p:extLst>
      <p:ext uri="{BB962C8B-B14F-4D97-AF65-F5344CB8AC3E}">
        <p14:creationId xmlns:p14="http://schemas.microsoft.com/office/powerpoint/2010/main" val="40175594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sz="1200" dirty="0" smtClean="0"/>
              <a:t>Not just inducing power but inducing prestige as well.</a:t>
            </a:r>
            <a:endParaRPr lang="he-IL" sz="1200" dirty="0" smtClean="0"/>
          </a:p>
          <a:p>
            <a:endParaRPr lang="he-IL" sz="1200" baseline="0" dirty="0" smtClean="0"/>
          </a:p>
          <a:p>
            <a:pPr algn="l" rtl="0"/>
            <a:r>
              <a:rPr lang="en-US" sz="1200" b="1" dirty="0" smtClean="0"/>
              <a:t>Facilitation power: Influence by enabling.</a:t>
            </a:r>
            <a:r>
              <a:rPr lang="en-US" sz="1200" baseline="0" dirty="0" smtClean="0"/>
              <a:t> </a:t>
            </a:r>
            <a:r>
              <a:rPr lang="en-US" sz="1200" dirty="0" smtClean="0"/>
              <a:t>The ability to enable an individual or a group to undergo change and achieve new insights and clarity regarding themselves</a:t>
            </a:r>
          </a:p>
          <a:p>
            <a:pPr algn="l" rtl="0"/>
            <a:r>
              <a:rPr lang="en-US" sz="1200" dirty="0" smtClean="0"/>
              <a:t>Humphrey et al 1988: facilitation conditions: cooperation and physical.</a:t>
            </a:r>
          </a:p>
          <a:p>
            <a:pPr algn="l" rtl="0"/>
            <a:r>
              <a:rPr lang="en-US" sz="1200" dirty="0" smtClean="0"/>
              <a:t>Ames et al, 2012: listening is positively linked to influence</a:t>
            </a:r>
            <a:br>
              <a:rPr lang="en-US" sz="1200" dirty="0" smtClean="0"/>
            </a:br>
            <a:r>
              <a:rPr lang="en-US" sz="1200" dirty="0" smtClean="0"/>
              <a:t>Halevy et</a:t>
            </a:r>
            <a:r>
              <a:rPr lang="en-US" sz="1200" baseline="0" dirty="0" smtClean="0"/>
              <a:t> al: </a:t>
            </a:r>
            <a:r>
              <a:rPr lang="en-US" sz="1200" baseline="0" dirty="0" err="1" smtClean="0"/>
              <a:t>prosociality</a:t>
            </a:r>
            <a:r>
              <a:rPr lang="en-US" sz="1200" baseline="0" dirty="0" smtClean="0"/>
              <a:t> (benefiting g others with resources (time, attention)enhances prestige but hinders dominance</a:t>
            </a:r>
            <a:endParaRPr lang="en-US" sz="1200" dirty="0" smtClean="0"/>
          </a:p>
          <a:p>
            <a:pPr lvl="0" algn="l" rtl="0">
              <a:buFont typeface="Wingdings" pitchFamily="2" charset="2"/>
              <a:buNone/>
            </a:pPr>
            <a:endParaRPr lang="en-US" sz="1200" b="0" baseline="0" dirty="0" smtClean="0">
              <a:solidFill>
                <a:schemeClr val="tx1"/>
              </a:solidFill>
            </a:endParaRPr>
          </a:p>
          <a:p>
            <a:pPr lvl="0" algn="l" rtl="0">
              <a:buFont typeface="Wingdings" pitchFamily="2" charset="2"/>
              <a:buNone/>
            </a:pPr>
            <a:r>
              <a:rPr lang="en-US" sz="1200" b="1" dirty="0" smtClean="0">
                <a:solidFill>
                  <a:srgbClr val="FF0000"/>
                </a:solidFill>
              </a:rPr>
              <a:t>Listening Pacifies status threat and competition perceptions =&gt; reduced Dominance and antisocial behaviors.</a:t>
            </a:r>
          </a:p>
          <a:p>
            <a:pPr lvl="1" algn="l" rtl="0"/>
            <a:r>
              <a:rPr lang="en-US" sz="1200" dirty="0" smtClean="0"/>
              <a:t>Hyper sensitivity to status threats </a:t>
            </a:r>
          </a:p>
          <a:p>
            <a:pPr lvl="1" algn="l" rtl="0"/>
            <a:r>
              <a:rPr lang="en-US" sz="1200" dirty="0" smtClean="0"/>
              <a:t>Competition triggers stress response and Aggressive behavior (</a:t>
            </a:r>
            <a:r>
              <a:rPr lang="en-US" sz="1200" dirty="0" err="1" smtClean="0"/>
              <a:t>Tost</a:t>
            </a:r>
            <a:r>
              <a:rPr lang="en-US" sz="1200" dirty="0" smtClean="0"/>
              <a:t> et al., 2012; Mazur et al., 1992)</a:t>
            </a:r>
          </a:p>
          <a:p>
            <a:pPr lvl="1" algn="l" rtl="0"/>
            <a:r>
              <a:rPr lang="en-US" sz="1200" dirty="0" smtClean="0"/>
              <a:t>Conversations as competitions</a:t>
            </a:r>
          </a:p>
          <a:p>
            <a:pPr lvl="1" algn="l" rtl="0"/>
            <a:r>
              <a:rPr lang="en-US" sz="1200" dirty="0" smtClean="0"/>
              <a:t>Listening alleviates situational competition perceptions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Listening can satisfy both </a:t>
            </a:r>
            <a:r>
              <a:rPr lang="en-US" sz="1200" dirty="0" err="1" smtClean="0"/>
              <a:t>Agentic</a:t>
            </a:r>
            <a:r>
              <a:rPr lang="en-US" sz="1200" dirty="0" smtClean="0"/>
              <a:t> and Communal needs.  </a:t>
            </a:r>
          </a:p>
          <a:p>
            <a:pPr lvl="1" algn="l" rtl="0"/>
            <a:endParaRPr lang="en-US" sz="1400" dirty="0" smtClean="0"/>
          </a:p>
          <a:p>
            <a:endParaRPr lang="he-IL" sz="1400" dirty="0"/>
          </a:p>
        </p:txBody>
      </p:sp>
      <p:sp>
        <p:nvSpPr>
          <p:cNvPr id="4" name="Slide Number Placeholder 3"/>
          <p:cNvSpPr>
            <a:spLocks noGrp="1"/>
          </p:cNvSpPr>
          <p:nvPr>
            <p:ph type="sldNum" sz="quarter" idx="10"/>
          </p:nvPr>
        </p:nvSpPr>
        <p:spPr/>
        <p:txBody>
          <a:bodyPr/>
          <a:lstStyle/>
          <a:p>
            <a:fld id="{FB7E7B0F-8615-476D-A4D3-7267611CBDCB}" type="slidenum">
              <a:rPr lang="he-IL" smtClean="0"/>
              <a:pPr/>
              <a:t>25</a:t>
            </a:fld>
            <a:endParaRPr lang="he-IL"/>
          </a:p>
        </p:txBody>
      </p:sp>
    </p:spTree>
    <p:extLst>
      <p:ext uri="{BB962C8B-B14F-4D97-AF65-F5344CB8AC3E}">
        <p14:creationId xmlns:p14="http://schemas.microsoft.com/office/powerpoint/2010/main" val="4017484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I am going to talk about in this presentation is first a theory taking a social status perspective to address these questions</a:t>
            </a:r>
          </a:p>
          <a:p>
            <a:endParaRPr lang="en-US" dirty="0" smtClean="0"/>
          </a:p>
        </p:txBody>
      </p:sp>
      <p:sp>
        <p:nvSpPr>
          <p:cNvPr id="4" name="Slide Number Placeholder 3"/>
          <p:cNvSpPr>
            <a:spLocks noGrp="1"/>
          </p:cNvSpPr>
          <p:nvPr>
            <p:ph type="sldNum" sz="quarter" idx="10"/>
          </p:nvPr>
        </p:nvSpPr>
        <p:spPr/>
        <p:txBody>
          <a:bodyPr/>
          <a:lstStyle/>
          <a:p>
            <a:fld id="{BBAAA569-561D-4513-9808-216E7C7671B2}" type="slidenum">
              <a:rPr lang="en-US" smtClean="0"/>
              <a:t>3</a:t>
            </a:fld>
            <a:endParaRPr lang="en-US"/>
          </a:p>
        </p:txBody>
      </p:sp>
    </p:spTree>
    <p:extLst>
      <p:ext uri="{BB962C8B-B14F-4D97-AF65-F5344CB8AC3E}">
        <p14:creationId xmlns:p14="http://schemas.microsoft.com/office/powerpoint/2010/main" val="2428568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Starting with why not listen - Most of the research on listening focuses on the speaker side (not surprising for a concept rooted in clinical therapy). </a:t>
            </a:r>
          </a:p>
          <a:p>
            <a:r>
              <a:rPr lang="en-US" sz="1200" kern="1200" dirty="0" smtClean="0">
                <a:solidFill>
                  <a:schemeClr val="tx1"/>
                </a:solidFill>
                <a:effectLst/>
                <a:latin typeface="+mn-lt"/>
                <a:ea typeface="+mn-ea"/>
                <a:cs typeface="+mn-cs"/>
              </a:rPr>
              <a:t>Indeed, as my colleagues have demonstrated, speakers, from being well listened too, accrue a myriad of benefits: Increased psychological safety, decreased anxiety, increased clarity, personal growth, ability to contain more complexity etc…</a:t>
            </a:r>
          </a:p>
          <a:p>
            <a:r>
              <a:rPr lang="en-US" sz="1200" kern="1200" dirty="0" smtClean="0">
                <a:solidFill>
                  <a:schemeClr val="tx1"/>
                </a:solidFill>
                <a:effectLst/>
                <a:latin typeface="+mn-lt"/>
                <a:ea typeface="+mn-ea"/>
                <a:cs typeface="+mn-cs"/>
              </a:rPr>
              <a:t>What I want to suggest is - As if the myriad of documented benefits for the speakers (being listened too) are not enough, there is another set of benefits not addressed directly in the listening research, and that is that speaking in a conversation also entails potential status and power benefits. </a:t>
            </a:r>
          </a:p>
          <a:p>
            <a:r>
              <a:rPr lang="en-US" sz="1200" kern="1200" dirty="0" smtClean="0">
                <a:solidFill>
                  <a:schemeClr val="tx1"/>
                </a:solidFill>
                <a:effectLst/>
                <a:latin typeface="+mn-lt"/>
                <a:ea typeface="+mn-ea"/>
                <a:cs typeface="+mn-cs"/>
              </a:rPr>
              <a:t>What I argue is that Speaking provides an opportunity:</a:t>
            </a:r>
          </a:p>
          <a:p>
            <a:pPr lvl="1"/>
            <a:r>
              <a:rPr lang="en-US" sz="1200" kern="1200" dirty="0" smtClean="0">
                <a:solidFill>
                  <a:schemeClr val="tx1"/>
                </a:solidFill>
                <a:effectLst/>
                <a:latin typeface="+mn-lt"/>
                <a:ea typeface="+mn-ea"/>
                <a:cs typeface="+mn-cs"/>
              </a:rPr>
              <a:t>To gain power by exert influence (persuading, coercing, suggesting, advising…)</a:t>
            </a:r>
          </a:p>
          <a:p>
            <a:pPr lvl="1"/>
            <a:r>
              <a:rPr lang="en-US" sz="1200" kern="1200" dirty="0" smtClean="0">
                <a:solidFill>
                  <a:schemeClr val="tx1"/>
                </a:solidFill>
                <a:effectLst/>
                <a:latin typeface="+mn-lt"/>
                <a:ea typeface="+mn-ea"/>
                <a:cs typeface="+mn-cs"/>
              </a:rPr>
              <a:t>To gain status by: Signaling competence either by</a:t>
            </a:r>
          </a:p>
          <a:p>
            <a:pPr lvl="3"/>
            <a:r>
              <a:rPr lang="en-US" sz="1200" kern="1200" dirty="0" smtClean="0">
                <a:solidFill>
                  <a:schemeClr val="tx1"/>
                </a:solidFill>
                <a:effectLst/>
                <a:latin typeface="+mn-lt"/>
                <a:ea typeface="+mn-ea"/>
                <a:cs typeface="+mn-cs"/>
              </a:rPr>
              <a:t>dominating the conversation (Anderson &amp; </a:t>
            </a:r>
            <a:r>
              <a:rPr lang="en-US" sz="1200" kern="1200" dirty="0" err="1" smtClean="0">
                <a:solidFill>
                  <a:schemeClr val="tx1"/>
                </a:solidFill>
                <a:effectLst/>
                <a:latin typeface="+mn-lt"/>
                <a:ea typeface="+mn-ea"/>
                <a:cs typeface="+mn-cs"/>
              </a:rPr>
              <a:t>Kilduff</a:t>
            </a:r>
            <a:r>
              <a:rPr lang="en-US" sz="1200" kern="1200" dirty="0" smtClean="0">
                <a:solidFill>
                  <a:schemeClr val="tx1"/>
                </a:solidFill>
                <a:effectLst/>
                <a:latin typeface="+mn-lt"/>
                <a:ea typeface="+mn-ea"/>
                <a:cs typeface="+mn-cs"/>
              </a:rPr>
              <a:t>, 2009*)</a:t>
            </a:r>
          </a:p>
          <a:p>
            <a:pPr lvl="3"/>
            <a:r>
              <a:rPr lang="en-US" sz="1200" kern="1200" dirty="0" smtClean="0">
                <a:solidFill>
                  <a:schemeClr val="tx1"/>
                </a:solidFill>
                <a:effectLst/>
                <a:latin typeface="+mn-lt"/>
                <a:ea typeface="+mn-ea"/>
                <a:cs typeface="+mn-cs"/>
              </a:rPr>
              <a:t>Including competence cues (profession, achievements)</a:t>
            </a:r>
          </a:p>
          <a:p>
            <a:r>
              <a:rPr lang="en-US" sz="1200" kern="1200" dirty="0" smtClean="0">
                <a:solidFill>
                  <a:schemeClr val="tx1"/>
                </a:solidFill>
                <a:effectLst/>
                <a:latin typeface="+mn-lt"/>
                <a:ea typeface="+mn-ea"/>
                <a:cs typeface="+mn-cs"/>
              </a:rPr>
              <a:t>So I am  basically piling more benefits on the speaker side and it is still unclear what is happening on the listener side which has largely been neglected. </a:t>
            </a:r>
          </a:p>
          <a:p>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*JPSP: Research by Cameron Anderson &amp; Gavin </a:t>
            </a:r>
            <a:r>
              <a:rPr lang="en-US" sz="1200" kern="1200" dirty="0" err="1" smtClean="0">
                <a:solidFill>
                  <a:schemeClr val="tx1"/>
                </a:solidFill>
                <a:effectLst/>
                <a:latin typeface="+mn-lt"/>
                <a:ea typeface="+mn-ea"/>
                <a:cs typeface="+mn-cs"/>
              </a:rPr>
              <a:t>Kilduff</a:t>
            </a:r>
            <a:r>
              <a:rPr lang="en-US" sz="1200" kern="1200" dirty="0" smtClean="0">
                <a:solidFill>
                  <a:schemeClr val="tx1"/>
                </a:solidFill>
                <a:effectLst/>
                <a:latin typeface="+mn-lt"/>
                <a:ea typeface="+mn-ea"/>
                <a:cs typeface="+mn-cs"/>
              </a:rPr>
              <a:t> (2009) show that subjects that dominated the conversation were more likely to be perceived by other group members as more competent, regardless of their actual level of competence.  </a:t>
            </a:r>
          </a:p>
          <a:p>
            <a:r>
              <a:rPr lang="en-US" sz="1200" kern="1200" dirty="0" smtClean="0">
                <a:solidFill>
                  <a:schemeClr val="tx1"/>
                </a:solidFill>
                <a:effectLst/>
                <a:latin typeface="+mn-lt"/>
                <a:ea typeface="+mn-ea"/>
                <a:cs typeface="+mn-cs"/>
              </a:rPr>
              <a:t>The last thing I want to do is paint a completely utilitarian and even cynical picture of listening, put I think the transactional aspects are key in understanding why people should listen especially since it is often touted as an important managerial skill. Furthermore, at least in western cultures where seeing a therapist is common and accepted we've even exacerbated the transactional nature of listening by putting a dollar price on service. Acknowledging that this is an effortful and costly skill and practice that must be reciprocated in some way (monetarily). </a:t>
            </a:r>
          </a:p>
          <a:p>
            <a:r>
              <a:rPr lang="en-US" sz="1200" kern="1200" dirty="0" smtClean="0">
                <a:solidFill>
                  <a:schemeClr val="tx1"/>
                </a:solidFill>
                <a:effectLst/>
                <a:latin typeface="+mn-lt"/>
                <a:ea typeface="+mn-ea"/>
                <a:cs typeface="+mn-cs"/>
              </a:rPr>
              <a:t>From a pure equity theory perspective (Adams 1965) it seems that the output/input ratio in this situation is off such that the ratio is larger for the speaker side making this potentially and unsatisfying interpersonal situation, requiring an equalizer. Assuming the cost is fixed -&gt; Either money (therapy), taking turns (“enough about me what about you”), or status (prestige).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900" baseline="0" dirty="0" smtClean="0"/>
          </a:p>
          <a:p>
            <a:endParaRPr lang="en-US" baseline="0" dirty="0" smtClean="0"/>
          </a:p>
        </p:txBody>
      </p:sp>
      <p:sp>
        <p:nvSpPr>
          <p:cNvPr id="4" name="Slide Number Placeholder 3"/>
          <p:cNvSpPr>
            <a:spLocks noGrp="1"/>
          </p:cNvSpPr>
          <p:nvPr>
            <p:ph type="sldNum" sz="quarter" idx="10"/>
          </p:nvPr>
        </p:nvSpPr>
        <p:spPr/>
        <p:txBody>
          <a:bodyPr/>
          <a:lstStyle/>
          <a:p>
            <a:fld id="{BBAAA569-561D-4513-9808-216E7C7671B2}" type="slidenum">
              <a:rPr lang="en-US" smtClean="0"/>
              <a:t>4</a:t>
            </a:fld>
            <a:endParaRPr lang="en-US"/>
          </a:p>
        </p:txBody>
      </p:sp>
    </p:spTree>
    <p:extLst>
      <p:ext uri="{BB962C8B-B14F-4D97-AF65-F5344CB8AC3E}">
        <p14:creationId xmlns:p14="http://schemas.microsoft.com/office/powerpoint/2010/main" val="840048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Considering</a:t>
            </a:r>
            <a:r>
              <a:rPr lang="en-US" baseline="0" dirty="0" smtClean="0"/>
              <a:t> this imbalance in benefits it shouldn’t surprise anyone that:…..Good Listeners are hard to come by. </a:t>
            </a:r>
          </a:p>
          <a:p>
            <a:r>
              <a:rPr lang="en-US" baseline="0" dirty="0" smtClean="0"/>
              <a:t>But perhaps now we have a better understanding of why: </a:t>
            </a:r>
            <a:r>
              <a:rPr lang="en-US" dirty="0" smtClean="0"/>
              <a:t>Good listening may be an unbeneficial costly behavior:</a:t>
            </a:r>
          </a:p>
          <a:p>
            <a:pPr marL="228600" indent="-228600">
              <a:buAutoNum type="arabicParenR"/>
            </a:pPr>
            <a:r>
              <a:rPr lang="en-US" baseline="0" dirty="0" smtClean="0"/>
              <a:t>More benefits in the speaker role </a:t>
            </a:r>
          </a:p>
          <a:p>
            <a:pPr marL="228600" indent="-228600">
              <a:buAutoNum type="arabicParenR"/>
            </a:pPr>
            <a:r>
              <a:rPr lang="en-US" baseline="0" dirty="0" smtClean="0"/>
              <a:t>Costly:</a:t>
            </a:r>
          </a:p>
          <a:p>
            <a:pPr marL="685800" lvl="1" indent="-228600">
              <a:buFont typeface="Arial" panose="020B0604020202020204" pitchFamily="34" charset="0"/>
              <a:buChar char="•"/>
            </a:pPr>
            <a:r>
              <a:rPr lang="en-US" baseline="0" dirty="0" smtClean="0"/>
              <a:t>Forfeiting status sig. opportunity (even appearing submissive as some of our EMBA report)</a:t>
            </a:r>
          </a:p>
          <a:p>
            <a:pPr marL="685800" lvl="1" indent="-228600">
              <a:buFont typeface="Arial" panose="020B0604020202020204" pitchFamily="34" charset="0"/>
              <a:buChar char="•"/>
            </a:pPr>
            <a:r>
              <a:rPr lang="en-US" baseline="0" dirty="0" smtClean="0"/>
              <a:t>Exerting self control not to interrupt, keep an open mind, remain non judgmental, not evaluate etc…</a:t>
            </a:r>
          </a:p>
          <a:p>
            <a:pPr marL="685800" lvl="1" indent="-228600">
              <a:buFont typeface="Arial" panose="020B0604020202020204" pitchFamily="34" charset="0"/>
              <a:buChar char="•"/>
            </a:pPr>
            <a:endParaRPr lang="en-US" baseline="0" dirty="0" smtClean="0"/>
          </a:p>
          <a:p>
            <a:r>
              <a:rPr lang="en-US" dirty="0" smtClean="0"/>
              <a:t>These</a:t>
            </a:r>
            <a:r>
              <a:rPr lang="en-US" baseline="0" dirty="0" smtClean="0"/>
              <a:t> arguments beg the questions - </a:t>
            </a:r>
          </a:p>
          <a:p>
            <a:r>
              <a:rPr lang="en-US" baseline="0" dirty="0" smtClean="0"/>
              <a:t>1) Is its better to be a poor listener? Fighting for time, interrupting, attempting dominance.</a:t>
            </a:r>
          </a:p>
          <a:p>
            <a:r>
              <a:rPr lang="en-US" baseline="0" dirty="0" smtClean="0"/>
              <a:t>well then how come good listening exists at all. I think we can all look to our own experience for the answer I’m going to suggest:</a:t>
            </a:r>
          </a:p>
        </p:txBody>
      </p:sp>
      <p:sp>
        <p:nvSpPr>
          <p:cNvPr id="4" name="Slide Number Placeholder 3"/>
          <p:cNvSpPr>
            <a:spLocks noGrp="1"/>
          </p:cNvSpPr>
          <p:nvPr>
            <p:ph type="sldNum" sz="quarter" idx="10"/>
          </p:nvPr>
        </p:nvSpPr>
        <p:spPr/>
        <p:txBody>
          <a:bodyPr/>
          <a:lstStyle/>
          <a:p>
            <a:fld id="{BBAAA569-561D-4513-9808-216E7C7671B2}" type="slidenum">
              <a:rPr lang="en-US" smtClean="0"/>
              <a:t>5</a:t>
            </a:fld>
            <a:endParaRPr lang="en-US"/>
          </a:p>
        </p:txBody>
      </p:sp>
    </p:spTree>
    <p:extLst>
      <p:ext uri="{BB962C8B-B14F-4D97-AF65-F5344CB8AC3E}">
        <p14:creationId xmlns:p14="http://schemas.microsoft.com/office/powerpoint/2010/main" val="835004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Times New Roman" panose="02020603050405020304" pitchFamily="18" charset="0"/>
                <a:cs typeface="Times New Roman" panose="02020603050405020304" pitchFamily="18" charset="0"/>
              </a:rPr>
              <a:t>Social status is of evolutionary-survival importance.</a:t>
            </a:r>
          </a:p>
          <a:p>
            <a:endParaRPr lang="en-US" dirty="0"/>
          </a:p>
        </p:txBody>
      </p:sp>
      <p:sp>
        <p:nvSpPr>
          <p:cNvPr id="4" name="Slide Number Placeholder 3"/>
          <p:cNvSpPr>
            <a:spLocks noGrp="1"/>
          </p:cNvSpPr>
          <p:nvPr>
            <p:ph type="sldNum" sz="quarter" idx="10"/>
          </p:nvPr>
        </p:nvSpPr>
        <p:spPr/>
        <p:txBody>
          <a:bodyPr/>
          <a:lstStyle/>
          <a:p>
            <a:fld id="{BBAAA569-561D-4513-9808-216E7C7671B2}" type="slidenum">
              <a:rPr lang="en-US" smtClean="0"/>
              <a:t>6</a:t>
            </a:fld>
            <a:endParaRPr lang="en-US"/>
          </a:p>
        </p:txBody>
      </p:sp>
    </p:spTree>
    <p:extLst>
      <p:ext uri="{BB962C8B-B14F-4D97-AF65-F5344CB8AC3E}">
        <p14:creationId xmlns:p14="http://schemas.microsoft.com/office/powerpoint/2010/main" val="2247195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aseline="0" dirty="0" smtClean="0"/>
              <a:t>We also wanted to understand what is the intrapersonal experience associated with listening along the lines of status. </a:t>
            </a:r>
          </a:p>
          <a:p>
            <a:endParaRPr lang="en-US" sz="900" baseline="0" dirty="0" smtClean="0"/>
          </a:p>
          <a:p>
            <a:r>
              <a:rPr lang="en-US" sz="900" baseline="0" dirty="0" smtClean="0"/>
              <a:t>To address this issue we build on work done by Jessica Tracy , Joey Cheng and colleagues who have implicated pride as affective mechanism underlying dominance and prestige.</a:t>
            </a:r>
          </a:p>
          <a:p>
            <a:endParaRPr lang="en-US" sz="900" baseline="0" dirty="0" smtClean="0"/>
          </a:p>
          <a:p>
            <a:r>
              <a:rPr lang="en-US" sz="900" baseline="0" dirty="0" smtClean="0"/>
              <a:t>If we expect good and poor listening to be related to each one of these status attainment strategies we also expect these associated distinct affective experiences</a:t>
            </a:r>
          </a:p>
          <a:p>
            <a:endParaRPr lang="en-US" sz="900" baseline="0" dirty="0" smtClean="0"/>
          </a:p>
          <a:p>
            <a:r>
              <a:rPr lang="en-US" sz="900" kern="1200" dirty="0" smtClean="0">
                <a:solidFill>
                  <a:schemeClr val="tx1"/>
                </a:solidFill>
                <a:effectLst/>
                <a:latin typeface="+mn-lt"/>
                <a:ea typeface="+mn-ea"/>
                <a:cs typeface="+mn-cs"/>
              </a:rPr>
              <a:t>Behaviorally, hubristic pride has been linked to antisocial behaviors such as aggression, hostility and forcefulness (i.e. dominance) as well as impulsivity and lack of self-control, whereas authentic pride has been linked to pro-social behaviors such as empathy, kindness, openness and willingness to share (i.e. prestige) as well as self-control</a:t>
            </a:r>
            <a:endParaRPr lang="en-US" sz="900" baseline="0" dirty="0" smtClean="0"/>
          </a:p>
          <a:p>
            <a:pPr>
              <a:lnSpc>
                <a:spcPct val="120000"/>
              </a:lnSpc>
            </a:pPr>
            <a:r>
              <a:rPr lang="en-US" sz="900" dirty="0" smtClean="0">
                <a:latin typeface="Times New Roman" panose="02020603050405020304" pitchFamily="18" charset="0"/>
                <a:cs typeface="Times New Roman" panose="02020603050405020304" pitchFamily="18" charset="0"/>
              </a:rPr>
              <a:t>Rationale for the hypothesis</a:t>
            </a:r>
            <a:r>
              <a:rPr lang="en-US" sz="900" baseline="0" dirty="0" smtClean="0">
                <a:latin typeface="Times New Roman" panose="02020603050405020304" pitchFamily="18" charset="0"/>
                <a:cs typeface="Times New Roman" panose="02020603050405020304" pitchFamily="18" charset="0"/>
              </a:rPr>
              <a:t> H2: </a:t>
            </a:r>
          </a:p>
          <a:p>
            <a:pPr marL="228600" indent="-228600">
              <a:lnSpc>
                <a:spcPct val="120000"/>
              </a:lnSpc>
              <a:buFont typeface="+mj-lt"/>
              <a:buAutoNum type="arabicPeriod"/>
            </a:pPr>
            <a:r>
              <a:rPr lang="en-US" sz="900" dirty="0" smtClean="0">
                <a:latin typeface="Times New Roman" panose="02020603050405020304" pitchFamily="18" charset="0"/>
                <a:cs typeface="Times New Roman" panose="02020603050405020304" pitchFamily="18" charset="0"/>
              </a:rPr>
              <a:t>For Listeners: Authentic pride is increased through </a:t>
            </a:r>
            <a:r>
              <a:rPr lang="en-US" sz="900" i="1" dirty="0" smtClean="0">
                <a:latin typeface="Times New Roman" panose="02020603050405020304" pitchFamily="18" charset="0"/>
                <a:cs typeface="Times New Roman" panose="02020603050405020304" pitchFamily="18" charset="0"/>
              </a:rPr>
              <a:t>Facilitation,</a:t>
            </a:r>
            <a:r>
              <a:rPr lang="en-US" sz="900" i="1" baseline="0" dirty="0" smtClean="0">
                <a:latin typeface="Times New Roman" panose="02020603050405020304" pitchFamily="18" charset="0"/>
                <a:cs typeface="Times New Roman" panose="02020603050405020304" pitchFamily="18" charset="0"/>
              </a:rPr>
              <a:t> “I didn’t understand that till now” – listeners are enabling and facilitating change in the speakers and new realizations – they too experience sense of self worth tied to this situation. </a:t>
            </a:r>
            <a:endParaRPr lang="en-US" sz="900" i="1" dirty="0" smtClean="0">
              <a:latin typeface="Times New Roman" panose="02020603050405020304" pitchFamily="18" charset="0"/>
              <a:cs typeface="Times New Roman" panose="02020603050405020304" pitchFamily="18" charset="0"/>
            </a:endParaRPr>
          </a:p>
          <a:p>
            <a:pPr marL="228600" indent="-228600">
              <a:lnSpc>
                <a:spcPct val="120000"/>
              </a:lnSpc>
              <a:buFont typeface="+mj-lt"/>
              <a:buAutoNum type="arabicPeriod"/>
            </a:pPr>
            <a:endParaRPr lang="en-US" sz="900" i="1" dirty="0" smtClean="0">
              <a:latin typeface="Times New Roman" panose="02020603050405020304" pitchFamily="18" charset="0"/>
              <a:cs typeface="Times New Roman" panose="02020603050405020304" pitchFamily="18" charset="0"/>
            </a:endParaRPr>
          </a:p>
          <a:p>
            <a:pPr>
              <a:lnSpc>
                <a:spcPct val="120000"/>
              </a:lnSpc>
            </a:pPr>
            <a:r>
              <a:rPr lang="en-US" sz="900" dirty="0" smtClean="0">
                <a:latin typeface="Times New Roman" panose="02020603050405020304" pitchFamily="18" charset="0"/>
                <a:cs typeface="Times New Roman" panose="02020603050405020304" pitchFamily="18" charset="0"/>
              </a:rPr>
              <a:t>2. For speakers, a good listener induces Authentic Pride by:</a:t>
            </a:r>
          </a:p>
          <a:p>
            <a:pPr marL="971550" lvl="1" indent="-514350">
              <a:lnSpc>
                <a:spcPct val="120000"/>
              </a:lnSpc>
              <a:buFont typeface="+mj-lt"/>
              <a:buAutoNum type="arabicPeriod"/>
            </a:pPr>
            <a:r>
              <a:rPr lang="en-US" sz="900" dirty="0" smtClean="0">
                <a:latin typeface="Times New Roman" panose="02020603050405020304" pitchFamily="18" charset="0"/>
                <a:cs typeface="Times New Roman" panose="02020603050405020304" pitchFamily="18" charset="0"/>
              </a:rPr>
              <a:t>Signaling that they are worthy of attention and respect </a:t>
            </a:r>
            <a:r>
              <a:rPr lang="en-US" sz="900" dirty="0" smtClean="0">
                <a:latin typeface="Times New Roman" panose="02020603050405020304" pitchFamily="18" charset="0"/>
                <a:cs typeface="Times New Roman" panose="02020603050405020304" pitchFamily="18" charset="0"/>
                <a:sym typeface="Wingdings" panose="05000000000000000000" pitchFamily="2" charset="2"/>
              </a:rPr>
              <a:t> Increased self esteem.</a:t>
            </a:r>
            <a:endParaRPr lang="en-US" sz="900" dirty="0" smtClean="0">
              <a:latin typeface="Times New Roman" panose="02020603050405020304" pitchFamily="18" charset="0"/>
              <a:cs typeface="Times New Roman" panose="02020603050405020304" pitchFamily="18" charset="0"/>
            </a:endParaRPr>
          </a:p>
          <a:p>
            <a:pPr marL="971550" lvl="1" indent="-514350">
              <a:lnSpc>
                <a:spcPct val="120000"/>
              </a:lnSpc>
              <a:buFont typeface="+mj-lt"/>
              <a:buAutoNum type="arabicPeriod"/>
            </a:pPr>
            <a:r>
              <a:rPr lang="en-US" sz="900" dirty="0" smtClean="0">
                <a:latin typeface="Times New Roman" panose="02020603050405020304" pitchFamily="18" charset="0"/>
                <a:cs typeface="Times New Roman" panose="02020603050405020304" pitchFamily="18" charset="0"/>
              </a:rPr>
              <a:t>Allowing them to articulate themselves more freely, authentically and specifically.</a:t>
            </a:r>
          </a:p>
          <a:p>
            <a:endParaRPr lang="en-US" sz="1200" kern="1200" dirty="0" smtClean="0">
              <a:solidFill>
                <a:schemeClr val="tx1"/>
              </a:solidFill>
              <a:effectLst/>
              <a:latin typeface="+mn-lt"/>
              <a:ea typeface="+mn-ea"/>
              <a:cs typeface="+mn-cs"/>
            </a:endParaRPr>
          </a:p>
          <a:p>
            <a:endParaRPr lang="en-US" baseline="0" dirty="0" smtClean="0"/>
          </a:p>
        </p:txBody>
      </p:sp>
      <p:sp>
        <p:nvSpPr>
          <p:cNvPr id="4" name="Slide Number Placeholder 3"/>
          <p:cNvSpPr>
            <a:spLocks noGrp="1"/>
          </p:cNvSpPr>
          <p:nvPr>
            <p:ph type="sldNum" sz="quarter" idx="10"/>
          </p:nvPr>
        </p:nvSpPr>
        <p:spPr/>
        <p:txBody>
          <a:bodyPr/>
          <a:lstStyle/>
          <a:p>
            <a:fld id="{BBAAA569-561D-4513-9808-216E7C7671B2}" type="slidenum">
              <a:rPr lang="en-US" smtClean="0"/>
              <a:t>7</a:t>
            </a:fld>
            <a:endParaRPr lang="en-US"/>
          </a:p>
        </p:txBody>
      </p:sp>
    </p:spTree>
    <p:extLst>
      <p:ext uri="{BB962C8B-B14F-4D97-AF65-F5344CB8AC3E}">
        <p14:creationId xmlns:p14="http://schemas.microsoft.com/office/powerpoint/2010/main" val="1575275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we also wanted to consider the dyadic outcomes of good listening. We argue that the increased status and authentic pride of both dyad members will lead them to experience increased personal sense</a:t>
            </a:r>
            <a:r>
              <a:rPr lang="en-US" baseline="0" dirty="0" smtClean="0"/>
              <a:t> of power. </a:t>
            </a:r>
          </a:p>
          <a:p>
            <a:r>
              <a:rPr lang="en-US" baseline="0" dirty="0" smtClean="0"/>
              <a:t>Not only that, we also expect there to a minimization in the experienced as well as perceived power disparity.</a:t>
            </a:r>
          </a:p>
          <a:p>
            <a:r>
              <a:rPr lang="en-US" baseline="0" dirty="0" smtClean="0"/>
              <a:t>So basically what we’re predicting here is that good listening will create equal high power dyads. </a:t>
            </a:r>
            <a:endParaRPr lang="en-US" dirty="0" smtClean="0"/>
          </a:p>
          <a:p>
            <a:endParaRPr lang="en-US" dirty="0" smtClean="0"/>
          </a:p>
          <a:p>
            <a:r>
              <a:rPr lang="en-US" dirty="0" smtClean="0"/>
              <a:t>This</a:t>
            </a:r>
            <a:r>
              <a:rPr lang="en-US" baseline="0" dirty="0" smtClean="0"/>
              <a:t> argument </a:t>
            </a:r>
            <a:r>
              <a:rPr lang="en-US" dirty="0" smtClean="0"/>
              <a:t>is a</a:t>
            </a:r>
            <a:r>
              <a:rPr lang="en-US" baseline="0" dirty="0" smtClean="0"/>
              <a:t> natural extension of the theory presented so far and hypothesis 1 and 2. If there is more authentic pride and higher status on the table then we can make his extension. </a:t>
            </a:r>
          </a:p>
        </p:txBody>
      </p:sp>
      <p:sp>
        <p:nvSpPr>
          <p:cNvPr id="4" name="Slide Number Placeholder 3"/>
          <p:cNvSpPr>
            <a:spLocks noGrp="1"/>
          </p:cNvSpPr>
          <p:nvPr>
            <p:ph type="sldNum" sz="quarter" idx="10"/>
          </p:nvPr>
        </p:nvSpPr>
        <p:spPr/>
        <p:txBody>
          <a:bodyPr/>
          <a:lstStyle/>
          <a:p>
            <a:fld id="{BBAAA569-561D-4513-9808-216E7C7671B2}" type="slidenum">
              <a:rPr lang="en-US" smtClean="0"/>
              <a:t>8</a:t>
            </a:fld>
            <a:endParaRPr lang="en-US"/>
          </a:p>
        </p:txBody>
      </p:sp>
    </p:spTree>
    <p:extLst>
      <p:ext uri="{BB962C8B-B14F-4D97-AF65-F5344CB8AC3E}">
        <p14:creationId xmlns:p14="http://schemas.microsoft.com/office/powerpoint/2010/main" val="917630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pPr marL="0" marR="0" lvl="2" indent="0" algn="l" defTabSz="914400" rtl="1" eaLnBrk="1" fontAlgn="auto" latinLnBrk="0" hangingPunct="1">
              <a:lnSpc>
                <a:spcPct val="100000"/>
              </a:lnSpc>
              <a:spcBef>
                <a:spcPts val="0"/>
              </a:spcBef>
              <a:spcAft>
                <a:spcPts val="0"/>
              </a:spcAft>
              <a:buClrTx/>
              <a:buSzTx/>
              <a:buFontTx/>
              <a:buNone/>
              <a:tabLst/>
              <a:defRPr/>
            </a:pPr>
            <a:r>
              <a:rPr lang="en-US" sz="2800" b="1" dirty="0" smtClean="0"/>
              <a:t>Study 1 – were told to imagine themselves</a:t>
            </a:r>
            <a:r>
              <a:rPr lang="en-US" sz="2800" b="1" baseline="0" dirty="0" smtClean="0"/>
              <a:t> in this situation.</a:t>
            </a:r>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b="1" baseline="0" dirty="0" smtClean="0"/>
              <a:t>Study 2 – had to themselves recall a situation according to our instructions</a:t>
            </a:r>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b="1" baseline="0" dirty="0" smtClean="0"/>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b="1" baseline="0" dirty="0" smtClean="0"/>
              <a:t>Listener role – were asked to imagine/recall themselves in a situation in which the listened to someone poorly</a:t>
            </a:r>
            <a:endParaRPr lang="en-US" sz="2800" b="1"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b="1"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b="1"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b="1" dirty="0" smtClean="0"/>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b="1" dirty="0" smtClean="0"/>
              <a:t>Goals of study 2: </a:t>
            </a:r>
          </a:p>
          <a:p>
            <a:pPr marL="228600" marR="0" lvl="2"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Replicate study 1’s findings but increasing its validity using people’s own real life experience.</a:t>
            </a:r>
          </a:p>
          <a:p>
            <a:pPr marL="228600" marR="0" lvl="2"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Expand study 1’s findings: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get a better understanding of the positive range of experiences of listening (for further manipulation) – by adding an intermediate condition (qualitative analysis)</a:t>
            </a:r>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dirty="0" smtClean="0"/>
              <a:t>Recall study=</a:t>
            </a:r>
            <a:r>
              <a:rPr lang="en-US" sz="2800" baseline="0" dirty="0" smtClean="0"/>
              <a:t> Experimental+ survey design</a:t>
            </a: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dirty="0" smtClean="0"/>
              <a:t>Differences to note:</a:t>
            </a:r>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971550" marR="0" lvl="3" indent="-514350" algn="l" defTabSz="914400" rtl="0" eaLnBrk="1" fontAlgn="auto" latinLnBrk="0" hangingPunct="1">
              <a:lnSpc>
                <a:spcPct val="100000"/>
              </a:lnSpc>
              <a:spcBef>
                <a:spcPts val="0"/>
              </a:spcBef>
              <a:spcAft>
                <a:spcPts val="0"/>
              </a:spcAft>
              <a:buClrTx/>
              <a:buSzTx/>
              <a:buFont typeface="+mj-lt"/>
              <a:buAutoNum type="arabicPeriod"/>
              <a:tabLst/>
              <a:defRPr/>
            </a:pPr>
            <a:r>
              <a:rPr lang="en-US" sz="2800" dirty="0" smtClean="0"/>
              <a:t>Scenarios</a:t>
            </a:r>
            <a:r>
              <a:rPr lang="en-US" sz="2800" baseline="0" dirty="0" smtClean="0"/>
              <a:t> vs. personal real life recalls (validity) to learn more about people’s actual experiences from listening</a:t>
            </a:r>
          </a:p>
          <a:p>
            <a:pPr marL="971550" marR="0" lvl="3" indent="-514350" algn="l" defTabSz="914400" rtl="0" eaLnBrk="1" fontAlgn="auto" latinLnBrk="0" hangingPunct="1">
              <a:lnSpc>
                <a:spcPct val="100000"/>
              </a:lnSpc>
              <a:spcBef>
                <a:spcPts val="0"/>
              </a:spcBef>
              <a:spcAft>
                <a:spcPts val="0"/>
              </a:spcAft>
              <a:buClrTx/>
              <a:buSzTx/>
              <a:buFont typeface="+mj-lt"/>
              <a:buAutoNum type="arabicPeriod"/>
              <a:tabLst/>
              <a:defRPr/>
            </a:pPr>
            <a:r>
              <a:rPr lang="en-US" sz="2800" dirty="0" smtClean="0"/>
              <a:t>Addition of typical</a:t>
            </a:r>
            <a:r>
              <a:rPr lang="en-US" sz="2800" baseline="0" dirty="0" smtClean="0"/>
              <a:t> listening – to see weather people actually differentiate on the positive end of experiences </a:t>
            </a:r>
          </a:p>
          <a:p>
            <a:pPr marL="971550" marR="0" lvl="3" indent="-514350" algn="l" defTabSz="914400" rtl="0" eaLnBrk="1" fontAlgn="auto" latinLnBrk="0" hangingPunct="1">
              <a:lnSpc>
                <a:spcPct val="100000"/>
              </a:lnSpc>
              <a:spcBef>
                <a:spcPts val="0"/>
              </a:spcBef>
              <a:spcAft>
                <a:spcPts val="0"/>
              </a:spcAft>
              <a:buClrTx/>
              <a:buSzTx/>
              <a:buFont typeface="+mj-lt"/>
              <a:buAutoNum type="arabicPeriod"/>
              <a:tabLst/>
              <a:defRPr/>
            </a:pPr>
            <a:r>
              <a:rPr lang="en-US" sz="2800" baseline="0" dirty="0" smtClean="0"/>
              <a:t>Omitting relation in study 2 </a:t>
            </a:r>
            <a:r>
              <a:rPr lang="en-US" sz="2800" dirty="0" smtClean="0"/>
              <a:t>didn’t but as a condition in the second study because consistently across</a:t>
            </a:r>
            <a:r>
              <a:rPr lang="en-US" sz="2800" baseline="0" dirty="0" smtClean="0"/>
              <a:t> all DVs it was not significant, but I did adjust for it coding relation ship type as equal vs. unequal</a:t>
            </a:r>
          </a:p>
          <a:p>
            <a:pPr marL="971550" marR="0" lvl="3" indent="-514350" algn="l" defTabSz="914400" rtl="0" eaLnBrk="1" fontAlgn="auto" latinLnBrk="0" hangingPunct="1">
              <a:lnSpc>
                <a:spcPct val="100000"/>
              </a:lnSpc>
              <a:spcBef>
                <a:spcPts val="0"/>
              </a:spcBef>
              <a:spcAft>
                <a:spcPts val="0"/>
              </a:spcAft>
              <a:buClrTx/>
              <a:buSzTx/>
              <a:buFont typeface="+mj-lt"/>
              <a:buAutoNum type="arabicPeriod"/>
              <a:tabLst/>
              <a:defRPr/>
            </a:pPr>
            <a:r>
              <a:rPr lang="en-US" sz="2800" baseline="0" dirty="0" smtClean="0"/>
              <a:t>Dom &amp; prestige, the recall study enabled me to be informed about both listeners and speakers (wasn’t plausible in the scenario)</a:t>
            </a:r>
            <a:endParaRPr lang="en-US" sz="3600"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dirty="0" smtClean="0"/>
              <a:t>*Based on the first study I had pretty good information regarding effect sizes and SD to conduct the power analysis under predictions of the ES. Gave me</a:t>
            </a:r>
            <a:r>
              <a:rPr lang="en-US" sz="2800" baseline="0" dirty="0" smtClean="0"/>
              <a:t> an understanding of the effects I was likely and not likely to see given this sample size. I new that a small effect size between good and typical will be indiscernible (other 350 participants)</a:t>
            </a: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57150" marR="0" lvl="1" indent="-514350" algn="l" defTabSz="914400" rtl="1" eaLnBrk="1" fontAlgn="auto" latinLnBrk="0" hangingPunct="1">
              <a:lnSpc>
                <a:spcPct val="100000"/>
              </a:lnSpc>
              <a:spcBef>
                <a:spcPts val="0"/>
              </a:spcBef>
              <a:spcAft>
                <a:spcPts val="0"/>
              </a:spcAft>
              <a:buClrTx/>
              <a:buSzTx/>
              <a:buFont typeface="+mj-lt"/>
              <a:buAutoNum type="arabicPeriod"/>
              <a:tabLst/>
              <a:defRPr/>
            </a:pPr>
            <a:endParaRPr lang="en-US" sz="2800" baseline="0" dirty="0" smtClean="0"/>
          </a:p>
          <a:p>
            <a:pPr marL="342900" indent="-342900">
              <a:buFontTx/>
              <a:buAutoNum type="arabicParenBoth"/>
            </a:pPr>
            <a:r>
              <a:rPr lang="en-US" sz="1000" dirty="0" smtClean="0">
                <a:solidFill>
                  <a:prstClr val="black"/>
                </a:solidFill>
                <a:latin typeface="Times New Roman" panose="02020603050405020304" pitchFamily="18" charset="0"/>
                <a:cs typeface="Times New Roman" panose="02020603050405020304" pitchFamily="18" charset="0"/>
              </a:rPr>
              <a:t>Dominance and Prestige questionnaire: </a:t>
            </a:r>
            <a:r>
              <a:rPr lang="en-US" sz="1000" dirty="0" err="1" smtClean="0">
                <a:solidFill>
                  <a:prstClr val="black"/>
                </a:solidFill>
                <a:latin typeface="Times New Roman" panose="02020603050405020304" pitchFamily="18" charset="0"/>
                <a:cs typeface="Times New Roman" panose="02020603050405020304" pitchFamily="18" charset="0"/>
              </a:rPr>
              <a:t>Henrich</a:t>
            </a:r>
            <a:r>
              <a:rPr lang="en-US" sz="1000" dirty="0" smtClean="0">
                <a:solidFill>
                  <a:prstClr val="black"/>
                </a:solidFill>
                <a:latin typeface="Times New Roman" panose="02020603050405020304" pitchFamily="18" charset="0"/>
                <a:cs typeface="Times New Roman" panose="02020603050405020304" pitchFamily="18" charset="0"/>
              </a:rPr>
              <a:t> &amp; Gil-White, 2001</a:t>
            </a:r>
          </a:p>
          <a:p>
            <a:pPr marL="342900" indent="-342900">
              <a:buFontTx/>
              <a:buAutoNum type="arabicParenBoth"/>
            </a:pPr>
            <a:r>
              <a:rPr lang="en-US" sz="1000" dirty="0" smtClean="0">
                <a:solidFill>
                  <a:prstClr val="black"/>
                </a:solidFill>
                <a:latin typeface="Times New Roman" panose="02020603050405020304" pitchFamily="18" charset="0"/>
                <a:cs typeface="Times New Roman" panose="02020603050405020304" pitchFamily="18" charset="0"/>
              </a:rPr>
              <a:t> Authentic &amp; Hubristic Pride questionnaire: Tracey &amp; Robins 2007a; Cheng et al 2010</a:t>
            </a:r>
          </a:p>
          <a:p>
            <a:pPr marL="342900" indent="-342900">
              <a:buFontTx/>
              <a:buAutoNum type="arabicParenBoth"/>
            </a:pPr>
            <a:r>
              <a:rPr lang="en-US" sz="1000" dirty="0" smtClean="0">
                <a:solidFill>
                  <a:prstClr val="black"/>
                </a:solidFill>
                <a:latin typeface="Times New Roman" panose="02020603050405020304" pitchFamily="18" charset="0"/>
                <a:cs typeface="Times New Roman" panose="02020603050405020304" pitchFamily="18" charset="0"/>
              </a:rPr>
              <a:t>Social Motivations questionnaire; </a:t>
            </a:r>
            <a:r>
              <a:rPr lang="en-US" sz="1000" dirty="0" err="1" smtClean="0">
                <a:solidFill>
                  <a:prstClr val="black"/>
                </a:solidFill>
                <a:latin typeface="Times New Roman" panose="02020603050405020304" pitchFamily="18" charset="0"/>
                <a:cs typeface="Times New Roman" panose="02020603050405020304" pitchFamily="18" charset="0"/>
              </a:rPr>
              <a:t>Mcllelend</a:t>
            </a:r>
            <a:r>
              <a:rPr lang="en-US" sz="1000" dirty="0" smtClean="0">
                <a:solidFill>
                  <a:prstClr val="black"/>
                </a:solidFill>
                <a:latin typeface="Times New Roman" panose="02020603050405020304" pitchFamily="18" charset="0"/>
                <a:cs typeface="Times New Roman" panose="02020603050405020304" pitchFamily="18" charset="0"/>
              </a:rPr>
              <a:t>, 1991</a:t>
            </a:r>
            <a:endParaRPr lang="he-IL" sz="1000" dirty="0" smtClean="0">
              <a:solidFill>
                <a:prstClr val="black"/>
              </a:solidFill>
              <a:latin typeface="Times New Roman" panose="02020603050405020304" pitchFamily="18" charset="0"/>
              <a:cs typeface="Times New Roman" panose="02020603050405020304" pitchFamily="18" charset="0"/>
            </a:endParaRPr>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latin typeface="+mn-lt"/>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mn-lt"/>
                <a:cs typeface="+mn-cs"/>
              </a:rPr>
              <a:t>Study 1: 153 females, </a:t>
            </a:r>
            <a:r>
              <a:rPr lang="en-US" sz="2800" dirty="0" smtClean="0">
                <a:latin typeface="Times New Roman" panose="02020603050405020304" pitchFamily="18" charset="0"/>
                <a:cs typeface="Times New Roman" panose="02020603050405020304" pitchFamily="18" charset="0"/>
              </a:rPr>
              <a:t>were recruited from an online survey panel (panel </a:t>
            </a:r>
            <a:r>
              <a:rPr lang="en-US" sz="2800" dirty="0" err="1" smtClean="0">
                <a:latin typeface="Times New Roman" panose="02020603050405020304" pitchFamily="18" charset="0"/>
                <a:cs typeface="Times New Roman" panose="02020603050405020304" pitchFamily="18" charset="0"/>
              </a:rPr>
              <a:t>hamidgam</a:t>
            </a:r>
            <a:r>
              <a:rPr lang="en-US" sz="2800" dirty="0" smtClean="0">
                <a:latin typeface="Times New Roman" panose="02020603050405020304" pitchFamily="18" charset="0"/>
                <a:cs typeface="Times New Roman" panose="02020603050405020304" pitchFamily="18" charset="0"/>
              </a:rPr>
              <a:t>)</a:t>
            </a:r>
            <a:endParaRPr lang="en-US" sz="2800" dirty="0" smtClean="0">
              <a:latin typeface="+mn-lt"/>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Times New Roman" panose="02020603050405020304" pitchFamily="18" charset="0"/>
                <a:cs typeface="Times New Roman" panose="02020603050405020304" pitchFamily="18" charset="0"/>
              </a:rPr>
              <a:t>Study 2: 167 Females</a:t>
            </a:r>
            <a:r>
              <a:rPr lang="en-US" sz="2800" baseline="0" dirty="0" smtClean="0">
                <a:latin typeface="Times New Roman" panose="02020603050405020304" pitchFamily="18" charset="0"/>
                <a:cs typeface="Times New Roman" panose="02020603050405020304" pitchFamily="18" charset="0"/>
              </a:rPr>
              <a:t> students from a large eastern university, relationship type was collected but not manipulated</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2800" baseline="0" dirty="0" smtClean="0">
              <a:latin typeface="Times New Roman" panose="02020603050405020304" pitchFamily="18" charset="0"/>
              <a:cs typeface="Times New Roman" panose="02020603050405020304" pitchFamily="18" charset="0"/>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2800" dirty="0" smtClean="0">
                <a:latin typeface="Times New Roman" panose="02020603050405020304" pitchFamily="18" charset="0"/>
                <a:cs typeface="Times New Roman" panose="02020603050405020304" pitchFamily="18" charset="0"/>
              </a:rPr>
              <a:t>battery of questionnaires (DVs):</a:t>
            </a:r>
          </a:p>
          <a:p>
            <a:pPr marL="0" marR="0" lvl="2" indent="0" algn="l" defTabSz="914400" rtl="1" eaLnBrk="1" fontAlgn="auto" latinLnBrk="0" hangingPunct="1">
              <a:lnSpc>
                <a:spcPct val="100000"/>
              </a:lnSpc>
              <a:spcBef>
                <a:spcPts val="0"/>
              </a:spcBef>
              <a:spcAft>
                <a:spcPts val="0"/>
              </a:spcAft>
              <a:buClrTx/>
              <a:buSzTx/>
              <a:buFontTx/>
              <a:buNone/>
              <a:tabLst/>
              <a:defRPr/>
            </a:pPr>
            <a:r>
              <a:rPr lang="en-US" sz="2800" dirty="0" smtClean="0"/>
              <a:t> </a:t>
            </a:r>
          </a:p>
          <a:p>
            <a:pPr marL="857250" lvl="1" indent="-514350">
              <a:buFont typeface="+mj-lt"/>
              <a:buAutoNum type="arabicPeriod"/>
            </a:pPr>
            <a:r>
              <a:rPr lang="en-US" sz="2800" dirty="0" smtClean="0">
                <a:solidFill>
                  <a:prstClr val="black"/>
                </a:solidFill>
                <a:latin typeface="Times New Roman" panose="02020603050405020304" pitchFamily="18" charset="0"/>
                <a:cs typeface="Times New Roman" panose="02020603050405020304" pitchFamily="18" charset="0"/>
              </a:rPr>
              <a:t>Facilitation Power (Developed Scale)</a:t>
            </a:r>
          </a:p>
          <a:p>
            <a:pPr marL="857250" lvl="1" indent="-514350">
              <a:buFont typeface="+mj-lt"/>
              <a:buAutoNum type="arabicPeriod"/>
            </a:pPr>
            <a:r>
              <a:rPr lang="en-US" sz="2800" dirty="0" smtClean="0">
                <a:solidFill>
                  <a:prstClr val="black"/>
                </a:solidFill>
                <a:latin typeface="Times New Roman" panose="02020603050405020304" pitchFamily="18" charset="0"/>
                <a:cs typeface="Times New Roman" panose="02020603050405020304" pitchFamily="18" charset="0"/>
              </a:rPr>
              <a:t>Dominance and Prestige (Speakers and listeners) </a:t>
            </a:r>
          </a:p>
          <a:p>
            <a:pPr marL="857250" lvl="1" indent="-514350">
              <a:buFont typeface="+mj-lt"/>
              <a:buAutoNum type="arabicPeriod"/>
            </a:pPr>
            <a:r>
              <a:rPr lang="en-US" sz="2800" dirty="0" smtClean="0">
                <a:solidFill>
                  <a:prstClr val="black"/>
                </a:solidFill>
                <a:latin typeface="Times New Roman" panose="02020603050405020304" pitchFamily="18" charset="0"/>
                <a:cs typeface="Times New Roman" panose="02020603050405020304" pitchFamily="18" charset="0"/>
              </a:rPr>
              <a:t>Hubristic and Authentic </a:t>
            </a:r>
          </a:p>
          <a:p>
            <a:pPr marL="857250" lvl="1" indent="-514350">
              <a:buFont typeface="+mj-lt"/>
              <a:buAutoNum type="arabicPeriod"/>
            </a:pPr>
            <a:r>
              <a:rPr lang="en-US" sz="2800" dirty="0" err="1" smtClean="0">
                <a:solidFill>
                  <a:prstClr val="black"/>
                </a:solidFill>
                <a:latin typeface="Times New Roman" panose="02020603050405020304" pitchFamily="18" charset="0"/>
                <a:cs typeface="Times New Roman" panose="02020603050405020304" pitchFamily="18" charset="0"/>
              </a:rPr>
              <a:t>MyPower</a:t>
            </a:r>
            <a:r>
              <a:rPr lang="en-US" sz="2800" dirty="0" smtClean="0">
                <a:solidFill>
                  <a:prstClr val="black"/>
                </a:solidFill>
                <a:latin typeface="Times New Roman" panose="02020603050405020304" pitchFamily="18" charset="0"/>
                <a:cs typeface="Times New Roman" panose="02020603050405020304" pitchFamily="18" charset="0"/>
              </a:rPr>
              <a:t> – </a:t>
            </a:r>
            <a:r>
              <a:rPr lang="en-US" sz="2800" dirty="0" err="1" smtClean="0">
                <a:solidFill>
                  <a:prstClr val="black"/>
                </a:solidFill>
                <a:latin typeface="Times New Roman" panose="02020603050405020304" pitchFamily="18" charset="0"/>
                <a:cs typeface="Times New Roman" panose="02020603050405020304" pitchFamily="18" charset="0"/>
              </a:rPr>
              <a:t>OtherPower</a:t>
            </a:r>
            <a:endParaRPr lang="en-US" sz="2800" dirty="0" smtClean="0">
              <a:solidFill>
                <a:prstClr val="black"/>
              </a:solidFill>
              <a:latin typeface="Times New Roman" panose="02020603050405020304" pitchFamily="18" charset="0"/>
              <a:cs typeface="Times New Roman" panose="02020603050405020304" pitchFamily="18" charset="0"/>
            </a:endParaRPr>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a:p>
            <a:pPr marL="0" marR="0" lvl="2" indent="0" algn="l" defTabSz="914400" rtl="1" eaLnBrk="1" fontAlgn="auto" latinLnBrk="0" hangingPunct="1">
              <a:lnSpc>
                <a:spcPct val="100000"/>
              </a:lnSpc>
              <a:spcBef>
                <a:spcPts val="0"/>
              </a:spcBef>
              <a:spcAft>
                <a:spcPts val="0"/>
              </a:spcAft>
              <a:buClrTx/>
              <a:buSzTx/>
              <a:buFontTx/>
              <a:buNone/>
              <a:tabLst/>
              <a:defRPr/>
            </a:pPr>
            <a:endParaRPr lang="en-US" sz="2800" dirty="0" smtClean="0"/>
          </a:p>
        </p:txBody>
      </p:sp>
      <p:sp>
        <p:nvSpPr>
          <p:cNvPr id="4" name="Slide Number Placeholder 3"/>
          <p:cNvSpPr>
            <a:spLocks noGrp="1"/>
          </p:cNvSpPr>
          <p:nvPr>
            <p:ph type="sldNum" sz="quarter" idx="10"/>
          </p:nvPr>
        </p:nvSpPr>
        <p:spPr/>
        <p:txBody>
          <a:bodyPr/>
          <a:lstStyle/>
          <a:p>
            <a:fld id="{FEFC7FA1-6693-4E24-A07E-1751BA9CD0D7}" type="slidenum">
              <a:rPr lang="he-IL" smtClean="0">
                <a:solidFill>
                  <a:prstClr val="black"/>
                </a:solidFill>
              </a:rPr>
              <a:pPr/>
              <a:t>9</a:t>
            </a:fld>
            <a:endParaRPr lang="he-IL">
              <a:solidFill>
                <a:prstClr val="black"/>
              </a:solidFill>
            </a:endParaRPr>
          </a:p>
        </p:txBody>
      </p:sp>
    </p:spTree>
    <p:extLst>
      <p:ext uri="{BB962C8B-B14F-4D97-AF65-F5344CB8AC3E}">
        <p14:creationId xmlns:p14="http://schemas.microsoft.com/office/powerpoint/2010/main" val="1316900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02685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3219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11691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250542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91406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4541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181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64054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843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890668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09143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7181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9075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3863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65284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02888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462214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31855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5749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06370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98417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00880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42581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72141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51833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319353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9723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477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04283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01897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3458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2811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178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17782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86976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3DDD0-AC49-4B8F-B65A-AD351B85E245}" type="datetimeFigureOut">
              <a:rPr lang="en-US" smtClean="0">
                <a:solidFill>
                  <a:prstClr val="black">
                    <a:tint val="75000"/>
                  </a:prstClr>
                </a:solidFill>
              </a:rPr>
              <a:pPr/>
              <a:t>4/23/2015</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50764-0760-4796-AD9D-18FC23ED35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993459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24.xml"/><Relationship Id="rId4" Type="http://schemas.openxmlformats.org/officeDocument/2006/relationships/chart" Target="../charts/chart6.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24.xml"/><Relationship Id="rId4" Type="http://schemas.openxmlformats.org/officeDocument/2006/relationships/chart" Target="../charts/char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o.il/url?sa=i&amp;rct=j&amp;q=&amp;esrc=s&amp;frm=1&amp;source=images&amp;cd=&amp;cad=rja&amp;docid=DL4C1i-9IZ8BSM&amp;tbnid=C-TBNpBGTJ4XCM:&amp;ved=0CAUQjRw&amp;url=http://www.transitionsforbusiness.com/dominant-people-personality-communication.html&amp;ei=DqlWUs6uBPfi4AOA0IHQAw&amp;bvm=bv.53760139,d.dmg&amp;psig=AFQjCNFmDGmUpKI3xKMb0dR_9EJWSu102g&amp;ust=1381497439308652" TargetMode="External"/><Relationship Id="rId2" Type="http://schemas.openxmlformats.org/officeDocument/2006/relationships/notesSlide" Target="../notesSlides/notesSlide24.xml"/><Relationship Id="rId1" Type="http://schemas.openxmlformats.org/officeDocument/2006/relationships/slideLayout" Target="../slideLayouts/slideLayout13.xml"/><Relationship Id="rId6" Type="http://schemas.openxmlformats.org/officeDocument/2006/relationships/image" Target="../media/image6.jpeg"/><Relationship Id="rId5" Type="http://schemas.openxmlformats.org/officeDocument/2006/relationships/hyperlink" Target="http://www.google.co.il/url?sa=i&amp;rct=j&amp;q=&amp;esrc=s&amp;frm=1&amp;source=images&amp;cd=&amp;cad=rja&amp;docid=gKJJ0dQrmNaEjM&amp;tbnid=aAhFmAzHJe4FuM:&amp;ved=0CAUQjRw&amp;url=http://www.bollywoodsargam.com/talkingphoto.php?poster=106827956&amp;ei=s6lWUtLVLIuh4APn5YHYCw&amp;bvm=bv.53760139,d.dmg&amp;psig=AFQjCNEwnYTLiAbnEXAht69qLDUgGi3YVQ&amp;ust=1381497584775615" TargetMode="External"/><Relationship Id="rId4" Type="http://schemas.openxmlformats.org/officeDocument/2006/relationships/image" Target="../media/image5.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0641" y="1410461"/>
            <a:ext cx="10325622" cy="2387600"/>
          </a:xfrm>
        </p:spPr>
        <p:txBody>
          <a:bodyPr>
            <a:noAutofit/>
          </a:bodyPr>
          <a:lstStyle/>
          <a:p>
            <a:r>
              <a:rPr lang="en-US" sz="5000" dirty="0">
                <a:latin typeface="Arabic Typesetting" panose="03020402040406030203" pitchFamily="66" charset="-78"/>
                <a:cs typeface="Arabic Typesetting" panose="03020402040406030203" pitchFamily="66" charset="-78"/>
              </a:rPr>
              <a:t>Listening Up the Status Hierarchy:</a:t>
            </a:r>
            <a:br>
              <a:rPr lang="en-US" sz="5000" dirty="0">
                <a:latin typeface="Arabic Typesetting" panose="03020402040406030203" pitchFamily="66" charset="-78"/>
                <a:cs typeface="Arabic Typesetting" panose="03020402040406030203" pitchFamily="66" charset="-78"/>
              </a:rPr>
            </a:br>
            <a:r>
              <a:rPr lang="en-US" sz="5000" dirty="0">
                <a:latin typeface="Arabic Typesetting" panose="03020402040406030203" pitchFamily="66" charset="-78"/>
                <a:cs typeface="Arabic Typesetting" panose="03020402040406030203" pitchFamily="66" charset="-78"/>
              </a:rPr>
              <a:t>Unpacking the Social Status implications of Listening</a:t>
            </a:r>
            <a:br>
              <a:rPr lang="en-US" sz="5000" dirty="0">
                <a:latin typeface="Arabic Typesetting" panose="03020402040406030203" pitchFamily="66" charset="-78"/>
                <a:cs typeface="Arabic Typesetting" panose="03020402040406030203" pitchFamily="66" charset="-78"/>
              </a:rPr>
            </a:br>
            <a:endParaRPr lang="en-US" sz="5000" dirty="0">
              <a:latin typeface="Arabic Typesetting" panose="03020402040406030203" pitchFamily="66" charset="-78"/>
              <a:cs typeface="Arabic Typesetting" panose="03020402040406030203" pitchFamily="66" charset="-78"/>
            </a:endParaRPr>
          </a:p>
        </p:txBody>
      </p:sp>
      <p:sp>
        <p:nvSpPr>
          <p:cNvPr id="3" name="Subtitle 2"/>
          <p:cNvSpPr>
            <a:spLocks noGrp="1"/>
          </p:cNvSpPr>
          <p:nvPr>
            <p:ph type="subTitle" idx="1"/>
          </p:nvPr>
        </p:nvSpPr>
        <p:spPr>
          <a:xfrm>
            <a:off x="1524000" y="3602038"/>
            <a:ext cx="9144000" cy="2067242"/>
          </a:xfrm>
        </p:spPr>
        <p:txBody>
          <a:bodyPr>
            <a:noAutofit/>
          </a:bodyPr>
          <a:lstStyle/>
          <a:p>
            <a:r>
              <a:rPr lang="en-US" sz="3000" b="1" dirty="0" err="1" smtClean="0">
                <a:latin typeface="Arabic Typesetting" panose="03020402040406030203" pitchFamily="66" charset="-78"/>
                <a:cs typeface="Arabic Typesetting" panose="03020402040406030203" pitchFamily="66" charset="-78"/>
              </a:rPr>
              <a:t>Anat</a:t>
            </a:r>
            <a:r>
              <a:rPr lang="en-US" sz="3000" b="1" dirty="0" smtClean="0">
                <a:latin typeface="Arabic Typesetting" panose="03020402040406030203" pitchFamily="66" charset="-78"/>
                <a:cs typeface="Arabic Typesetting" panose="03020402040406030203" pitchFamily="66" charset="-78"/>
              </a:rPr>
              <a:t> Hurwitz</a:t>
            </a:r>
          </a:p>
          <a:p>
            <a:r>
              <a:rPr lang="en-US" sz="3000" b="1" dirty="0" smtClean="0">
                <a:latin typeface="Arabic Typesetting" panose="03020402040406030203" pitchFamily="66" charset="-78"/>
                <a:cs typeface="Arabic Typesetting" panose="03020402040406030203" pitchFamily="66" charset="-78"/>
              </a:rPr>
              <a:t> New York University</a:t>
            </a:r>
          </a:p>
        </p:txBody>
      </p:sp>
    </p:spTree>
    <p:extLst>
      <p:ext uri="{BB962C8B-B14F-4D97-AF65-F5344CB8AC3E}">
        <p14:creationId xmlns:p14="http://schemas.microsoft.com/office/powerpoint/2010/main" val="37379124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863" y="258064"/>
            <a:ext cx="10515600" cy="1325563"/>
          </a:xfrm>
        </p:spPr>
        <p:txBody>
          <a:bodyPr/>
          <a:lstStyle/>
          <a:p>
            <a:r>
              <a:rPr lang="en-US" dirty="0" smtClean="0">
                <a:latin typeface="Arabic Typesetting" panose="03020402040406030203" pitchFamily="66" charset="-78"/>
                <a:cs typeface="Arabic Typesetting" panose="03020402040406030203" pitchFamily="66" charset="-78"/>
              </a:rPr>
              <a:t>Open ended response example (Study 2: Recall)</a:t>
            </a:r>
            <a:endParaRPr lang="en-US" dirty="0">
              <a:latin typeface="Arabic Typesetting" panose="03020402040406030203" pitchFamily="66" charset="-78"/>
              <a:cs typeface="Arabic Typesetting" panose="03020402040406030203" pitchFamily="66" charset="-78"/>
            </a:endParaRPr>
          </a:p>
        </p:txBody>
      </p:sp>
      <p:sp>
        <p:nvSpPr>
          <p:cNvPr id="15" name="Text Placeholder 14"/>
          <p:cNvSpPr>
            <a:spLocks noGrp="1"/>
          </p:cNvSpPr>
          <p:nvPr>
            <p:ph type="body" idx="1"/>
          </p:nvPr>
        </p:nvSpPr>
        <p:spPr>
          <a:xfrm>
            <a:off x="658813" y="1475423"/>
            <a:ext cx="10818812" cy="823912"/>
          </a:xfrm>
        </p:spPr>
        <p:txBody>
          <a:bodyPr>
            <a:normAutofit/>
          </a:bodyPr>
          <a:lstStyle/>
          <a:p>
            <a:r>
              <a:rPr lang="en-US" b="0" dirty="0">
                <a:latin typeface="Times New Roman" panose="02020603050405020304" pitchFamily="18" charset="0"/>
                <a:cs typeface="Times New Roman" panose="02020603050405020304" pitchFamily="18" charset="0"/>
              </a:rPr>
              <a:t>Take a minute to think back and recall a </a:t>
            </a:r>
            <a:r>
              <a:rPr lang="en-US" b="0" u="sng" dirty="0">
                <a:latin typeface="Times New Roman" panose="02020603050405020304" pitchFamily="18" charset="0"/>
                <a:cs typeface="Times New Roman" panose="02020603050405020304" pitchFamily="18" charset="0"/>
              </a:rPr>
              <a:t>face to face </a:t>
            </a:r>
            <a:r>
              <a:rPr lang="en-US" b="0" dirty="0">
                <a:latin typeface="Times New Roman" panose="02020603050405020304" pitchFamily="18" charset="0"/>
                <a:cs typeface="Times New Roman" panose="02020603050405020304" pitchFamily="18" charset="0"/>
              </a:rPr>
              <a:t>conversation, in which a </a:t>
            </a:r>
            <a:r>
              <a:rPr lang="en-US" b="0" u="sng" dirty="0">
                <a:latin typeface="Times New Roman" panose="02020603050405020304" pitchFamily="18" charset="0"/>
                <a:cs typeface="Times New Roman" panose="02020603050405020304" pitchFamily="18" charset="0"/>
              </a:rPr>
              <a:t>specific person</a:t>
            </a:r>
            <a:r>
              <a:rPr lang="en-US" b="0" dirty="0">
                <a:latin typeface="Times New Roman" panose="02020603050405020304" pitchFamily="18" charset="0"/>
                <a:cs typeface="Times New Roman" panose="02020603050405020304" pitchFamily="18" charset="0"/>
              </a:rPr>
              <a:t> in your organization,</a:t>
            </a:r>
            <a:r>
              <a:rPr lang="en-US" b="0" i="1" u="sng" dirty="0">
                <a:latin typeface="Times New Roman" panose="02020603050405020304" pitchFamily="18" charset="0"/>
                <a:cs typeface="Times New Roman" panose="02020603050405020304" pitchFamily="18" charset="0"/>
              </a:rPr>
              <a:t> listened to you exceptionally well</a:t>
            </a:r>
            <a:r>
              <a:rPr lang="en-US" b="0" i="1" u="sng" dirty="0" smtClean="0">
                <a:latin typeface="Times New Roman" panose="02020603050405020304" pitchFamily="18" charset="0"/>
                <a:cs typeface="Times New Roman" panose="02020603050405020304" pitchFamily="18" charset="0"/>
              </a:rPr>
              <a:t>.</a:t>
            </a:r>
            <a:endParaRPr lang="en-US" b="0" dirty="0">
              <a:latin typeface="Times New Roman" panose="02020603050405020304" pitchFamily="18" charset="0"/>
              <a:cs typeface="Times New Roman" panose="02020603050405020304" pitchFamily="18" charset="0"/>
            </a:endParaRPr>
          </a:p>
        </p:txBody>
      </p:sp>
      <p:sp>
        <p:nvSpPr>
          <p:cNvPr id="16" name="Content Placeholder 7"/>
          <p:cNvSpPr>
            <a:spLocks noGrp="1"/>
          </p:cNvSpPr>
          <p:nvPr>
            <p:ph sz="half" idx="2"/>
          </p:nvPr>
        </p:nvSpPr>
        <p:spPr>
          <a:xfrm>
            <a:off x="658813" y="2900171"/>
            <a:ext cx="9491027" cy="1845565"/>
          </a:xfrm>
        </p:spPr>
        <p:txBody>
          <a:bodyPr>
            <a:noAutofit/>
          </a:bodyPr>
          <a:lstStyle/>
          <a:p>
            <a:pPr marL="0" marR="0" indent="0">
              <a:lnSpc>
                <a:spcPct val="107000"/>
              </a:lnSpc>
              <a:spcBef>
                <a:spcPts val="0"/>
              </a:spcBef>
              <a:spcAft>
                <a:spcPts val="800"/>
              </a:spcAft>
              <a:buNone/>
            </a:pPr>
            <a:r>
              <a:rPr lang="en-US" sz="2400" i="1"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 In that moment I felt heard, and respected while I was learning at the same time.  Being able to bring </a:t>
            </a:r>
            <a:r>
              <a:rPr lang="en-US" sz="2400" i="1" dirty="0" smtClean="0">
                <a:highlight>
                  <a:srgbClr val="FFFF00"/>
                </a:highlight>
                <a:latin typeface="Times New Roman" panose="02020603050405020304" pitchFamily="18" charset="0"/>
                <a:ea typeface="Calibri" panose="020F0502020204030204" pitchFamily="34" charset="0"/>
                <a:cs typeface="Times New Roman" panose="02020603050405020304" pitchFamily="18" charset="0"/>
              </a:rPr>
              <a:t>ones </a:t>
            </a:r>
            <a:r>
              <a:rPr lang="en-US" sz="2400" i="1"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self back to the place of being a beginner is a skill that I have learned is very rare and a quality that I treasure in others when I find people with those qualities”.</a:t>
            </a:r>
            <a:r>
              <a:rPr lang="en-US" sz="2400" i="1"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883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2450" y="930040"/>
            <a:ext cx="9590336" cy="1015663"/>
          </a:xfrm>
          <a:prstGeom prst="rect">
            <a:avLst/>
          </a:prstGeom>
        </p:spPr>
        <p:txBody>
          <a:bodyPr wrap="square">
            <a:spAutoFit/>
          </a:bodyPr>
          <a:lstStyle/>
          <a:p>
            <a:pPr>
              <a:buNone/>
            </a:pPr>
            <a:r>
              <a:rPr lang="en-US" sz="3000" b="1" i="1" dirty="0" smtClean="0">
                <a:latin typeface="Arabic Typesetting" panose="03020402040406030203" pitchFamily="66" charset="-78"/>
                <a:cs typeface="Arabic Typesetting" panose="03020402040406030203" pitchFamily="66" charset="-78"/>
              </a:rPr>
              <a:t>H1</a:t>
            </a:r>
            <a:r>
              <a:rPr lang="en-US" sz="3000" i="1" dirty="0" smtClean="0">
                <a:latin typeface="Arabic Typesetting" panose="03020402040406030203" pitchFamily="66" charset="-78"/>
                <a:cs typeface="Arabic Typesetting" panose="03020402040406030203" pitchFamily="66" charset="-78"/>
              </a:rPr>
              <a:t>: Good listeners are ascribed (a) more prestige and (b) less dominance</a:t>
            </a:r>
            <a:r>
              <a:rPr lang="en-US" sz="3000" dirty="0" smtClean="0">
                <a:latin typeface="Arabic Typesetting" panose="03020402040406030203" pitchFamily="66" charset="-78"/>
                <a:cs typeface="Arabic Typesetting" panose="03020402040406030203" pitchFamily="66" charset="-78"/>
              </a:rPr>
              <a:t> (by speakers) </a:t>
            </a:r>
            <a:r>
              <a:rPr lang="en-US" sz="3000" i="1" dirty="0" smtClean="0">
                <a:latin typeface="Arabic Typesetting" panose="03020402040406030203" pitchFamily="66" charset="-78"/>
                <a:cs typeface="Arabic Typesetting" panose="03020402040406030203" pitchFamily="66" charset="-78"/>
              </a:rPr>
              <a:t>relative to (typical) poor listeners</a:t>
            </a:r>
            <a:r>
              <a:rPr lang="en-US" sz="3000" dirty="0" smtClean="0">
                <a:latin typeface="Arabic Typesetting" panose="03020402040406030203" pitchFamily="66" charset="-78"/>
                <a:cs typeface="Arabic Typesetting" panose="03020402040406030203" pitchFamily="66" charset="-78"/>
              </a:rPr>
              <a:t>.</a:t>
            </a:r>
          </a:p>
        </p:txBody>
      </p:sp>
      <p:sp>
        <p:nvSpPr>
          <p:cNvPr id="21" name="Title 1"/>
          <p:cNvSpPr txBox="1">
            <a:spLocks/>
          </p:cNvSpPr>
          <p:nvPr/>
        </p:nvSpPr>
        <p:spPr>
          <a:xfrm>
            <a:off x="352450" y="-136819"/>
            <a:ext cx="1117739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smtClean="0">
                <a:latin typeface="Arabic Typesetting" panose="03020402040406030203" pitchFamily="66" charset="-78"/>
                <a:cs typeface="Arabic Typesetting" panose="03020402040406030203" pitchFamily="66" charset="-78"/>
              </a:rPr>
              <a:t>Results (1): Dominance &amp; Prestige (only speakers’ ratings of their listeners) </a:t>
            </a:r>
            <a:endParaRPr lang="he-IL" sz="4000" b="1" dirty="0">
              <a:latin typeface="Arabic Typesetting" panose="03020402040406030203" pitchFamily="66" charset="-78"/>
            </a:endParaRPr>
          </a:p>
        </p:txBody>
      </p:sp>
      <p:sp>
        <p:nvSpPr>
          <p:cNvPr id="5" name="TextBox 4"/>
          <p:cNvSpPr txBox="1"/>
          <p:nvPr/>
        </p:nvSpPr>
        <p:spPr>
          <a:xfrm>
            <a:off x="847505" y="5911555"/>
            <a:ext cx="4932206" cy="743345"/>
          </a:xfrm>
          <a:prstGeom prst="rect">
            <a:avLst/>
          </a:prstGeom>
          <a:noFill/>
        </p:spPr>
        <p:txBody>
          <a:bodyPr wrap="square" rtlCol="0">
            <a:spAutoFit/>
          </a:bodyPr>
          <a:lstStyle/>
          <a:p>
            <a:pPr algn="ctr">
              <a:lnSpc>
                <a:spcPct val="150000"/>
              </a:lnSpc>
            </a:pPr>
            <a:r>
              <a:rPr lang="en-US" sz="1500" i="1" dirty="0" smtClean="0">
                <a:latin typeface="Times New Roman" panose="02020603050405020304" pitchFamily="18" charset="0"/>
                <a:cs typeface="Times New Roman" panose="02020603050405020304" pitchFamily="18" charset="0"/>
              </a:rPr>
              <a:t>F</a:t>
            </a:r>
            <a:r>
              <a:rPr lang="en-US" sz="1500" dirty="0" smtClean="0">
                <a:latin typeface="Times New Roman" panose="02020603050405020304" pitchFamily="18" charset="0"/>
                <a:cs typeface="Times New Roman" panose="02020603050405020304" pitchFamily="18" charset="0"/>
              </a:rPr>
              <a:t>(1,156) = 305.9 </a:t>
            </a:r>
            <a:r>
              <a:rPr lang="en-US" sz="1500" i="1" dirty="0" smtClean="0">
                <a:latin typeface="Times New Roman" panose="02020603050405020304" pitchFamily="18" charset="0"/>
                <a:cs typeface="Times New Roman" panose="02020603050405020304" pitchFamily="18" charset="0"/>
              </a:rPr>
              <a:t>p</a:t>
            </a:r>
            <a:r>
              <a:rPr lang="en-US" sz="1500" dirty="0" smtClean="0">
                <a:latin typeface="Times New Roman" panose="02020603050405020304" pitchFamily="18" charset="0"/>
                <a:cs typeface="Times New Roman" panose="02020603050405020304" pitchFamily="18" charset="0"/>
              </a:rPr>
              <a:t>&lt;.001, </a:t>
            </a:r>
            <a:r>
              <a:rPr lang="el-GR" sz="1500" i="1" dirty="0" smtClean="0">
                <a:latin typeface="Times New Roman" panose="02020603050405020304" pitchFamily="18" charset="0"/>
                <a:cs typeface="Times New Roman" panose="02020603050405020304" pitchFamily="18" charset="0"/>
              </a:rPr>
              <a:t>η</a:t>
            </a:r>
            <a:r>
              <a:rPr lang="en-US" sz="1500" i="1" baseline="-25000" dirty="0" smtClean="0">
                <a:latin typeface="Times New Roman" panose="02020603050405020304" pitchFamily="18" charset="0"/>
                <a:cs typeface="Times New Roman" panose="02020603050405020304" pitchFamily="18" charset="0"/>
              </a:rPr>
              <a:t>p</a:t>
            </a:r>
            <a:r>
              <a:rPr lang="en-US" sz="1500" i="1" baseline="30000" dirty="0" smtClean="0">
                <a:latin typeface="Times New Roman" panose="02020603050405020304" pitchFamily="18" charset="0"/>
                <a:cs typeface="Times New Roman" panose="02020603050405020304" pitchFamily="18" charset="0"/>
              </a:rPr>
              <a:t>2</a:t>
            </a:r>
            <a:r>
              <a:rPr lang="en-US" sz="1500" dirty="0" smtClean="0">
                <a:latin typeface="Times New Roman" panose="02020603050405020304" pitchFamily="18" charset="0"/>
                <a:cs typeface="Times New Roman" panose="02020603050405020304" pitchFamily="18" charset="0"/>
              </a:rPr>
              <a:t>=.662; </a:t>
            </a:r>
          </a:p>
          <a:p>
            <a:pPr algn="ctr">
              <a:lnSpc>
                <a:spcPct val="150000"/>
              </a:lnSpc>
            </a:pPr>
            <a:r>
              <a:rPr lang="en-US" sz="1500" i="1" dirty="0" err="1" smtClean="0">
                <a:latin typeface="Times New Roman" panose="02020603050405020304" pitchFamily="18" charset="0"/>
                <a:cs typeface="Times New Roman" panose="02020603050405020304" pitchFamily="18" charset="0"/>
              </a:rPr>
              <a:t>d</a:t>
            </a:r>
            <a:r>
              <a:rPr lang="en-US" sz="1500" i="1" baseline="-25000" dirty="0" err="1" smtClean="0">
                <a:latin typeface="Times New Roman" panose="02020603050405020304" pitchFamily="18" charset="0"/>
                <a:cs typeface="Times New Roman" panose="02020603050405020304" pitchFamily="18" charset="0"/>
              </a:rPr>
              <a:t>Pres</a:t>
            </a:r>
            <a:r>
              <a:rPr lang="en-US" sz="1500" dirty="0" smtClean="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rPr>
              <a:t>= 1.47,</a:t>
            </a:r>
            <a:r>
              <a:rPr lang="en-US" sz="1500" i="1" dirty="0">
                <a:latin typeface="Times New Roman" panose="02020603050405020304" pitchFamily="18" charset="0"/>
                <a:cs typeface="Times New Roman" panose="02020603050405020304" pitchFamily="18" charset="0"/>
              </a:rPr>
              <a:t> p</a:t>
            </a:r>
            <a:r>
              <a:rPr lang="en-US" sz="1500" dirty="0">
                <a:latin typeface="Times New Roman" panose="02020603050405020304" pitchFamily="18" charset="0"/>
                <a:cs typeface="Times New Roman" panose="02020603050405020304" pitchFamily="18" charset="0"/>
              </a:rPr>
              <a:t> &lt; .</a:t>
            </a:r>
            <a:r>
              <a:rPr lang="en-US" sz="1500" dirty="0" smtClean="0">
                <a:latin typeface="Times New Roman" panose="02020603050405020304" pitchFamily="18" charset="0"/>
                <a:cs typeface="Times New Roman" panose="02020603050405020304" pitchFamily="18" charset="0"/>
              </a:rPr>
              <a:t>001; </a:t>
            </a:r>
            <a:r>
              <a:rPr lang="en-US" sz="1500" i="1" dirty="0" err="1" smtClean="0">
                <a:latin typeface="Times New Roman" panose="02020603050405020304" pitchFamily="18" charset="0"/>
                <a:cs typeface="Times New Roman" panose="02020603050405020304" pitchFamily="18" charset="0"/>
              </a:rPr>
              <a:t>d</a:t>
            </a:r>
            <a:r>
              <a:rPr lang="en-US" sz="1500" i="1" baseline="-25000" dirty="0" err="1" smtClean="0">
                <a:latin typeface="Times New Roman" panose="02020603050405020304" pitchFamily="18" charset="0"/>
                <a:cs typeface="Times New Roman" panose="02020603050405020304" pitchFamily="18" charset="0"/>
              </a:rPr>
              <a:t>Dom</a:t>
            </a:r>
            <a:r>
              <a:rPr lang="en-US" sz="1500" dirty="0" smtClean="0">
                <a:latin typeface="Times New Roman" panose="02020603050405020304" pitchFamily="18" charset="0"/>
                <a:cs typeface="Times New Roman" panose="02020603050405020304" pitchFamily="18" charset="0"/>
              </a:rPr>
              <a:t> = -1.75,</a:t>
            </a:r>
            <a:r>
              <a:rPr lang="en-US" sz="1500" i="1" dirty="0" smtClean="0">
                <a:latin typeface="Times New Roman" panose="02020603050405020304" pitchFamily="18" charset="0"/>
                <a:cs typeface="Times New Roman" panose="02020603050405020304" pitchFamily="18" charset="0"/>
              </a:rPr>
              <a:t> p</a:t>
            </a:r>
            <a:r>
              <a:rPr lang="en-US" sz="1500" dirty="0" smtClean="0">
                <a:latin typeface="Times New Roman" panose="02020603050405020304" pitchFamily="18" charset="0"/>
                <a:cs typeface="Times New Roman" panose="02020603050405020304" pitchFamily="18" charset="0"/>
              </a:rPr>
              <a:t> &lt; .001</a:t>
            </a:r>
            <a:endParaRPr lang="en-US" sz="1500" dirty="0">
              <a:latin typeface="Times New Roman" panose="02020603050405020304" pitchFamily="18" charset="0"/>
              <a:cs typeface="Times New Roman" panose="02020603050405020304" pitchFamily="18" charset="0"/>
            </a:endParaRPr>
          </a:p>
        </p:txBody>
      </p:sp>
      <p:sp>
        <p:nvSpPr>
          <p:cNvPr id="26" name="TextBox 25"/>
          <p:cNvSpPr txBox="1"/>
          <p:nvPr/>
        </p:nvSpPr>
        <p:spPr>
          <a:xfrm>
            <a:off x="7688563" y="5911555"/>
            <a:ext cx="3688423" cy="323165"/>
          </a:xfrm>
          <a:prstGeom prst="rect">
            <a:avLst/>
          </a:prstGeom>
          <a:noFill/>
        </p:spPr>
        <p:txBody>
          <a:bodyPr wrap="square" rtlCol="0">
            <a:spAutoFit/>
          </a:bodyPr>
          <a:lstStyle/>
          <a:p>
            <a:r>
              <a:rPr lang="en-US" sz="1500" i="1" dirty="0" smtClean="0">
                <a:latin typeface="Times New Roman" panose="02020603050405020304" pitchFamily="18" charset="0"/>
                <a:cs typeface="Times New Roman" panose="02020603050405020304" pitchFamily="18" charset="0"/>
              </a:rPr>
              <a:t>F</a:t>
            </a:r>
            <a:r>
              <a:rPr lang="en-US" sz="1500" dirty="0" smtClean="0">
                <a:latin typeface="Times New Roman" panose="02020603050405020304" pitchFamily="18" charset="0"/>
                <a:cs typeface="Times New Roman" panose="02020603050405020304" pitchFamily="18" charset="0"/>
              </a:rPr>
              <a:t>(2,99) = 27.35 </a:t>
            </a:r>
            <a:r>
              <a:rPr lang="en-US" sz="1500" i="1" dirty="0" smtClean="0">
                <a:latin typeface="Times New Roman" panose="02020603050405020304" pitchFamily="18" charset="0"/>
                <a:cs typeface="Times New Roman" panose="02020603050405020304" pitchFamily="18" charset="0"/>
              </a:rPr>
              <a:t>p</a:t>
            </a:r>
            <a:r>
              <a:rPr lang="en-US" sz="1500" dirty="0" smtClean="0">
                <a:latin typeface="Times New Roman" panose="02020603050405020304" pitchFamily="18" charset="0"/>
                <a:cs typeface="Times New Roman" panose="02020603050405020304" pitchFamily="18" charset="0"/>
              </a:rPr>
              <a:t>&lt;.001, </a:t>
            </a:r>
            <a:r>
              <a:rPr lang="el-GR" sz="1500" i="1" dirty="0" smtClean="0">
                <a:latin typeface="Times New Roman" panose="02020603050405020304" pitchFamily="18" charset="0"/>
                <a:cs typeface="Times New Roman" panose="02020603050405020304" pitchFamily="18" charset="0"/>
              </a:rPr>
              <a:t>η</a:t>
            </a:r>
            <a:r>
              <a:rPr lang="en-US" sz="1500" i="1" baseline="-25000" dirty="0" smtClean="0">
                <a:latin typeface="Times New Roman" panose="02020603050405020304" pitchFamily="18" charset="0"/>
                <a:cs typeface="Times New Roman" panose="02020603050405020304" pitchFamily="18" charset="0"/>
              </a:rPr>
              <a:t>p</a:t>
            </a:r>
            <a:r>
              <a:rPr lang="en-US" sz="1500" i="1" baseline="30000" dirty="0" smtClean="0">
                <a:latin typeface="Times New Roman" panose="02020603050405020304" pitchFamily="18" charset="0"/>
                <a:cs typeface="Times New Roman" panose="02020603050405020304" pitchFamily="18" charset="0"/>
              </a:rPr>
              <a:t>2</a:t>
            </a:r>
            <a:r>
              <a:rPr lang="en-US" sz="1500" dirty="0" smtClean="0">
                <a:latin typeface="Times New Roman" panose="02020603050405020304" pitchFamily="18" charset="0"/>
                <a:cs typeface="Times New Roman" panose="02020603050405020304" pitchFamily="18" charset="0"/>
              </a:rPr>
              <a:t>=.356</a:t>
            </a:r>
            <a:endParaRPr lang="en-US" sz="1500" dirty="0">
              <a:latin typeface="Times New Roman" panose="02020603050405020304" pitchFamily="18" charset="0"/>
              <a:cs typeface="Times New Roman" panose="02020603050405020304" pitchFamily="18" charset="0"/>
            </a:endParaRPr>
          </a:p>
        </p:txBody>
      </p:sp>
      <p:graphicFrame>
        <p:nvGraphicFramePr>
          <p:cNvPr id="34" name="Chart 33"/>
          <p:cNvGraphicFramePr/>
          <p:nvPr>
            <p:extLst>
              <p:ext uri="{D42A27DB-BD31-4B8C-83A1-F6EECF244321}">
                <p14:modId xmlns:p14="http://schemas.microsoft.com/office/powerpoint/2010/main" val="4082219654"/>
              </p:ext>
            </p:extLst>
          </p:nvPr>
        </p:nvGraphicFramePr>
        <p:xfrm>
          <a:off x="352450" y="2393003"/>
          <a:ext cx="5257800" cy="34727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3" name="Chart 42"/>
          <p:cNvGraphicFramePr/>
          <p:nvPr>
            <p:extLst>
              <p:ext uri="{D42A27DB-BD31-4B8C-83A1-F6EECF244321}">
                <p14:modId xmlns:p14="http://schemas.microsoft.com/office/powerpoint/2010/main" val="1618934477"/>
              </p:ext>
            </p:extLst>
          </p:nvPr>
        </p:nvGraphicFramePr>
        <p:xfrm>
          <a:off x="5806036" y="2402732"/>
          <a:ext cx="6071436" cy="3452534"/>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277098" y="1916521"/>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1 (Vignette)</a:t>
            </a:r>
            <a:endParaRPr lang="en-US" sz="3000" b="1" dirty="0">
              <a:latin typeface="Arabic Typesetting" panose="03020402040406030203" pitchFamily="66" charset="-78"/>
              <a:cs typeface="Arabic Typesetting" panose="03020402040406030203" pitchFamily="66" charset="-78"/>
            </a:endParaRPr>
          </a:p>
        </p:txBody>
      </p:sp>
      <p:sp>
        <p:nvSpPr>
          <p:cNvPr id="45" name="TextBox 44"/>
          <p:cNvSpPr txBox="1"/>
          <p:nvPr/>
        </p:nvSpPr>
        <p:spPr>
          <a:xfrm>
            <a:off x="5779711" y="1916521"/>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2 (Recall)</a:t>
            </a:r>
            <a:endParaRPr lang="en-US" sz="30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76661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graphicEl>
                                              <a:chart seriesIdx="-3" categoryIdx="-3" bldStep="gridLegen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
                                            <p:graphicEl>
                                              <a:chart seriesIdx="0" categoryIdx="-4" bldStep="series"/>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
                                            <p:graphicEl>
                                              <a:chart seriesIdx="1" categoryIdx="-4" bldStep="series"/>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3">
                                            <p:graphicEl>
                                              <a:chart seriesIdx="-3" categoryIdx="-3" bldStep="gridLegend"/>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3">
                                            <p:graphicEl>
                                              <a:chart seriesIdx="0" categoryIdx="-4" bldStep="series"/>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3">
                                            <p:graphicEl>
                                              <a:chart seriesIdx="1" categoryIdx="-4" bldStep="series"/>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Graphic spid="34" grpId="0" uiExpand="1">
        <p:bldSub>
          <a:bldChart bld="series"/>
        </p:bldSub>
      </p:bldGraphic>
      <p:bldGraphic spid="43" grpId="0">
        <p:bldSub>
          <a:bldChart bld="series"/>
        </p:bldSub>
      </p:bldGraphic>
      <p:bldP spid="14" grpId="0"/>
      <p:bldP spid="4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415636" y="-245807"/>
            <a:ext cx="10515600" cy="1325563"/>
          </a:xfrm>
        </p:spPr>
        <p:txBody>
          <a:bodyPr>
            <a:normAutofit/>
          </a:bodyPr>
          <a:lstStyle/>
          <a:p>
            <a:r>
              <a:rPr lang="en-US" sz="4000" b="1" dirty="0" smtClean="0">
                <a:latin typeface="Arabic Typesetting" panose="03020402040406030203" pitchFamily="66" charset="-78"/>
                <a:cs typeface="Arabic Typesetting" panose="03020402040406030203" pitchFamily="66" charset="-78"/>
              </a:rPr>
              <a:t>Results (2): Pride</a:t>
            </a:r>
            <a:endParaRPr lang="he-IL" sz="4000" b="1" dirty="0">
              <a:latin typeface="Arabic Typesetting" panose="03020402040406030203" pitchFamily="66" charset="-78"/>
            </a:endParaRPr>
          </a:p>
        </p:txBody>
      </p:sp>
      <p:sp>
        <p:nvSpPr>
          <p:cNvPr id="6" name="Rectangle 5"/>
          <p:cNvSpPr/>
          <p:nvPr/>
        </p:nvSpPr>
        <p:spPr>
          <a:xfrm>
            <a:off x="415636" y="695035"/>
            <a:ext cx="9190480" cy="1015663"/>
          </a:xfrm>
          <a:prstGeom prst="rect">
            <a:avLst/>
          </a:prstGeom>
        </p:spPr>
        <p:txBody>
          <a:bodyPr wrap="square">
            <a:spAutoFit/>
          </a:bodyPr>
          <a:lstStyle/>
          <a:p>
            <a:r>
              <a:rPr lang="en-US" sz="3000" i="1" dirty="0" smtClean="0">
                <a:solidFill>
                  <a:prstClr val="black"/>
                </a:solidFill>
                <a:latin typeface="Arabic Typesetting" panose="03020402040406030203" pitchFamily="66" charset="-78"/>
                <a:cs typeface="Arabic Typesetting" panose="03020402040406030203" pitchFamily="66" charset="-78"/>
              </a:rPr>
              <a:t>H2(a): </a:t>
            </a:r>
            <a:r>
              <a:rPr lang="en-US" sz="3000" i="1" dirty="0">
                <a:solidFill>
                  <a:prstClr val="black"/>
                </a:solidFill>
                <a:latin typeface="Arabic Typesetting" panose="03020402040406030203" pitchFamily="66" charset="-78"/>
                <a:cs typeface="Arabic Typesetting" panose="03020402040406030203" pitchFamily="66" charset="-78"/>
              </a:rPr>
              <a:t>Good listening increases Authentic pride both for listeners and speakers.</a:t>
            </a:r>
          </a:p>
          <a:p>
            <a:r>
              <a:rPr lang="en-US" sz="3000" i="1" dirty="0" smtClean="0">
                <a:solidFill>
                  <a:prstClr val="black"/>
                </a:solidFill>
                <a:latin typeface="Arabic Typesetting" panose="03020402040406030203" pitchFamily="66" charset="-78"/>
                <a:cs typeface="Arabic Typesetting" panose="03020402040406030203" pitchFamily="66" charset="-78"/>
              </a:rPr>
              <a:t>H2(b): Poor </a:t>
            </a:r>
            <a:r>
              <a:rPr lang="en-US" sz="3000" i="1" dirty="0">
                <a:solidFill>
                  <a:prstClr val="black"/>
                </a:solidFill>
                <a:latin typeface="Arabic Typesetting" panose="03020402040406030203" pitchFamily="66" charset="-78"/>
                <a:cs typeface="Arabic Typesetting" panose="03020402040406030203" pitchFamily="66" charset="-78"/>
              </a:rPr>
              <a:t>listening increases </a:t>
            </a:r>
            <a:r>
              <a:rPr lang="en-US" sz="3000" i="1" dirty="0" smtClean="0">
                <a:solidFill>
                  <a:prstClr val="black"/>
                </a:solidFill>
                <a:latin typeface="Arabic Typesetting" panose="03020402040406030203" pitchFamily="66" charset="-78"/>
                <a:cs typeface="Arabic Typesetting" panose="03020402040406030203" pitchFamily="66" charset="-78"/>
              </a:rPr>
              <a:t>listeners’ </a:t>
            </a:r>
            <a:r>
              <a:rPr lang="en-US" sz="3000" i="1" dirty="0">
                <a:solidFill>
                  <a:prstClr val="black"/>
                </a:solidFill>
                <a:latin typeface="Arabic Typesetting" panose="03020402040406030203" pitchFamily="66" charset="-78"/>
                <a:cs typeface="Arabic Typesetting" panose="03020402040406030203" pitchFamily="66" charset="-78"/>
              </a:rPr>
              <a:t>Hubristic pride relative to good listening.</a:t>
            </a:r>
          </a:p>
        </p:txBody>
      </p:sp>
      <p:sp>
        <p:nvSpPr>
          <p:cNvPr id="2" name="TextBox 1"/>
          <p:cNvSpPr txBox="1"/>
          <p:nvPr/>
        </p:nvSpPr>
        <p:spPr>
          <a:xfrm>
            <a:off x="6387498" y="6148088"/>
            <a:ext cx="5057249" cy="553998"/>
          </a:xfrm>
          <a:prstGeom prst="rect">
            <a:avLst/>
          </a:prstGeom>
          <a:noFill/>
        </p:spPr>
        <p:txBody>
          <a:bodyPr wrap="square" rtlCol="0">
            <a:spAutoFit/>
          </a:bodyPr>
          <a:lstStyle>
            <a:defPPr>
              <a:defRPr lang="en-US"/>
            </a:defPPr>
            <a:lvl1pPr>
              <a:defRPr>
                <a:latin typeface="Times New Roman" panose="02020603050405020304" pitchFamily="18" charset="0"/>
                <a:cs typeface="Times New Roman" panose="02020603050405020304" pitchFamily="18" charset="0"/>
              </a:defRPr>
            </a:lvl1pPr>
          </a:lstStyle>
          <a:p>
            <a:pPr algn="ctr"/>
            <a:r>
              <a:rPr lang="en-US" sz="1500" dirty="0" smtClean="0">
                <a:solidFill>
                  <a:prstClr val="black"/>
                </a:solidFill>
              </a:rPr>
              <a:t>Pride </a:t>
            </a:r>
            <a:r>
              <a:rPr lang="en-US" sz="1500" dirty="0">
                <a:solidFill>
                  <a:prstClr val="black"/>
                </a:solidFill>
              </a:rPr>
              <a:t>type X </a:t>
            </a:r>
            <a:r>
              <a:rPr lang="en-US" sz="1500" dirty="0" smtClean="0">
                <a:solidFill>
                  <a:prstClr val="black"/>
                </a:solidFill>
              </a:rPr>
              <a:t>Listening interaction: </a:t>
            </a:r>
          </a:p>
          <a:p>
            <a:pPr algn="ctr"/>
            <a:r>
              <a:rPr lang="en-US" sz="1500" i="1" dirty="0" smtClean="0">
                <a:solidFill>
                  <a:prstClr val="black"/>
                </a:solidFill>
              </a:rPr>
              <a:t>F</a:t>
            </a:r>
            <a:r>
              <a:rPr lang="en-US" sz="1500" dirty="0" smtClean="0">
                <a:solidFill>
                  <a:prstClr val="black"/>
                </a:solidFill>
              </a:rPr>
              <a:t>(2</a:t>
            </a:r>
            <a:r>
              <a:rPr lang="en-US" sz="1500" dirty="0">
                <a:solidFill>
                  <a:prstClr val="black"/>
                </a:solidFill>
              </a:rPr>
              <a:t>, </a:t>
            </a:r>
            <a:r>
              <a:rPr lang="en-US" sz="1500" dirty="0" smtClean="0">
                <a:solidFill>
                  <a:prstClr val="black"/>
                </a:solidFill>
              </a:rPr>
              <a:t>198) </a:t>
            </a:r>
            <a:r>
              <a:rPr lang="en-US" sz="1500" dirty="0">
                <a:solidFill>
                  <a:prstClr val="black"/>
                </a:solidFill>
              </a:rPr>
              <a:t>= </a:t>
            </a:r>
            <a:r>
              <a:rPr lang="en-US" sz="1500" dirty="0" smtClean="0">
                <a:solidFill>
                  <a:prstClr val="black"/>
                </a:solidFill>
              </a:rPr>
              <a:t>40.3, </a:t>
            </a:r>
            <a:r>
              <a:rPr lang="en-US" sz="1500" i="1" dirty="0" smtClean="0">
                <a:solidFill>
                  <a:prstClr val="black"/>
                </a:solidFill>
              </a:rPr>
              <a:t>p </a:t>
            </a:r>
            <a:r>
              <a:rPr lang="en-US" sz="1500" dirty="0" smtClean="0">
                <a:solidFill>
                  <a:prstClr val="black"/>
                </a:solidFill>
              </a:rPr>
              <a:t>&lt; .</a:t>
            </a:r>
            <a:r>
              <a:rPr lang="en-US" sz="1500" dirty="0">
                <a:solidFill>
                  <a:prstClr val="black"/>
                </a:solidFill>
              </a:rPr>
              <a:t>001, </a:t>
            </a:r>
            <a:r>
              <a:rPr lang="el-GR" sz="1500" i="1" dirty="0">
                <a:solidFill>
                  <a:prstClr val="black"/>
                </a:solidFill>
              </a:rPr>
              <a:t>η</a:t>
            </a:r>
            <a:r>
              <a:rPr lang="en-US" sz="1500" i="1" baseline="-25000" dirty="0">
                <a:solidFill>
                  <a:prstClr val="black"/>
                </a:solidFill>
              </a:rPr>
              <a:t>p</a:t>
            </a:r>
            <a:r>
              <a:rPr lang="en-US" sz="1500" i="1" baseline="30000" dirty="0">
                <a:solidFill>
                  <a:prstClr val="black"/>
                </a:solidFill>
              </a:rPr>
              <a:t>2 </a:t>
            </a:r>
            <a:r>
              <a:rPr lang="en-US" sz="1500" dirty="0" smtClean="0">
                <a:solidFill>
                  <a:prstClr val="black"/>
                </a:solidFill>
              </a:rPr>
              <a:t>= .29</a:t>
            </a:r>
            <a:endParaRPr lang="en-US" sz="1500" dirty="0">
              <a:solidFill>
                <a:prstClr val="black"/>
              </a:solidFill>
            </a:endParaRPr>
          </a:p>
        </p:txBody>
      </p:sp>
      <p:sp>
        <p:nvSpPr>
          <p:cNvPr id="18" name="TextBox 17"/>
          <p:cNvSpPr txBox="1"/>
          <p:nvPr/>
        </p:nvSpPr>
        <p:spPr>
          <a:xfrm>
            <a:off x="641065" y="6209643"/>
            <a:ext cx="4787558" cy="553998"/>
          </a:xfrm>
          <a:prstGeom prst="rect">
            <a:avLst/>
          </a:prstGeom>
          <a:noFill/>
        </p:spPr>
        <p:txBody>
          <a:bodyPr wrap="square" rtlCol="0">
            <a:spAutoFit/>
          </a:bodyPr>
          <a:lstStyle/>
          <a:p>
            <a:pPr algn="ctr"/>
            <a:r>
              <a:rPr lang="en-US" sz="1500" dirty="0" smtClean="0">
                <a:solidFill>
                  <a:prstClr val="black"/>
                </a:solidFill>
                <a:latin typeface="Times New Roman" panose="02020603050405020304" pitchFamily="18" charset="0"/>
                <a:cs typeface="Times New Roman" panose="02020603050405020304" pitchFamily="18" charset="0"/>
              </a:rPr>
              <a:t>Pride type X Listening interaction</a:t>
            </a:r>
          </a:p>
          <a:p>
            <a:pPr algn="ctr"/>
            <a:r>
              <a:rPr lang="en-US" sz="1500" dirty="0" smtClean="0">
                <a:solidFill>
                  <a:prstClr val="black"/>
                </a:solidFill>
                <a:latin typeface="Times New Roman" panose="02020603050405020304" pitchFamily="18" charset="0"/>
                <a:cs typeface="Times New Roman" panose="02020603050405020304" pitchFamily="18" charset="0"/>
              </a:rPr>
              <a:t> </a:t>
            </a:r>
            <a:r>
              <a:rPr lang="en-US" sz="1500" i="1" dirty="0" smtClean="0">
                <a:solidFill>
                  <a:prstClr val="black"/>
                </a:solidFill>
                <a:latin typeface="Times New Roman" panose="02020603050405020304" pitchFamily="18" charset="0"/>
                <a:cs typeface="Times New Roman" panose="02020603050405020304" pitchFamily="18" charset="0"/>
              </a:rPr>
              <a:t>F</a:t>
            </a:r>
            <a:r>
              <a:rPr lang="en-US" sz="1500" dirty="0" smtClean="0">
                <a:solidFill>
                  <a:prstClr val="black"/>
                </a:solidFill>
                <a:latin typeface="Times New Roman" panose="02020603050405020304" pitchFamily="18" charset="0"/>
                <a:cs typeface="Times New Roman" panose="02020603050405020304" pitchFamily="18" charset="0"/>
              </a:rPr>
              <a:t>(1,303) </a:t>
            </a:r>
            <a:r>
              <a:rPr lang="en-US" sz="1500" dirty="0">
                <a:solidFill>
                  <a:prstClr val="black"/>
                </a:solidFill>
                <a:latin typeface="Times New Roman" panose="02020603050405020304" pitchFamily="18" charset="0"/>
                <a:cs typeface="Times New Roman" panose="02020603050405020304" pitchFamily="18" charset="0"/>
              </a:rPr>
              <a:t>= </a:t>
            </a:r>
            <a:r>
              <a:rPr lang="en-US" sz="1500" dirty="0" smtClean="0">
                <a:solidFill>
                  <a:prstClr val="black"/>
                </a:solidFill>
                <a:latin typeface="Times New Roman" panose="02020603050405020304" pitchFamily="18" charset="0"/>
                <a:cs typeface="Times New Roman" panose="02020603050405020304" pitchFamily="18" charset="0"/>
              </a:rPr>
              <a:t>233.3 </a:t>
            </a:r>
            <a:r>
              <a:rPr lang="en-US" sz="1500" i="1" dirty="0" smtClean="0">
                <a:solidFill>
                  <a:prstClr val="black"/>
                </a:solidFill>
                <a:latin typeface="Times New Roman" panose="02020603050405020304" pitchFamily="18" charset="0"/>
                <a:cs typeface="Times New Roman" panose="02020603050405020304" pitchFamily="18" charset="0"/>
              </a:rPr>
              <a:t>p </a:t>
            </a:r>
            <a:r>
              <a:rPr lang="en-US" sz="1500" dirty="0" smtClean="0">
                <a:solidFill>
                  <a:prstClr val="black"/>
                </a:solidFill>
                <a:latin typeface="Times New Roman" panose="02020603050405020304" pitchFamily="18" charset="0"/>
                <a:cs typeface="Times New Roman" panose="02020603050405020304" pitchFamily="18" charset="0"/>
              </a:rPr>
              <a:t>&lt; .</a:t>
            </a:r>
            <a:r>
              <a:rPr lang="en-US" sz="1500" dirty="0">
                <a:solidFill>
                  <a:prstClr val="black"/>
                </a:solidFill>
                <a:latin typeface="Times New Roman" panose="02020603050405020304" pitchFamily="18" charset="0"/>
                <a:cs typeface="Times New Roman" panose="02020603050405020304" pitchFamily="18" charset="0"/>
              </a:rPr>
              <a:t>001, </a:t>
            </a:r>
            <a:r>
              <a:rPr lang="el-GR" sz="1500" i="1" dirty="0">
                <a:solidFill>
                  <a:prstClr val="black"/>
                </a:solidFill>
                <a:latin typeface="Times New Roman" panose="02020603050405020304" pitchFamily="18" charset="0"/>
                <a:cs typeface="Times New Roman" panose="02020603050405020304" pitchFamily="18" charset="0"/>
              </a:rPr>
              <a:t>η</a:t>
            </a:r>
            <a:r>
              <a:rPr lang="en-US" sz="1500" i="1" baseline="-25000" dirty="0">
                <a:solidFill>
                  <a:prstClr val="black"/>
                </a:solidFill>
                <a:latin typeface="Times New Roman" panose="02020603050405020304" pitchFamily="18" charset="0"/>
                <a:cs typeface="Times New Roman" panose="02020603050405020304" pitchFamily="18" charset="0"/>
              </a:rPr>
              <a:t>p</a:t>
            </a:r>
            <a:r>
              <a:rPr lang="en-US" sz="1500" i="1" baseline="30000" dirty="0">
                <a:solidFill>
                  <a:prstClr val="black"/>
                </a:solidFill>
                <a:latin typeface="Times New Roman" panose="02020603050405020304" pitchFamily="18" charset="0"/>
                <a:cs typeface="Times New Roman" panose="02020603050405020304" pitchFamily="18" charset="0"/>
              </a:rPr>
              <a:t>2</a:t>
            </a:r>
            <a:r>
              <a:rPr lang="en-US" sz="1500" dirty="0">
                <a:solidFill>
                  <a:prstClr val="black"/>
                </a:solidFill>
                <a:latin typeface="Times New Roman" panose="02020603050405020304" pitchFamily="18" charset="0"/>
                <a:cs typeface="Times New Roman" panose="02020603050405020304" pitchFamily="18" charset="0"/>
              </a:rPr>
              <a:t>=.</a:t>
            </a:r>
            <a:r>
              <a:rPr lang="en-US" sz="1500" dirty="0" smtClean="0">
                <a:solidFill>
                  <a:prstClr val="black"/>
                </a:solidFill>
                <a:latin typeface="Times New Roman" panose="02020603050405020304" pitchFamily="18" charset="0"/>
                <a:cs typeface="Times New Roman" panose="02020603050405020304" pitchFamily="18" charset="0"/>
              </a:rPr>
              <a:t>58</a:t>
            </a:r>
            <a:endParaRPr lang="en-US" sz="1500" dirty="0">
              <a:solidFill>
                <a:prstClr val="black"/>
              </a:solidFill>
              <a:latin typeface="Times New Roman" panose="02020603050405020304" pitchFamily="18" charset="0"/>
              <a:cs typeface="Times New Roman" panose="02020603050405020304" pitchFamily="18" charset="0"/>
            </a:endParaRPr>
          </a:p>
        </p:txBody>
      </p:sp>
      <p:graphicFrame>
        <p:nvGraphicFramePr>
          <p:cNvPr id="9" name="Chart 8"/>
          <p:cNvGraphicFramePr>
            <a:graphicFrameLocks/>
          </p:cNvGraphicFramePr>
          <p:nvPr>
            <p:extLst>
              <p:ext uri="{D42A27DB-BD31-4B8C-83A1-F6EECF244321}">
                <p14:modId xmlns:p14="http://schemas.microsoft.com/office/powerpoint/2010/main" val="3293200929"/>
              </p:ext>
            </p:extLst>
          </p:nvPr>
        </p:nvGraphicFramePr>
        <p:xfrm>
          <a:off x="5230762" y="1767140"/>
          <a:ext cx="6607800" cy="43210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2844873638"/>
              </p:ext>
            </p:extLst>
          </p:nvPr>
        </p:nvGraphicFramePr>
        <p:xfrm>
          <a:off x="195142" y="1856662"/>
          <a:ext cx="5073444" cy="429142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195142" y="174359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1 (Vignette)</a:t>
            </a:r>
            <a:endParaRPr lang="en-US" sz="3000" b="1" dirty="0">
              <a:latin typeface="Arabic Typesetting" panose="03020402040406030203" pitchFamily="66" charset="-78"/>
              <a:cs typeface="Arabic Typesetting" panose="03020402040406030203" pitchFamily="66" charset="-78"/>
            </a:endParaRPr>
          </a:p>
        </p:txBody>
      </p:sp>
      <p:sp>
        <p:nvSpPr>
          <p:cNvPr id="14" name="TextBox 13"/>
          <p:cNvSpPr txBox="1"/>
          <p:nvPr/>
        </p:nvSpPr>
        <p:spPr>
          <a:xfrm>
            <a:off x="5697755" y="174359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2 (Recall)</a:t>
            </a:r>
            <a:endParaRPr lang="en-US" sz="3000" b="1" dirty="0">
              <a:latin typeface="Arabic Typesetting" panose="03020402040406030203" pitchFamily="66" charset="-78"/>
              <a:cs typeface="Arabic Typesetting" panose="03020402040406030203" pitchFamily="66" charset="-78"/>
            </a:endParaRPr>
          </a:p>
        </p:txBody>
      </p:sp>
      <p:sp>
        <p:nvSpPr>
          <p:cNvPr id="7" name="Down Arrow 6"/>
          <p:cNvSpPr/>
          <p:nvPr/>
        </p:nvSpPr>
        <p:spPr>
          <a:xfrm>
            <a:off x="3191256" y="2907792"/>
            <a:ext cx="274320" cy="42976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rot="16904470">
            <a:off x="10046905" y="3678505"/>
            <a:ext cx="170186" cy="1865756"/>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775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graphicEl>
                                              <a:chart seriesIdx="-3" categoryIdx="-3" bldStep="gridLegen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graphicEl>
                                              <a:chart seriesIdx="0" categoryIdx="-4" bldStep="series"/>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7"/>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11">
                                            <p:graphicEl>
                                              <a:chart seriesIdx="1" categoryIdx="-4" bldStep="series"/>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graphicEl>
                                              <a:chart seriesIdx="-3" categoryIdx="-3" bldStep="gridLegend"/>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graphicEl>
                                              <a:chart seriesIdx="0" categoryIdx="-4" bldStep="series"/>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13"/>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9">
                                            <p:graphicEl>
                                              <a:chart seriesIdx="1" categoryIdx="-4" bldStep="series"/>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8" grpId="0"/>
      <p:bldGraphic spid="9" grpId="0" uiExpand="1">
        <p:bldSub>
          <a:bldChart bld="series"/>
        </p:bldSub>
      </p:bldGraphic>
      <p:bldGraphic spid="11" grpId="0" uiExpand="1">
        <p:bldSub>
          <a:bldChart bld="series"/>
        </p:bldSub>
      </p:bldGraphic>
      <p:bldP spid="12" grpId="0"/>
      <p:bldP spid="14" grpId="0"/>
      <p:bldP spid="7" grpId="0" animBg="1"/>
      <p:bldP spid="7" grpId="1" animBg="1"/>
      <p:bldP spid="13" grpId="0" animBg="1"/>
      <p:bldP spid="13" grpId="1" animBg="1"/>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83576" y="136996"/>
            <a:ext cx="10515600" cy="1325563"/>
          </a:xfrm>
        </p:spPr>
        <p:txBody>
          <a:bodyPr>
            <a:normAutofit/>
          </a:bodyPr>
          <a:lstStyle/>
          <a:p>
            <a:r>
              <a:rPr lang="en-US" sz="4000" b="1" dirty="0">
                <a:solidFill>
                  <a:prstClr val="black"/>
                </a:solidFill>
                <a:latin typeface="Arabic Typesetting" panose="03020402040406030203" pitchFamily="66" charset="-78"/>
                <a:cs typeface="Arabic Typesetting" panose="03020402040406030203" pitchFamily="66" charset="-78"/>
              </a:rPr>
              <a:t>Results </a:t>
            </a:r>
            <a:r>
              <a:rPr lang="en-US" sz="4000" b="1" dirty="0" smtClean="0">
                <a:solidFill>
                  <a:prstClr val="black"/>
                </a:solidFill>
                <a:latin typeface="Arabic Typesetting" panose="03020402040406030203" pitchFamily="66" charset="-78"/>
                <a:cs typeface="Arabic Typesetting" panose="03020402040406030203" pitchFamily="66" charset="-78"/>
              </a:rPr>
              <a:t>(3): Personal sense of Power </a:t>
            </a:r>
            <a:r>
              <a:rPr lang="en-US" sz="4000" b="1" dirty="0">
                <a:solidFill>
                  <a:prstClr val="black"/>
                </a:solidFill>
                <a:latin typeface="Arabic Typesetting" panose="03020402040406030203" pitchFamily="66" charset="-78"/>
                <a:cs typeface="Arabic Typesetting" panose="03020402040406030203" pitchFamily="66" charset="-78"/>
              </a:rPr>
              <a:t>&amp; Mutual Power Enhancement</a:t>
            </a:r>
            <a:endParaRPr lang="en-US" sz="4000" dirty="0">
              <a:latin typeface="Arabic Typesetting" panose="03020402040406030203" pitchFamily="66" charset="-78"/>
              <a:cs typeface="Arabic Typesetting" panose="03020402040406030203" pitchFamily="66" charset="-78"/>
            </a:endParaRPr>
          </a:p>
        </p:txBody>
      </p:sp>
      <p:sp>
        <p:nvSpPr>
          <p:cNvPr id="12" name="TextBox 11"/>
          <p:cNvSpPr txBox="1"/>
          <p:nvPr/>
        </p:nvSpPr>
        <p:spPr>
          <a:xfrm>
            <a:off x="7281833" y="6239397"/>
            <a:ext cx="3651004" cy="369332"/>
          </a:xfrm>
          <a:prstGeom prst="rect">
            <a:avLst/>
          </a:prstGeom>
          <a:noFill/>
        </p:spPr>
        <p:txBody>
          <a:bodyPr wrap="square" rtlCol="0">
            <a:spAutoFit/>
          </a:bodyPr>
          <a:lstStyle/>
          <a:p>
            <a:r>
              <a:rPr lang="en-US" i="1" dirty="0">
                <a:solidFill>
                  <a:prstClr val="black"/>
                </a:solidFill>
                <a:latin typeface="Times New Roman" panose="02020603050405020304" pitchFamily="18" charset="0"/>
                <a:cs typeface="Times New Roman" panose="02020603050405020304" pitchFamily="18" charset="0"/>
              </a:rPr>
              <a:t>F</a:t>
            </a:r>
            <a:r>
              <a:rPr lang="en-US" dirty="0">
                <a:solidFill>
                  <a:prstClr val="black"/>
                </a:solidFill>
                <a:latin typeface="Times New Roman" panose="02020603050405020304" pitchFamily="18" charset="0"/>
                <a:cs typeface="Times New Roman" panose="02020603050405020304" pitchFamily="18" charset="0"/>
              </a:rPr>
              <a:t>(2,198) = </a:t>
            </a:r>
            <a:r>
              <a:rPr lang="en-US" dirty="0" smtClean="0">
                <a:solidFill>
                  <a:prstClr val="black"/>
                </a:solidFill>
                <a:latin typeface="Times New Roman" panose="02020603050405020304" pitchFamily="18" charset="0"/>
                <a:cs typeface="Times New Roman" panose="02020603050405020304" pitchFamily="18" charset="0"/>
              </a:rPr>
              <a:t>12.9 </a:t>
            </a:r>
            <a:r>
              <a:rPr lang="en-US" i="1" dirty="0" smtClean="0">
                <a:solidFill>
                  <a:prstClr val="black"/>
                </a:solidFill>
                <a:latin typeface="Times New Roman" panose="02020603050405020304" pitchFamily="18" charset="0"/>
                <a:cs typeface="Times New Roman" panose="02020603050405020304" pitchFamily="18" charset="0"/>
              </a:rPr>
              <a:t>p </a:t>
            </a:r>
            <a:r>
              <a:rPr lang="en-US" dirty="0" smtClean="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022, </a:t>
            </a:r>
            <a:r>
              <a:rPr lang="el-GR" i="1" dirty="0">
                <a:solidFill>
                  <a:prstClr val="black"/>
                </a:solidFill>
                <a:latin typeface="Times New Roman" panose="02020603050405020304" pitchFamily="18" charset="0"/>
                <a:cs typeface="Times New Roman" panose="02020603050405020304" pitchFamily="18" charset="0"/>
              </a:rPr>
              <a:t>η</a:t>
            </a:r>
            <a:r>
              <a:rPr lang="en-US" i="1" baseline="-25000" dirty="0">
                <a:solidFill>
                  <a:prstClr val="black"/>
                </a:solidFill>
                <a:latin typeface="Times New Roman" panose="02020603050405020304" pitchFamily="18" charset="0"/>
                <a:cs typeface="Times New Roman" panose="02020603050405020304" pitchFamily="18" charset="0"/>
              </a:rPr>
              <a:t>p</a:t>
            </a:r>
            <a:r>
              <a:rPr lang="en-US" i="1" baseline="30000" dirty="0">
                <a:solidFill>
                  <a:prstClr val="black"/>
                </a:solidFill>
                <a:latin typeface="Times New Roman" panose="02020603050405020304" pitchFamily="18" charset="0"/>
                <a:cs typeface="Times New Roman" panose="02020603050405020304" pitchFamily="18" charset="0"/>
              </a:rPr>
              <a:t>2</a:t>
            </a:r>
            <a:r>
              <a:rPr lang="en-US" dirty="0">
                <a:solidFill>
                  <a:prstClr val="black"/>
                </a:solidFill>
                <a:latin typeface="Times New Roman" panose="02020603050405020304" pitchFamily="18" charset="0"/>
                <a:cs typeface="Times New Roman" panose="02020603050405020304" pitchFamily="18" charset="0"/>
              </a:rPr>
              <a:t>=.038</a:t>
            </a:r>
          </a:p>
        </p:txBody>
      </p:sp>
      <p:sp>
        <p:nvSpPr>
          <p:cNvPr id="15" name="TextBox 14"/>
          <p:cNvSpPr txBox="1"/>
          <p:nvPr/>
        </p:nvSpPr>
        <p:spPr>
          <a:xfrm>
            <a:off x="1476452" y="6239397"/>
            <a:ext cx="3688423" cy="369332"/>
          </a:xfrm>
          <a:prstGeom prst="rect">
            <a:avLst/>
          </a:prstGeom>
          <a:noFill/>
        </p:spPr>
        <p:txBody>
          <a:bodyPr wrap="square" rtlCol="0">
            <a:spAutoFit/>
          </a:bodyPr>
          <a:lstStyle/>
          <a:p>
            <a:r>
              <a:rPr lang="en-US" i="1" dirty="0">
                <a:solidFill>
                  <a:prstClr val="black"/>
                </a:solidFill>
                <a:latin typeface="Times New Roman" panose="02020603050405020304" pitchFamily="18" charset="0"/>
                <a:cs typeface="Times New Roman" panose="02020603050405020304" pitchFamily="18" charset="0"/>
              </a:rPr>
              <a:t>F</a:t>
            </a:r>
            <a:r>
              <a:rPr lang="en-US" dirty="0">
                <a:solidFill>
                  <a:prstClr val="black"/>
                </a:solidFill>
                <a:latin typeface="Times New Roman" panose="02020603050405020304" pitchFamily="18" charset="0"/>
                <a:cs typeface="Times New Roman" panose="02020603050405020304" pitchFamily="18" charset="0"/>
              </a:rPr>
              <a:t>(1,303) = </a:t>
            </a:r>
            <a:r>
              <a:rPr lang="en-US" dirty="0" smtClean="0">
                <a:solidFill>
                  <a:prstClr val="black"/>
                </a:solidFill>
                <a:latin typeface="Times New Roman" panose="02020603050405020304" pitchFamily="18" charset="0"/>
                <a:cs typeface="Times New Roman" panose="02020603050405020304" pitchFamily="18" charset="0"/>
              </a:rPr>
              <a:t>54.8 </a:t>
            </a:r>
            <a:r>
              <a:rPr lang="en-US" i="1" dirty="0" smtClean="0">
                <a:solidFill>
                  <a:prstClr val="black"/>
                </a:solidFill>
                <a:latin typeface="Times New Roman" panose="02020603050405020304" pitchFamily="18" charset="0"/>
                <a:cs typeface="Times New Roman" panose="02020603050405020304" pitchFamily="18" charset="0"/>
              </a:rPr>
              <a:t>p </a:t>
            </a:r>
            <a:r>
              <a:rPr lang="en-US" dirty="0" smtClean="0">
                <a:solidFill>
                  <a:prstClr val="black"/>
                </a:solidFill>
                <a:latin typeface="Times New Roman" panose="02020603050405020304" pitchFamily="18" charset="0"/>
                <a:cs typeface="Times New Roman" panose="02020603050405020304" pitchFamily="18" charset="0"/>
              </a:rPr>
              <a:t>&lt; .</a:t>
            </a:r>
            <a:r>
              <a:rPr lang="en-US" dirty="0">
                <a:solidFill>
                  <a:prstClr val="black"/>
                </a:solidFill>
                <a:latin typeface="Times New Roman" panose="02020603050405020304" pitchFamily="18" charset="0"/>
                <a:cs typeface="Times New Roman" panose="02020603050405020304" pitchFamily="18" charset="0"/>
              </a:rPr>
              <a:t>001, </a:t>
            </a:r>
            <a:r>
              <a:rPr lang="el-GR" i="1" dirty="0">
                <a:solidFill>
                  <a:prstClr val="black"/>
                </a:solidFill>
                <a:latin typeface="Times New Roman" panose="02020603050405020304" pitchFamily="18" charset="0"/>
                <a:cs typeface="Times New Roman" panose="02020603050405020304" pitchFamily="18" charset="0"/>
              </a:rPr>
              <a:t>η</a:t>
            </a:r>
            <a:r>
              <a:rPr lang="en-US" i="1" baseline="-25000" dirty="0">
                <a:solidFill>
                  <a:prstClr val="black"/>
                </a:solidFill>
                <a:latin typeface="Times New Roman" panose="02020603050405020304" pitchFamily="18" charset="0"/>
                <a:cs typeface="Times New Roman" panose="02020603050405020304" pitchFamily="18" charset="0"/>
              </a:rPr>
              <a:t>p</a:t>
            </a:r>
            <a:r>
              <a:rPr lang="en-US" i="1" baseline="30000" dirty="0">
                <a:solidFill>
                  <a:prstClr val="black"/>
                </a:solidFill>
                <a:latin typeface="Times New Roman" panose="02020603050405020304" pitchFamily="18" charset="0"/>
                <a:cs typeface="Times New Roman" panose="02020603050405020304" pitchFamily="18" charset="0"/>
              </a:rPr>
              <a:t>2</a:t>
            </a:r>
            <a:r>
              <a:rPr lang="en-US" dirty="0">
                <a:solidFill>
                  <a:prstClr val="black"/>
                </a:solidFill>
                <a:latin typeface="Times New Roman" panose="02020603050405020304" pitchFamily="18" charset="0"/>
                <a:cs typeface="Times New Roman" panose="02020603050405020304" pitchFamily="18" charset="0"/>
              </a:rPr>
              <a:t>=.15</a:t>
            </a:r>
          </a:p>
        </p:txBody>
      </p:sp>
      <p:graphicFrame>
        <p:nvGraphicFramePr>
          <p:cNvPr id="13" name="Chart 12"/>
          <p:cNvGraphicFramePr>
            <a:graphicFrameLocks/>
          </p:cNvGraphicFramePr>
          <p:nvPr>
            <p:extLst>
              <p:ext uri="{D42A27DB-BD31-4B8C-83A1-F6EECF244321}">
                <p14:modId xmlns:p14="http://schemas.microsoft.com/office/powerpoint/2010/main" val="19673087"/>
              </p:ext>
            </p:extLst>
          </p:nvPr>
        </p:nvGraphicFramePr>
        <p:xfrm>
          <a:off x="5956691" y="2339364"/>
          <a:ext cx="6125227" cy="37452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209398733"/>
              </p:ext>
            </p:extLst>
          </p:nvPr>
        </p:nvGraphicFramePr>
        <p:xfrm>
          <a:off x="74143" y="2359734"/>
          <a:ext cx="5717057" cy="3715145"/>
        </p:xfrm>
        <a:graphic>
          <a:graphicData uri="http://schemas.openxmlformats.org/drawingml/2006/chart">
            <c:chart xmlns:c="http://schemas.openxmlformats.org/drawingml/2006/chart" xmlns:r="http://schemas.openxmlformats.org/officeDocument/2006/relationships" r:id="rId4"/>
          </a:graphicData>
        </a:graphic>
      </p:graphicFrame>
      <p:sp>
        <p:nvSpPr>
          <p:cNvPr id="18" name="Content Placeholder 2"/>
          <p:cNvSpPr>
            <a:spLocks noGrp="1"/>
          </p:cNvSpPr>
          <p:nvPr>
            <p:ph idx="1"/>
          </p:nvPr>
        </p:nvSpPr>
        <p:spPr>
          <a:xfrm>
            <a:off x="483575" y="1176588"/>
            <a:ext cx="11051199" cy="412750"/>
          </a:xfrm>
        </p:spPr>
        <p:txBody>
          <a:bodyPr>
            <a:normAutofit fontScale="85000" lnSpcReduction="10000"/>
          </a:bodyPr>
          <a:lstStyle/>
          <a:p>
            <a:pPr>
              <a:buNone/>
            </a:pPr>
            <a:r>
              <a:rPr lang="en-US" b="1" i="1" dirty="0" smtClean="0">
                <a:latin typeface="Times New Roman" panose="02020603050405020304" pitchFamily="18" charset="0"/>
                <a:cs typeface="Times New Roman" panose="02020603050405020304" pitchFamily="18" charset="0"/>
              </a:rPr>
              <a:t>H3</a:t>
            </a:r>
            <a:r>
              <a:rPr lang="en-US" i="1" dirty="0" smtClean="0">
                <a:latin typeface="Times New Roman" panose="02020603050405020304" pitchFamily="18" charset="0"/>
                <a:cs typeface="Times New Roman" panose="02020603050405020304" pitchFamily="18" charset="0"/>
              </a:rPr>
              <a:t>: Good listening (a) elevates </a:t>
            </a:r>
            <a:r>
              <a:rPr lang="en-US" i="1" dirty="0">
                <a:latin typeface="Times New Roman" panose="02020603050405020304" pitchFamily="18" charset="0"/>
                <a:cs typeface="Times New Roman" panose="02020603050405020304" pitchFamily="18" charset="0"/>
              </a:rPr>
              <a:t>perceived </a:t>
            </a:r>
            <a:r>
              <a:rPr lang="en-US" i="1" dirty="0" smtClean="0">
                <a:latin typeface="Times New Roman" panose="02020603050405020304" pitchFamily="18" charset="0"/>
                <a:cs typeface="Times New Roman" panose="02020603050405020304" pitchFamily="18" charset="0"/>
              </a:rPr>
              <a:t>power, </a:t>
            </a:r>
            <a:r>
              <a:rPr lang="en-US" i="1" dirty="0">
                <a:latin typeface="Times New Roman" panose="02020603050405020304" pitchFamily="18" charset="0"/>
                <a:cs typeface="Times New Roman" panose="02020603050405020304" pitchFamily="18" charset="0"/>
              </a:rPr>
              <a:t>and </a:t>
            </a:r>
            <a:r>
              <a:rPr lang="en-US" i="1" dirty="0" smtClean="0">
                <a:latin typeface="Times New Roman" panose="02020603050405020304" pitchFamily="18" charset="0"/>
                <a:cs typeface="Times New Roman" panose="02020603050405020304" pitchFamily="18" charset="0"/>
              </a:rPr>
              <a:t>(b) equalizes </a:t>
            </a:r>
            <a:r>
              <a:rPr lang="en-US" i="1" dirty="0">
                <a:latin typeface="Times New Roman" panose="02020603050405020304" pitchFamily="18" charset="0"/>
                <a:cs typeface="Times New Roman" panose="02020603050405020304" pitchFamily="18" charset="0"/>
              </a:rPr>
              <a:t>power differential</a:t>
            </a:r>
            <a:endParaRPr lang="en-US"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275152" y="182360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1 (Vignette)</a:t>
            </a:r>
            <a:endParaRPr lang="en-US" sz="3000" b="1" dirty="0">
              <a:latin typeface="Arabic Typesetting" panose="03020402040406030203" pitchFamily="66" charset="-78"/>
              <a:cs typeface="Arabic Typesetting" panose="03020402040406030203" pitchFamily="66" charset="-78"/>
            </a:endParaRPr>
          </a:p>
        </p:txBody>
      </p:sp>
      <p:sp>
        <p:nvSpPr>
          <p:cNvPr id="17" name="TextBox 16"/>
          <p:cNvSpPr txBox="1"/>
          <p:nvPr/>
        </p:nvSpPr>
        <p:spPr>
          <a:xfrm>
            <a:off x="6486425" y="182360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2 (Recall)</a:t>
            </a:r>
            <a:endParaRPr lang="en-US" sz="30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2003697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graphicEl>
                                              <a:chart seriesIdx="-3" categoryIdx="-3" bldStep="gridLegen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graphicEl>
                                              <a:chart seriesIdx="0" categoryIdx="-4" bldStep="series"/>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graphicEl>
                                              <a:chart seriesIdx="1" categoryIdx="-4" bldStep="series"/>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graphicEl>
                                              <a:chart seriesIdx="-3" categoryIdx="-3" bldStep="gridLegend"/>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graphicEl>
                                              <a:chart seriesIdx="0" categoryIdx="-4" bldStep="series"/>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graphicEl>
                                              <a:chart seriesIdx="1" categoryIdx="-4" bldStep="series"/>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Graphic spid="13" grpId="0">
        <p:bldSub>
          <a:bldChart bld="series"/>
        </p:bldSub>
      </p:bldGraphic>
      <p:bldGraphic spid="9" grpId="0">
        <p:bldSub>
          <a:bldChart bld="series"/>
        </p:bldSub>
      </p:bldGraphic>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76" y="136996"/>
            <a:ext cx="10515600" cy="1325563"/>
          </a:xfrm>
        </p:spPr>
        <p:txBody>
          <a:bodyPr>
            <a:normAutofit/>
          </a:bodyPr>
          <a:lstStyle/>
          <a:p>
            <a:r>
              <a:rPr lang="en-US" sz="4000" b="1" dirty="0">
                <a:solidFill>
                  <a:prstClr val="black"/>
                </a:solidFill>
                <a:latin typeface="Arabic Typesetting" panose="03020402040406030203" pitchFamily="66" charset="-78"/>
                <a:cs typeface="Arabic Typesetting" panose="03020402040406030203" pitchFamily="66" charset="-78"/>
              </a:rPr>
              <a:t>Results </a:t>
            </a:r>
            <a:r>
              <a:rPr lang="en-US" sz="4000" b="1" dirty="0" smtClean="0">
                <a:solidFill>
                  <a:prstClr val="black"/>
                </a:solidFill>
                <a:latin typeface="Arabic Typesetting" panose="03020402040406030203" pitchFamily="66" charset="-78"/>
                <a:cs typeface="Arabic Typesetting" panose="03020402040406030203" pitchFamily="66" charset="-78"/>
              </a:rPr>
              <a:t>(3): Personal sense of Power </a:t>
            </a:r>
            <a:r>
              <a:rPr lang="en-US" sz="4000" b="1" dirty="0">
                <a:solidFill>
                  <a:prstClr val="black"/>
                </a:solidFill>
                <a:latin typeface="Arabic Typesetting" panose="03020402040406030203" pitchFamily="66" charset="-78"/>
                <a:cs typeface="Arabic Typesetting" panose="03020402040406030203" pitchFamily="66" charset="-78"/>
              </a:rPr>
              <a:t>&amp; Mutual Power Enhancement</a:t>
            </a:r>
            <a:endParaRPr lang="en-US" sz="4000" dirty="0">
              <a:latin typeface="Arabic Typesetting" panose="03020402040406030203" pitchFamily="66" charset="-78"/>
              <a:cs typeface="Arabic Typesetting" panose="03020402040406030203" pitchFamily="66" charset="-78"/>
            </a:endParaRPr>
          </a:p>
        </p:txBody>
      </p:sp>
      <p:sp>
        <p:nvSpPr>
          <p:cNvPr id="12" name="TextBox 11"/>
          <p:cNvSpPr txBox="1"/>
          <p:nvPr/>
        </p:nvSpPr>
        <p:spPr>
          <a:xfrm>
            <a:off x="5799213" y="6233442"/>
            <a:ext cx="6607904" cy="553998"/>
          </a:xfrm>
          <a:prstGeom prst="rect">
            <a:avLst/>
          </a:prstGeom>
          <a:noFill/>
        </p:spPr>
        <p:txBody>
          <a:bodyPr wrap="square" rtlCol="0">
            <a:spAutoFit/>
          </a:bodyPr>
          <a:lstStyle/>
          <a:p>
            <a:pPr algn="ctr"/>
            <a:r>
              <a:rPr lang="en-US" sz="1500" dirty="0" smtClean="0">
                <a:latin typeface="Times New Roman" panose="02020603050405020304" pitchFamily="18" charset="0"/>
                <a:cs typeface="Times New Roman" panose="02020603050405020304" pitchFamily="18" charset="0"/>
              </a:rPr>
              <a:t>Listening: </a:t>
            </a:r>
            <a:r>
              <a:rPr lang="en-US" sz="1500" i="1" dirty="0" smtClean="0">
                <a:latin typeface="Times New Roman" panose="02020603050405020304" pitchFamily="18" charset="0"/>
                <a:cs typeface="Times New Roman" panose="02020603050405020304" pitchFamily="18" charset="0"/>
              </a:rPr>
              <a:t>F</a:t>
            </a:r>
            <a:r>
              <a:rPr lang="en-US" sz="1500" dirty="0" smtClean="0">
                <a:latin typeface="Times New Roman" panose="02020603050405020304" pitchFamily="18" charset="0"/>
                <a:cs typeface="Times New Roman" panose="02020603050405020304" pitchFamily="18" charset="0"/>
              </a:rPr>
              <a:t>(2,198</a:t>
            </a:r>
            <a:r>
              <a:rPr lang="en-US" sz="1500" dirty="0">
                <a:latin typeface="Times New Roman" panose="02020603050405020304" pitchFamily="18" charset="0"/>
                <a:cs typeface="Times New Roman" panose="02020603050405020304" pitchFamily="18" charset="0"/>
              </a:rPr>
              <a:t>) = </a:t>
            </a:r>
            <a:r>
              <a:rPr lang="en-US" sz="1500" dirty="0" smtClean="0">
                <a:latin typeface="Times New Roman" panose="02020603050405020304" pitchFamily="18" charset="0"/>
                <a:cs typeface="Times New Roman" panose="02020603050405020304" pitchFamily="18" charset="0"/>
              </a:rPr>
              <a:t>22.73 </a:t>
            </a:r>
            <a:r>
              <a:rPr lang="en-US" sz="1500" i="1" dirty="0">
                <a:latin typeface="Times New Roman" panose="02020603050405020304" pitchFamily="18" charset="0"/>
                <a:cs typeface="Times New Roman" panose="02020603050405020304" pitchFamily="18" charset="0"/>
              </a:rPr>
              <a:t>p </a:t>
            </a:r>
            <a:r>
              <a:rPr lang="en-US" sz="1500" dirty="0" smtClean="0">
                <a:latin typeface="Times New Roman" panose="02020603050405020304" pitchFamily="18" charset="0"/>
                <a:cs typeface="Times New Roman" panose="02020603050405020304" pitchFamily="18" charset="0"/>
              </a:rPr>
              <a:t>&lt;.001, </a:t>
            </a:r>
            <a:r>
              <a:rPr lang="el-GR" sz="1500" i="1" dirty="0">
                <a:latin typeface="Times New Roman" panose="02020603050405020304" pitchFamily="18" charset="0"/>
                <a:cs typeface="Times New Roman" panose="02020603050405020304" pitchFamily="18" charset="0"/>
              </a:rPr>
              <a:t>η</a:t>
            </a:r>
            <a:r>
              <a:rPr lang="en-US" sz="1500" i="1" baseline="-25000" dirty="0">
                <a:latin typeface="Times New Roman" panose="02020603050405020304" pitchFamily="18" charset="0"/>
                <a:cs typeface="Times New Roman" panose="02020603050405020304" pitchFamily="18" charset="0"/>
              </a:rPr>
              <a:t>p</a:t>
            </a:r>
            <a:r>
              <a:rPr lang="en-US" sz="1500" i="1" baseline="30000" dirty="0">
                <a:latin typeface="Times New Roman" panose="02020603050405020304" pitchFamily="18" charset="0"/>
                <a:cs typeface="Times New Roman" panose="02020603050405020304" pitchFamily="18" charset="0"/>
              </a:rPr>
              <a:t>2</a:t>
            </a:r>
            <a:r>
              <a:rPr lang="en-US" sz="1500" dirty="0" smtClean="0">
                <a:latin typeface="Times New Roman" panose="02020603050405020304" pitchFamily="18" charset="0"/>
                <a:cs typeface="Times New Roman" panose="02020603050405020304" pitchFamily="18" charset="0"/>
              </a:rPr>
              <a:t>=.187</a:t>
            </a:r>
            <a:endParaRPr lang="en-US" sz="1500" i="1" dirty="0" smtClean="0">
              <a:latin typeface="Times New Roman" panose="02020603050405020304" pitchFamily="18" charset="0"/>
              <a:cs typeface="Times New Roman" panose="02020603050405020304" pitchFamily="18" charset="0"/>
            </a:endParaRPr>
          </a:p>
          <a:p>
            <a:pPr algn="ctr"/>
            <a:r>
              <a:rPr lang="en-US" sz="1500" dirty="0" smtClean="0">
                <a:latin typeface="Times New Roman" panose="02020603050405020304" pitchFamily="18" charset="0"/>
                <a:cs typeface="Times New Roman" panose="02020603050405020304" pitchFamily="18" charset="0"/>
              </a:rPr>
              <a:t>Listening X Role interaction</a:t>
            </a:r>
            <a:r>
              <a:rPr lang="en-US" sz="1500" i="1" dirty="0" smtClean="0">
                <a:latin typeface="Times New Roman" panose="02020603050405020304" pitchFamily="18" charset="0"/>
                <a:cs typeface="Times New Roman" panose="02020603050405020304" pitchFamily="18" charset="0"/>
              </a:rPr>
              <a:t>: F</a:t>
            </a:r>
            <a:r>
              <a:rPr lang="en-US" sz="1500" dirty="0" smtClean="0">
                <a:latin typeface="Times New Roman" panose="02020603050405020304" pitchFamily="18" charset="0"/>
                <a:cs typeface="Times New Roman" panose="02020603050405020304" pitchFamily="18" charset="0"/>
              </a:rPr>
              <a:t>(2,198</a:t>
            </a:r>
            <a:r>
              <a:rPr lang="en-US" sz="1500" dirty="0">
                <a:latin typeface="Times New Roman" panose="02020603050405020304" pitchFamily="18" charset="0"/>
                <a:cs typeface="Times New Roman" panose="02020603050405020304" pitchFamily="18" charset="0"/>
              </a:rPr>
              <a:t>) = </a:t>
            </a:r>
            <a:r>
              <a:rPr lang="en-US" sz="1500" dirty="0" smtClean="0">
                <a:latin typeface="Times New Roman" panose="02020603050405020304" pitchFamily="18" charset="0"/>
                <a:cs typeface="Times New Roman" panose="02020603050405020304" pitchFamily="18" charset="0"/>
              </a:rPr>
              <a:t>5.23, </a:t>
            </a:r>
            <a:r>
              <a:rPr lang="en-US" sz="1500" i="1" dirty="0" smtClean="0">
                <a:latin typeface="Times New Roman" panose="02020603050405020304" pitchFamily="18" charset="0"/>
                <a:cs typeface="Times New Roman" panose="02020603050405020304" pitchFamily="18" charset="0"/>
              </a:rPr>
              <a:t>p </a:t>
            </a:r>
            <a:r>
              <a:rPr lang="en-US" sz="1500" dirty="0" smtClean="0">
                <a:latin typeface="Times New Roman" panose="02020603050405020304" pitchFamily="18" charset="0"/>
                <a:cs typeface="Times New Roman" panose="02020603050405020304" pitchFamily="18" charset="0"/>
              </a:rPr>
              <a:t>= .006, </a:t>
            </a:r>
            <a:r>
              <a:rPr lang="el-GR" sz="1500" i="1" dirty="0">
                <a:latin typeface="Times New Roman" panose="02020603050405020304" pitchFamily="18" charset="0"/>
                <a:cs typeface="Times New Roman" panose="02020603050405020304" pitchFamily="18" charset="0"/>
              </a:rPr>
              <a:t>η</a:t>
            </a:r>
            <a:r>
              <a:rPr lang="en-US" sz="1500" i="1" baseline="-25000" dirty="0">
                <a:latin typeface="Times New Roman" panose="02020603050405020304" pitchFamily="18" charset="0"/>
                <a:cs typeface="Times New Roman" panose="02020603050405020304" pitchFamily="18" charset="0"/>
              </a:rPr>
              <a:t>p</a:t>
            </a:r>
            <a:r>
              <a:rPr lang="en-US" sz="1500" i="1" baseline="30000" dirty="0">
                <a:latin typeface="Times New Roman" panose="02020603050405020304" pitchFamily="18" charset="0"/>
                <a:cs typeface="Times New Roman" panose="02020603050405020304" pitchFamily="18" charset="0"/>
              </a:rPr>
              <a:t>2</a:t>
            </a:r>
            <a:r>
              <a:rPr lang="en-US" sz="1500" dirty="0">
                <a:latin typeface="Times New Roman" panose="02020603050405020304" pitchFamily="18" charset="0"/>
                <a:cs typeface="Times New Roman" panose="02020603050405020304" pitchFamily="18" charset="0"/>
              </a:rPr>
              <a:t>=.</a:t>
            </a:r>
            <a:r>
              <a:rPr lang="en-US" sz="1500" dirty="0" smtClean="0">
                <a:latin typeface="Times New Roman" panose="02020603050405020304" pitchFamily="18" charset="0"/>
                <a:cs typeface="Times New Roman" panose="02020603050405020304" pitchFamily="18" charset="0"/>
              </a:rPr>
              <a:t>05</a:t>
            </a:r>
            <a:endParaRPr lang="en-US" sz="1500"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0" y="6221532"/>
            <a:ext cx="6228120" cy="784830"/>
          </a:xfrm>
          <a:prstGeom prst="rect">
            <a:avLst/>
          </a:prstGeom>
          <a:noFill/>
        </p:spPr>
        <p:txBody>
          <a:bodyPr wrap="square" rtlCol="0">
            <a:spAutoFit/>
          </a:bodyPr>
          <a:lstStyle/>
          <a:p>
            <a:pPr algn="ctr"/>
            <a:r>
              <a:rPr lang="en-US" sz="1500" dirty="0" smtClean="0">
                <a:latin typeface="Times New Roman" panose="02020603050405020304" pitchFamily="18" charset="0"/>
                <a:cs typeface="Times New Roman" panose="02020603050405020304" pitchFamily="18" charset="0"/>
              </a:rPr>
              <a:t>Listening:</a:t>
            </a:r>
            <a:r>
              <a:rPr lang="en-US" sz="1500" i="1" dirty="0" smtClean="0">
                <a:latin typeface="Times New Roman" panose="02020603050405020304" pitchFamily="18" charset="0"/>
                <a:cs typeface="Times New Roman" panose="02020603050405020304" pitchFamily="18" charset="0"/>
              </a:rPr>
              <a:t> F</a:t>
            </a:r>
            <a:r>
              <a:rPr lang="en-US" sz="1500" dirty="0" smtClean="0">
                <a:latin typeface="Times New Roman" panose="02020603050405020304" pitchFamily="18" charset="0"/>
                <a:cs typeface="Times New Roman" panose="02020603050405020304" pitchFamily="18" charset="0"/>
              </a:rPr>
              <a:t>(1,303</a:t>
            </a:r>
            <a:r>
              <a:rPr lang="en-US" sz="1500" dirty="0">
                <a:latin typeface="Times New Roman" panose="02020603050405020304" pitchFamily="18" charset="0"/>
                <a:cs typeface="Times New Roman" panose="02020603050405020304" pitchFamily="18" charset="0"/>
              </a:rPr>
              <a:t>) = </a:t>
            </a:r>
            <a:r>
              <a:rPr lang="en-US" sz="1500" dirty="0" smtClean="0">
                <a:latin typeface="Times New Roman" panose="02020603050405020304" pitchFamily="18" charset="0"/>
                <a:cs typeface="Times New Roman" panose="02020603050405020304" pitchFamily="18" charset="0"/>
              </a:rPr>
              <a:t>101.71 </a:t>
            </a:r>
            <a:r>
              <a:rPr lang="en-US" sz="1500" i="1" dirty="0" smtClean="0">
                <a:latin typeface="Times New Roman" panose="02020603050405020304" pitchFamily="18" charset="0"/>
                <a:cs typeface="Times New Roman" panose="02020603050405020304" pitchFamily="18" charset="0"/>
              </a:rPr>
              <a:t>p </a:t>
            </a:r>
            <a:r>
              <a:rPr lang="en-US" sz="1500" dirty="0" smtClean="0">
                <a:latin typeface="Times New Roman" panose="02020603050405020304" pitchFamily="18" charset="0"/>
                <a:cs typeface="Times New Roman" panose="02020603050405020304" pitchFamily="18" charset="0"/>
              </a:rPr>
              <a:t>&lt; .</a:t>
            </a:r>
            <a:r>
              <a:rPr lang="en-US" sz="1500" dirty="0">
                <a:latin typeface="Times New Roman" panose="02020603050405020304" pitchFamily="18" charset="0"/>
                <a:cs typeface="Times New Roman" panose="02020603050405020304" pitchFamily="18" charset="0"/>
              </a:rPr>
              <a:t>001, </a:t>
            </a:r>
            <a:r>
              <a:rPr lang="el-GR" sz="1500" i="1" dirty="0">
                <a:latin typeface="Times New Roman" panose="02020603050405020304" pitchFamily="18" charset="0"/>
                <a:cs typeface="Times New Roman" panose="02020603050405020304" pitchFamily="18" charset="0"/>
              </a:rPr>
              <a:t>η</a:t>
            </a:r>
            <a:r>
              <a:rPr lang="en-US" sz="1500" i="1" baseline="-25000" dirty="0">
                <a:latin typeface="Times New Roman" panose="02020603050405020304" pitchFamily="18" charset="0"/>
                <a:cs typeface="Times New Roman" panose="02020603050405020304" pitchFamily="18" charset="0"/>
              </a:rPr>
              <a:t>p</a:t>
            </a:r>
            <a:r>
              <a:rPr lang="en-US" sz="1500" i="1" baseline="30000" dirty="0">
                <a:latin typeface="Times New Roman" panose="02020603050405020304" pitchFamily="18" charset="0"/>
                <a:cs typeface="Times New Roman" panose="02020603050405020304" pitchFamily="18" charset="0"/>
              </a:rPr>
              <a:t>2</a:t>
            </a:r>
            <a:r>
              <a:rPr lang="en-US" sz="1500" dirty="0" smtClean="0">
                <a:latin typeface="Times New Roman" panose="02020603050405020304" pitchFamily="18" charset="0"/>
                <a:cs typeface="Times New Roman" panose="02020603050405020304" pitchFamily="18" charset="0"/>
              </a:rPr>
              <a:t>=.25</a:t>
            </a:r>
          </a:p>
          <a:p>
            <a:pPr algn="ctr"/>
            <a:r>
              <a:rPr lang="en-US" sz="1500" dirty="0">
                <a:latin typeface="Times New Roman" panose="02020603050405020304" pitchFamily="18" charset="0"/>
                <a:cs typeface="Times New Roman" panose="02020603050405020304" pitchFamily="18" charset="0"/>
              </a:rPr>
              <a:t>Listening X Role interaction</a:t>
            </a:r>
            <a:r>
              <a:rPr lang="en-US" sz="1500" i="1" dirty="0">
                <a:latin typeface="Times New Roman" panose="02020603050405020304" pitchFamily="18" charset="0"/>
                <a:cs typeface="Times New Roman" panose="02020603050405020304" pitchFamily="18" charset="0"/>
              </a:rPr>
              <a:t>: </a:t>
            </a:r>
            <a:r>
              <a:rPr lang="en-US" sz="1500" i="1" dirty="0" smtClean="0">
                <a:latin typeface="Times New Roman" panose="02020603050405020304" pitchFamily="18" charset="0"/>
                <a:cs typeface="Times New Roman" panose="02020603050405020304" pitchFamily="18" charset="0"/>
              </a:rPr>
              <a:t>F</a:t>
            </a:r>
            <a:r>
              <a:rPr lang="en-US" sz="1500" dirty="0" smtClean="0">
                <a:latin typeface="Times New Roman" panose="02020603050405020304" pitchFamily="18" charset="0"/>
                <a:cs typeface="Times New Roman" panose="02020603050405020304" pitchFamily="18" charset="0"/>
              </a:rPr>
              <a:t>(1,303) </a:t>
            </a:r>
            <a:r>
              <a:rPr lang="en-US" sz="1500" dirty="0">
                <a:latin typeface="Times New Roman" panose="02020603050405020304" pitchFamily="18" charset="0"/>
                <a:cs typeface="Times New Roman" panose="02020603050405020304" pitchFamily="18" charset="0"/>
              </a:rPr>
              <a:t>= </a:t>
            </a:r>
            <a:r>
              <a:rPr lang="en-US" sz="1500" dirty="0" smtClean="0">
                <a:latin typeface="Times New Roman" panose="02020603050405020304" pitchFamily="18" charset="0"/>
                <a:cs typeface="Times New Roman" panose="02020603050405020304" pitchFamily="18" charset="0"/>
              </a:rPr>
              <a:t>8.17, </a:t>
            </a:r>
            <a:r>
              <a:rPr lang="en-US" sz="1500" i="1" dirty="0">
                <a:latin typeface="Times New Roman" panose="02020603050405020304" pitchFamily="18" charset="0"/>
                <a:cs typeface="Times New Roman" panose="02020603050405020304" pitchFamily="18" charset="0"/>
              </a:rPr>
              <a:t>p </a:t>
            </a:r>
            <a:r>
              <a:rPr lang="en-US" sz="1500" dirty="0">
                <a:latin typeface="Times New Roman" panose="02020603050405020304" pitchFamily="18" charset="0"/>
                <a:cs typeface="Times New Roman" panose="02020603050405020304" pitchFamily="18" charset="0"/>
              </a:rPr>
              <a:t>= .</a:t>
            </a:r>
            <a:r>
              <a:rPr lang="en-US" sz="1500" dirty="0" smtClean="0">
                <a:latin typeface="Times New Roman" panose="02020603050405020304" pitchFamily="18" charset="0"/>
                <a:cs typeface="Times New Roman" panose="02020603050405020304" pitchFamily="18" charset="0"/>
              </a:rPr>
              <a:t>005, </a:t>
            </a:r>
            <a:r>
              <a:rPr lang="el-GR" sz="1500" i="1" dirty="0">
                <a:latin typeface="Times New Roman" panose="02020603050405020304" pitchFamily="18" charset="0"/>
                <a:cs typeface="Times New Roman" panose="02020603050405020304" pitchFamily="18" charset="0"/>
              </a:rPr>
              <a:t>η</a:t>
            </a:r>
            <a:r>
              <a:rPr lang="en-US" sz="1500" i="1" baseline="-25000" dirty="0">
                <a:latin typeface="Times New Roman" panose="02020603050405020304" pitchFamily="18" charset="0"/>
                <a:cs typeface="Times New Roman" panose="02020603050405020304" pitchFamily="18" charset="0"/>
              </a:rPr>
              <a:t>p</a:t>
            </a:r>
            <a:r>
              <a:rPr lang="en-US" sz="1500" i="1" baseline="30000" dirty="0">
                <a:latin typeface="Times New Roman" panose="02020603050405020304" pitchFamily="18" charset="0"/>
                <a:cs typeface="Times New Roman" panose="02020603050405020304" pitchFamily="18" charset="0"/>
              </a:rPr>
              <a:t>2</a:t>
            </a:r>
            <a:r>
              <a:rPr lang="en-US" sz="1500" dirty="0" smtClean="0">
                <a:latin typeface="Times New Roman" panose="02020603050405020304" pitchFamily="18" charset="0"/>
                <a:cs typeface="Times New Roman" panose="02020603050405020304" pitchFamily="18" charset="0"/>
              </a:rPr>
              <a:t>=.026</a:t>
            </a:r>
            <a:endParaRPr lang="en-US" sz="1500" dirty="0">
              <a:latin typeface="Times New Roman" panose="02020603050405020304" pitchFamily="18" charset="0"/>
              <a:cs typeface="Times New Roman" panose="02020603050405020304" pitchFamily="18" charset="0"/>
            </a:endParaRPr>
          </a:p>
          <a:p>
            <a:pPr algn="ctr"/>
            <a:endParaRPr lang="en-US" sz="1500" dirty="0">
              <a:latin typeface="Times New Roman" panose="02020603050405020304" pitchFamily="18" charset="0"/>
              <a:cs typeface="Times New Roman" panose="02020603050405020304" pitchFamily="18" charset="0"/>
            </a:endParaRPr>
          </a:p>
        </p:txBody>
      </p:sp>
      <p:sp>
        <p:nvSpPr>
          <p:cNvPr id="18" name="Content Placeholder 2"/>
          <p:cNvSpPr>
            <a:spLocks noGrp="1"/>
          </p:cNvSpPr>
          <p:nvPr>
            <p:ph idx="1"/>
          </p:nvPr>
        </p:nvSpPr>
        <p:spPr>
          <a:xfrm>
            <a:off x="483575" y="1176588"/>
            <a:ext cx="11051199" cy="412750"/>
          </a:xfrm>
        </p:spPr>
        <p:txBody>
          <a:bodyPr>
            <a:normAutofit fontScale="85000" lnSpcReduction="10000"/>
          </a:bodyPr>
          <a:lstStyle/>
          <a:p>
            <a:pPr>
              <a:buNone/>
            </a:pPr>
            <a:r>
              <a:rPr lang="en-US" b="1" i="1" dirty="0" smtClean="0">
                <a:latin typeface="Times New Roman" panose="02020603050405020304" pitchFamily="18" charset="0"/>
                <a:cs typeface="Times New Roman" panose="02020603050405020304" pitchFamily="18" charset="0"/>
              </a:rPr>
              <a:t>H3</a:t>
            </a:r>
            <a:r>
              <a:rPr lang="en-US" i="1" dirty="0" smtClean="0">
                <a:latin typeface="Times New Roman" panose="02020603050405020304" pitchFamily="18" charset="0"/>
                <a:cs typeface="Times New Roman" panose="02020603050405020304" pitchFamily="18" charset="0"/>
              </a:rPr>
              <a:t>: Good listening (a) elevates </a:t>
            </a:r>
            <a:r>
              <a:rPr lang="en-US" i="1" dirty="0">
                <a:latin typeface="Times New Roman" panose="02020603050405020304" pitchFamily="18" charset="0"/>
                <a:cs typeface="Times New Roman" panose="02020603050405020304" pitchFamily="18" charset="0"/>
              </a:rPr>
              <a:t>perceived </a:t>
            </a:r>
            <a:r>
              <a:rPr lang="en-US" i="1" dirty="0" smtClean="0">
                <a:latin typeface="Times New Roman" panose="02020603050405020304" pitchFamily="18" charset="0"/>
                <a:cs typeface="Times New Roman" panose="02020603050405020304" pitchFamily="18" charset="0"/>
              </a:rPr>
              <a:t>power, </a:t>
            </a:r>
            <a:r>
              <a:rPr lang="en-US" i="1" dirty="0">
                <a:latin typeface="Times New Roman" panose="02020603050405020304" pitchFamily="18" charset="0"/>
                <a:cs typeface="Times New Roman" panose="02020603050405020304" pitchFamily="18" charset="0"/>
              </a:rPr>
              <a:t>and </a:t>
            </a:r>
            <a:r>
              <a:rPr lang="en-US" i="1" dirty="0" smtClean="0">
                <a:latin typeface="Times New Roman" panose="02020603050405020304" pitchFamily="18" charset="0"/>
                <a:cs typeface="Times New Roman" panose="02020603050405020304" pitchFamily="18" charset="0"/>
              </a:rPr>
              <a:t>(b) equalizes </a:t>
            </a:r>
            <a:r>
              <a:rPr lang="en-US" i="1" dirty="0">
                <a:latin typeface="Times New Roman" panose="02020603050405020304" pitchFamily="18" charset="0"/>
                <a:cs typeface="Times New Roman" panose="02020603050405020304" pitchFamily="18" charset="0"/>
              </a:rPr>
              <a:t>power differential</a:t>
            </a:r>
            <a:endParaRPr lang="en-US"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275152" y="182360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1 (Vignette)</a:t>
            </a:r>
            <a:endParaRPr lang="en-US" sz="3000" b="1" dirty="0">
              <a:latin typeface="Arabic Typesetting" panose="03020402040406030203" pitchFamily="66" charset="-78"/>
              <a:cs typeface="Arabic Typesetting" panose="03020402040406030203" pitchFamily="66" charset="-78"/>
            </a:endParaRPr>
          </a:p>
        </p:txBody>
      </p:sp>
      <p:sp>
        <p:nvSpPr>
          <p:cNvPr id="17" name="TextBox 16"/>
          <p:cNvSpPr txBox="1"/>
          <p:nvPr/>
        </p:nvSpPr>
        <p:spPr>
          <a:xfrm>
            <a:off x="6301293" y="1823609"/>
            <a:ext cx="5233481" cy="553998"/>
          </a:xfrm>
          <a:prstGeom prst="rect">
            <a:avLst/>
          </a:prstGeom>
          <a:noFill/>
        </p:spPr>
        <p:txBody>
          <a:bodyPr wrap="square" rtlCol="0">
            <a:spAutoFit/>
          </a:bodyPr>
          <a:lstStyle/>
          <a:p>
            <a:pPr algn="ctr"/>
            <a:r>
              <a:rPr lang="en-US" sz="3000" b="1" dirty="0" smtClean="0">
                <a:latin typeface="Arabic Typesetting" panose="03020402040406030203" pitchFamily="66" charset="-78"/>
                <a:cs typeface="Arabic Typesetting" panose="03020402040406030203" pitchFamily="66" charset="-78"/>
              </a:rPr>
              <a:t>Study 2 (Recall)</a:t>
            </a:r>
            <a:endParaRPr lang="en-US" sz="3000" b="1" dirty="0">
              <a:latin typeface="Arabic Typesetting" panose="03020402040406030203" pitchFamily="66" charset="-78"/>
              <a:cs typeface="Arabic Typesetting" panose="03020402040406030203" pitchFamily="66" charset="-78"/>
            </a:endParaRPr>
          </a:p>
        </p:txBody>
      </p:sp>
      <p:graphicFrame>
        <p:nvGraphicFramePr>
          <p:cNvPr id="10" name="Chart 9"/>
          <p:cNvGraphicFramePr>
            <a:graphicFrameLocks/>
          </p:cNvGraphicFramePr>
          <p:nvPr>
            <p:extLst>
              <p:ext uri="{D42A27DB-BD31-4B8C-83A1-F6EECF244321}">
                <p14:modId xmlns:p14="http://schemas.microsoft.com/office/powerpoint/2010/main" val="2175903500"/>
              </p:ext>
            </p:extLst>
          </p:nvPr>
        </p:nvGraphicFramePr>
        <p:xfrm>
          <a:off x="6009174" y="2377607"/>
          <a:ext cx="5974079" cy="37705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2740629918"/>
              </p:ext>
            </p:extLst>
          </p:nvPr>
        </p:nvGraphicFramePr>
        <p:xfrm>
          <a:off x="105549" y="2377607"/>
          <a:ext cx="5693664" cy="376120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2825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graphicEl>
                                              <a:chart seriesIdx="-3" categoryIdx="-3" bldStep="gridLegen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graphicEl>
                                              <a:chart seriesIdx="-4" categoryIdx="0" bldStep="category"/>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graphicEl>
                                              <a:chart seriesIdx="-4" categoryIdx="1" bldStep="category"/>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graphicEl>
                                              <a:chart seriesIdx="-3" categoryIdx="-3" bldStep="gridLegend"/>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graphicEl>
                                              <a:chart seriesIdx="-4" categoryIdx="0" bldStep="category"/>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graphicEl>
                                              <a:chart seriesIdx="-4" categoryIdx="1" bldStep="category"/>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graphicEl>
                                              <a:chart seriesIdx="-4" categoryIdx="2" bldStep="category"/>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P spid="16" grpId="0"/>
      <p:bldP spid="17" grpId="0"/>
      <p:bldGraphic spid="10" grpId="0" uiExpand="1">
        <p:bldSub>
          <a:bldChart bld="category"/>
        </p:bldSub>
      </p:bldGraphic>
      <p:bldGraphic spid="11" grpId="0" uiExpand="1">
        <p:bldSub>
          <a:bldChart bld="category"/>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182" y="286355"/>
            <a:ext cx="10515600" cy="1325563"/>
          </a:xfrm>
        </p:spPr>
        <p:txBody>
          <a:bodyPr/>
          <a:lstStyle/>
          <a:p>
            <a:r>
              <a:rPr lang="en-US" b="1" u="sng" dirty="0" smtClean="0">
                <a:latin typeface="Arabic Typesetting" panose="03020402040406030203" pitchFamily="66" charset="-78"/>
                <a:cs typeface="Arabic Typesetting" panose="03020402040406030203" pitchFamily="66" charset="-78"/>
              </a:rPr>
              <a:t>Conclusions and Implications </a:t>
            </a:r>
            <a:endParaRPr lang="en-US" b="1" u="sng"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595461" y="1836593"/>
            <a:ext cx="11252362" cy="4706820"/>
          </a:xfrm>
        </p:spPr>
        <p:txBody>
          <a:bodyPr>
            <a:noAutofit/>
          </a:bodyPr>
          <a:lstStyle/>
          <a:p>
            <a:r>
              <a:rPr lang="en-US" sz="3600" b="1" dirty="0" smtClean="0">
                <a:latin typeface="Arabic Typesetting" panose="03020402040406030203" pitchFamily="66" charset="-78"/>
                <a:cs typeface="Arabic Typesetting" panose="03020402040406030203" pitchFamily="66" charset="-78"/>
              </a:rPr>
              <a:t>Good listening trades off dominance for prestige (reversed for poor listening)</a:t>
            </a:r>
          </a:p>
          <a:p>
            <a:endParaRPr lang="en-US" sz="3600" b="1" dirty="0" smtClean="0">
              <a:latin typeface="Arabic Typesetting" panose="03020402040406030203" pitchFamily="66" charset="-78"/>
              <a:cs typeface="Arabic Typesetting" panose="03020402040406030203" pitchFamily="66" charset="-78"/>
            </a:endParaRPr>
          </a:p>
          <a:p>
            <a:r>
              <a:rPr lang="en-US" sz="3600" b="1" dirty="0" smtClean="0">
                <a:latin typeface="Arabic Typesetting" panose="03020402040406030203" pitchFamily="66" charset="-78"/>
                <a:cs typeface="Arabic Typesetting" panose="03020402040406030203" pitchFamily="66" charset="-78"/>
              </a:rPr>
              <a:t>Good listening creates mutual power enhancement and power equalization</a:t>
            </a:r>
          </a:p>
          <a:p>
            <a:endParaRPr lang="en-US" sz="3600" b="1" dirty="0" smtClean="0">
              <a:latin typeface="Arabic Typesetting" panose="03020402040406030203" pitchFamily="66" charset="-78"/>
              <a:cs typeface="Arabic Typesetting" panose="03020402040406030203" pitchFamily="66" charset="-78"/>
            </a:endParaRPr>
          </a:p>
          <a:p>
            <a:r>
              <a:rPr lang="en-US" sz="3600" b="1" dirty="0" smtClean="0">
                <a:latin typeface="Arabic Typesetting" panose="03020402040406030203" pitchFamily="66" charset="-78"/>
                <a:cs typeface="Arabic Typesetting" panose="03020402040406030203" pitchFamily="66" charset="-78"/>
              </a:rPr>
              <a:t>Good listening increases Authentic pride for both listeners and speakers</a:t>
            </a:r>
          </a:p>
        </p:txBody>
      </p:sp>
    </p:spTree>
    <p:extLst>
      <p:ext uri="{BB962C8B-B14F-4D97-AF65-F5344CB8AC3E}">
        <p14:creationId xmlns:p14="http://schemas.microsoft.com/office/powerpoint/2010/main" val="269387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3621" y="541377"/>
            <a:ext cx="10515600" cy="1325563"/>
          </a:xfrm>
        </p:spPr>
        <p:txBody>
          <a:bodyPr/>
          <a:lstStyle/>
          <a:p>
            <a:r>
              <a:rPr lang="en-US" dirty="0" smtClean="0">
                <a:latin typeface="Arabic Typesetting" panose="03020402040406030203" pitchFamily="66" charset="-78"/>
                <a:cs typeface="Arabic Typesetting" panose="03020402040406030203" pitchFamily="66" charset="-78"/>
              </a:rPr>
              <a:t>“It takes a great (</a:t>
            </a:r>
            <a:r>
              <a:rPr lang="en-US" dirty="0" err="1" smtClean="0">
                <a:latin typeface="Arabic Typesetting" panose="03020402040406030203" pitchFamily="66" charset="-78"/>
                <a:cs typeface="Arabic Typesetting" panose="03020402040406030203" pitchFamily="66" charset="-78"/>
              </a:rPr>
              <a:t>wo</a:t>
            </a:r>
            <a:r>
              <a:rPr lang="en-US" dirty="0" smtClean="0">
                <a:latin typeface="Arabic Typesetting" panose="03020402040406030203" pitchFamily="66" charset="-78"/>
                <a:cs typeface="Arabic Typesetting" panose="03020402040406030203" pitchFamily="66" charset="-78"/>
              </a:rPr>
              <a:t>)man to be a good listener”</a:t>
            </a:r>
            <a:endParaRPr lang="en-US"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rmAutofit/>
          </a:bodyPr>
          <a:lstStyle/>
          <a:p>
            <a:pPr marL="0" indent="0" algn="ctr">
              <a:buNone/>
            </a:pPr>
            <a:endParaRPr lang="en-US" sz="5000" dirty="0" smtClean="0">
              <a:latin typeface="Arabic Typesetting" panose="03020402040406030203" pitchFamily="66" charset="-78"/>
              <a:cs typeface="Arabic Typesetting" panose="03020402040406030203" pitchFamily="66" charset="-78"/>
            </a:endParaRPr>
          </a:p>
          <a:p>
            <a:pPr marL="0" indent="0" algn="ctr">
              <a:buNone/>
            </a:pPr>
            <a:r>
              <a:rPr lang="en-US" sz="5000" b="1" dirty="0" smtClean="0">
                <a:latin typeface="Arabic Typesetting" panose="03020402040406030203" pitchFamily="66" charset="-78"/>
                <a:cs typeface="Arabic Typesetting" panose="03020402040406030203" pitchFamily="66" charset="-78"/>
              </a:rPr>
              <a:t>We’re also suggesting that </a:t>
            </a:r>
          </a:p>
          <a:p>
            <a:pPr marL="0" indent="0" algn="ctr">
              <a:buNone/>
            </a:pPr>
            <a:endParaRPr lang="en-US" sz="5000" b="1" dirty="0">
              <a:latin typeface="Arabic Typesetting" panose="03020402040406030203" pitchFamily="66" charset="-78"/>
              <a:cs typeface="Arabic Typesetting" panose="03020402040406030203" pitchFamily="66" charset="-78"/>
            </a:endParaRPr>
          </a:p>
          <a:p>
            <a:pPr marL="0" indent="0" algn="ctr">
              <a:buNone/>
            </a:pPr>
            <a:r>
              <a:rPr lang="en-US" sz="5000" b="1" dirty="0" smtClean="0">
                <a:latin typeface="Arabic Typesetting" panose="03020402040406030203" pitchFamily="66" charset="-78"/>
                <a:cs typeface="Arabic Typesetting" panose="03020402040406030203" pitchFamily="66" charset="-78"/>
              </a:rPr>
              <a:t>Being a good listener is a way to become great. </a:t>
            </a:r>
          </a:p>
          <a:p>
            <a:pPr marL="0" indent="0" algn="ctr">
              <a:buNone/>
            </a:pPr>
            <a:r>
              <a:rPr lang="en-US" sz="5000" dirty="0" smtClean="0">
                <a:latin typeface="Arabic Typesetting" panose="03020402040406030203" pitchFamily="66" charset="-78"/>
                <a:cs typeface="Arabic Typesetting" panose="03020402040406030203" pitchFamily="66" charset="-78"/>
              </a:rPr>
              <a:t>(via Prestige)</a:t>
            </a:r>
            <a:endParaRPr lang="en-US" sz="5000" dirty="0">
              <a:latin typeface="Arabic Typesetting" panose="03020402040406030203" pitchFamily="66" charset="-78"/>
              <a:cs typeface="Arabic Typesetting" panose="03020402040406030203" pitchFamily="66" charset="-78"/>
            </a:endParaRPr>
          </a:p>
        </p:txBody>
      </p:sp>
      <p:sp>
        <p:nvSpPr>
          <p:cNvPr id="4" name="Rectangle 3"/>
          <p:cNvSpPr/>
          <p:nvPr/>
        </p:nvSpPr>
        <p:spPr>
          <a:xfrm>
            <a:off x="9028631" y="1497608"/>
            <a:ext cx="1577676" cy="400110"/>
          </a:xfrm>
          <a:prstGeom prst="rect">
            <a:avLst/>
          </a:prstGeom>
        </p:spPr>
        <p:txBody>
          <a:bodyPr wrap="none">
            <a:spAutoFit/>
          </a:bodyPr>
          <a:lstStyle/>
          <a:p>
            <a:r>
              <a:rPr lang="en-US" sz="2000" i="1" dirty="0" smtClean="0">
                <a:latin typeface="Arabic Typesetting" panose="03020402040406030203" pitchFamily="66" charset="-78"/>
                <a:cs typeface="Arabic Typesetting" panose="03020402040406030203" pitchFamily="66" charset="-78"/>
              </a:rPr>
              <a:t>Calvin Coolidge Jr.</a:t>
            </a:r>
            <a:endParaRPr lang="en-US" sz="2000" i="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875602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850900" y="1651000"/>
            <a:ext cx="10515600" cy="1325563"/>
          </a:xfrm>
        </p:spPr>
        <p:txBody>
          <a:bodyPr>
            <a:normAutofit/>
          </a:bodyPr>
          <a:lstStyle/>
          <a:p>
            <a:pPr algn="ctr"/>
            <a:r>
              <a:rPr lang="en-US" sz="6000" b="1" dirty="0" smtClean="0">
                <a:latin typeface="Adobe Caslon Pro Bold" pitchFamily="18" charset="0"/>
              </a:rPr>
              <a:t>Thank you for Listening!</a:t>
            </a:r>
            <a:endParaRPr lang="en-US" sz="6000" b="1" dirty="0">
              <a:latin typeface="Adobe Caslon Pro Bold" pitchFamily="18" charset="0"/>
            </a:endParaRPr>
          </a:p>
        </p:txBody>
      </p:sp>
      <p:pic>
        <p:nvPicPr>
          <p:cNvPr id="1026" name="Picture 2" descr="https://nerdlingering.files.wordpress.com/2014/03/hulkhogan_0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3296852"/>
            <a:ext cx="3863975" cy="22355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516692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Backup slides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4423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Study 1: Scenario Example </a:t>
            </a:r>
            <a:br>
              <a:rPr lang="en-US"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(Role: Speaker, Good listening, supervisor-subordinate)</a:t>
            </a:r>
            <a:endParaRPr lang="he-IL"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i="1" dirty="0" smtClean="0">
                <a:latin typeface="Times New Roman" panose="02020603050405020304" pitchFamily="18" charset="0"/>
                <a:cs typeface="Times New Roman" panose="02020603050405020304" pitchFamily="18" charset="0"/>
              </a:rPr>
              <a:t>"Imagine that you are now entering a work meeting with your senior supervisor. In the meeting you are discussing a specific professional issue, of great importance to you. Throughout the meeting you sense that your supervisor is </a:t>
            </a:r>
            <a:r>
              <a:rPr lang="en-US" sz="2000" b="1" i="1" dirty="0" smtClean="0">
                <a:latin typeface="Times New Roman" panose="02020603050405020304" pitchFamily="18" charset="0"/>
                <a:cs typeface="Times New Roman" panose="02020603050405020304" pitchFamily="18" charset="0"/>
              </a:rPr>
              <a:t>really listening to you. </a:t>
            </a:r>
            <a:r>
              <a:rPr lang="en-US" sz="2000" i="1" dirty="0" smtClean="0">
                <a:latin typeface="Times New Roman" panose="02020603050405020304" pitchFamily="18" charset="0"/>
                <a:cs typeface="Times New Roman" panose="02020603050405020304" pitchFamily="18" charset="0"/>
              </a:rPr>
              <a:t>During the meeting there are a few interruptions and phone calls; yet she decides not to answer them and stays concentrated and immersed in the conversation with you and in what you have to say. You feel that she is making an effort to understand you. Throughout the conversation she asks questions indicating her intent to see things from your point of view. Over the course of the conversation she does not break in or interrupt you with her own interpretations, rather, she is interested and encourages you to clarify the issues."</a:t>
            </a:r>
            <a:endParaRPr lang="he-IL" sz="2000" dirty="0">
              <a:latin typeface="Times New Roman" panose="02020603050405020304" pitchFamily="18" charset="0"/>
              <a:cs typeface="Times New Roman" panose="02020603050405020304" pitchFamily="18" charset="0"/>
            </a:endParaRPr>
          </a:p>
        </p:txBody>
      </p:sp>
      <p:sp>
        <p:nvSpPr>
          <p:cNvPr id="4" name="Rectangle 3"/>
          <p:cNvSpPr/>
          <p:nvPr/>
        </p:nvSpPr>
        <p:spPr>
          <a:xfrm>
            <a:off x="9636007" y="5628292"/>
            <a:ext cx="2198807" cy="417422"/>
          </a:xfrm>
          <a:prstGeom prst="rect">
            <a:avLst/>
          </a:prstGeom>
        </p:spPr>
        <p:txBody>
          <a:bodyPr wrap="none">
            <a:spAutoFit/>
          </a:bodyPr>
          <a:lstStyle/>
          <a:p>
            <a:pPr>
              <a:lnSpc>
                <a:spcPct val="150000"/>
              </a:lnSpc>
            </a:pPr>
            <a:r>
              <a:rPr lang="en-US" sz="1600" dirty="0" smtClean="0">
                <a:latin typeface="Times New Roman" panose="02020603050405020304" pitchFamily="18" charset="0"/>
                <a:cs typeface="Times New Roman" panose="02020603050405020304" pitchFamily="18" charset="0"/>
              </a:rPr>
              <a:t>Translated from Hebrew</a:t>
            </a:r>
          </a:p>
        </p:txBody>
      </p:sp>
      <p:sp>
        <p:nvSpPr>
          <p:cNvPr id="5" name="Rectangle 4"/>
          <p:cNvSpPr/>
          <p:nvPr/>
        </p:nvSpPr>
        <p:spPr>
          <a:xfrm>
            <a:off x="987973" y="6089623"/>
            <a:ext cx="1008993" cy="4445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latin typeface="Times New Roman" panose="02020603050405020304" pitchFamily="18" charset="0"/>
                <a:cs typeface="Times New Roman" panose="02020603050405020304" pitchFamily="18" charset="0"/>
              </a:rPr>
              <a:t>Back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67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abic Typesetting" panose="03020402040406030203" pitchFamily="66" charset="-78"/>
                <a:cs typeface="Arabic Typesetting" panose="03020402040406030203" pitchFamily="66" charset="-78"/>
              </a:rPr>
              <a:t>Good Listening - A curious </a:t>
            </a:r>
            <a:r>
              <a:rPr lang="en-US" dirty="0" smtClean="0">
                <a:latin typeface="Arabic Typesetting" panose="03020402040406030203" pitchFamily="66" charset="-78"/>
                <a:cs typeface="Arabic Typesetting" panose="03020402040406030203" pitchFamily="66" charset="-78"/>
              </a:rPr>
              <a:t>rarity</a:t>
            </a:r>
            <a:endParaRPr lang="en-US" dirty="0"/>
          </a:p>
        </p:txBody>
      </p:sp>
      <p:sp>
        <p:nvSpPr>
          <p:cNvPr id="3" name="Content Placeholder 2"/>
          <p:cNvSpPr>
            <a:spLocks noGrp="1"/>
          </p:cNvSpPr>
          <p:nvPr>
            <p:ph idx="1"/>
          </p:nvPr>
        </p:nvSpPr>
        <p:spPr>
          <a:xfrm>
            <a:off x="1632857" y="2326367"/>
            <a:ext cx="8719458" cy="1995261"/>
          </a:xfrm>
        </p:spPr>
        <p:txBody>
          <a:bodyPr>
            <a:normAutofit/>
          </a:bodyPr>
          <a:lstStyle/>
          <a:p>
            <a:pPr marL="0" indent="0" algn="ctr">
              <a:buNone/>
            </a:pPr>
            <a:r>
              <a:rPr lang="en-US" sz="6000" b="1" dirty="0">
                <a:latin typeface="Arabic Typesetting" panose="03020402040406030203" pitchFamily="66" charset="-78"/>
                <a:ea typeface="+mj-ea"/>
                <a:cs typeface="Arabic Typesetting" panose="03020402040406030203" pitchFamily="66" charset="-78"/>
              </a:rPr>
              <a:t>If good </a:t>
            </a:r>
            <a:r>
              <a:rPr lang="en-US" sz="6000" b="1" dirty="0" smtClean="0">
                <a:latin typeface="Arabic Typesetting" panose="03020402040406030203" pitchFamily="66" charset="-78"/>
                <a:ea typeface="+mj-ea"/>
                <a:cs typeface="Arabic Typesetting" panose="03020402040406030203" pitchFamily="66" charset="-78"/>
              </a:rPr>
              <a:t>listening </a:t>
            </a:r>
            <a:r>
              <a:rPr lang="en-US" sz="6000" b="1" dirty="0">
                <a:latin typeface="Arabic Typesetting" panose="03020402040406030203" pitchFamily="66" charset="-78"/>
                <a:ea typeface="+mj-ea"/>
                <a:cs typeface="Arabic Typesetting" panose="03020402040406030203" pitchFamily="66" charset="-78"/>
              </a:rPr>
              <a:t>is so </a:t>
            </a:r>
            <a:r>
              <a:rPr lang="en-US" sz="6000" b="1" dirty="0" smtClean="0">
                <a:latin typeface="Arabic Typesetting" panose="03020402040406030203" pitchFamily="66" charset="-78"/>
                <a:ea typeface="+mj-ea"/>
                <a:cs typeface="Arabic Typesetting" panose="03020402040406030203" pitchFamily="66" charset="-78"/>
              </a:rPr>
              <a:t>good, then </a:t>
            </a:r>
            <a:r>
              <a:rPr lang="en-US" sz="6000" b="1" dirty="0">
                <a:latin typeface="Arabic Typesetting" panose="03020402040406030203" pitchFamily="66" charset="-78"/>
                <a:ea typeface="+mj-ea"/>
                <a:cs typeface="Arabic Typesetting" panose="03020402040406030203" pitchFamily="66" charset="-78"/>
              </a:rPr>
              <a:t>why </a:t>
            </a:r>
            <a:r>
              <a:rPr lang="en-US" sz="6000" b="1" dirty="0" smtClean="0">
                <a:latin typeface="Arabic Typesetting" panose="03020402040406030203" pitchFamily="66" charset="-78"/>
                <a:ea typeface="+mj-ea"/>
                <a:cs typeface="Arabic Typesetting" panose="03020402040406030203" pitchFamily="66" charset="-78"/>
              </a:rPr>
              <a:t>don’t people listen more?</a:t>
            </a:r>
          </a:p>
          <a:p>
            <a:pPr algn="ctr"/>
            <a:endParaRPr lang="en-US" sz="6000" b="1" dirty="0">
              <a:latin typeface="Arabic Typesetting" panose="03020402040406030203" pitchFamily="66" charset="-78"/>
              <a:ea typeface="+mj-ea"/>
              <a:cs typeface="Arabic Typesetting" panose="03020402040406030203" pitchFamily="66" charset="-78"/>
            </a:endParaRPr>
          </a:p>
        </p:txBody>
      </p:sp>
    </p:spTree>
    <p:extLst>
      <p:ext uri="{BB962C8B-B14F-4D97-AF65-F5344CB8AC3E}">
        <p14:creationId xmlns:p14="http://schemas.microsoft.com/office/powerpoint/2010/main" val="37599742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Study 2: </a:t>
            </a:r>
            <a:r>
              <a:rPr lang="en-US" dirty="0">
                <a:latin typeface="Times New Roman" panose="02020603050405020304" pitchFamily="18" charset="0"/>
                <a:cs typeface="Times New Roman" panose="02020603050405020304" pitchFamily="18" charset="0"/>
              </a:rPr>
              <a:t>Conditions Example</a:t>
            </a:r>
            <a:br>
              <a:rPr lang="en-US" dirty="0">
                <a:latin typeface="Times New Roman" panose="02020603050405020304" pitchFamily="18" charset="0"/>
                <a:cs typeface="Times New Roman" panose="02020603050405020304" pitchFamily="18" charset="0"/>
              </a:rPr>
            </a:br>
            <a:endParaRPr lang="en-US" sz="1800" dirty="0">
              <a:latin typeface="Times New Roman" panose="02020603050405020304" pitchFamily="18" charset="0"/>
              <a:cs typeface="Times New Roman" panose="02020603050405020304" pitchFamily="18" charset="0"/>
            </a:endParaRPr>
          </a:p>
        </p:txBody>
      </p:sp>
      <p:sp>
        <p:nvSpPr>
          <p:cNvPr id="5" name="Text Placeholder 4"/>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(Role: Speaker, Good listening)</a:t>
            </a:r>
            <a:endParaRPr lang="en-US" dirty="0"/>
          </a:p>
        </p:txBody>
      </p:sp>
      <p:sp>
        <p:nvSpPr>
          <p:cNvPr id="3" name="Content Placeholder 2"/>
          <p:cNvSpPr>
            <a:spLocks noGrp="1"/>
          </p:cNvSpPr>
          <p:nvPr>
            <p:ph sz="half" idx="2"/>
          </p:nvPr>
        </p:nvSpPr>
        <p:spPr/>
        <p:txBody>
          <a:bodyPr>
            <a:normAutofit fontScale="70000" lnSpcReduction="20000"/>
          </a:bodyPr>
          <a:lstStyle/>
          <a:p>
            <a:pPr marL="0" indent="0">
              <a:lnSpc>
                <a:spcPct val="120000"/>
              </a:lnSpc>
              <a:buNone/>
            </a:pPr>
            <a:r>
              <a:rPr lang="en-US" dirty="0">
                <a:latin typeface="Times New Roman" panose="02020603050405020304" pitchFamily="18" charset="0"/>
                <a:cs typeface="Times New Roman" panose="02020603050405020304" pitchFamily="18" charset="0"/>
              </a:rPr>
              <a:t>Take a minute to think back and recall a </a:t>
            </a:r>
            <a:r>
              <a:rPr lang="en-US" b="1" i="1" u="sng" dirty="0">
                <a:latin typeface="Times New Roman" panose="02020603050405020304" pitchFamily="18" charset="0"/>
                <a:cs typeface="Times New Roman" panose="02020603050405020304" pitchFamily="18" charset="0"/>
              </a:rPr>
              <a:t>face to face</a:t>
            </a:r>
            <a:r>
              <a:rPr lang="en-US" dirty="0">
                <a:latin typeface="Times New Roman" panose="02020603050405020304" pitchFamily="18" charset="0"/>
                <a:cs typeface="Times New Roman" panose="02020603050405020304" pitchFamily="18" charset="0"/>
              </a:rPr>
              <a:t> conversation, in which a </a:t>
            </a:r>
            <a:r>
              <a:rPr lang="en-US" b="1" i="1" u="sng" dirty="0">
                <a:latin typeface="Times New Roman" panose="02020603050405020304" pitchFamily="18" charset="0"/>
                <a:cs typeface="Times New Roman" panose="02020603050405020304" pitchFamily="18" charset="0"/>
              </a:rPr>
              <a:t>specific person</a:t>
            </a:r>
            <a:r>
              <a:rPr lang="en-US" dirty="0">
                <a:latin typeface="Times New Roman" panose="02020603050405020304" pitchFamily="18" charset="0"/>
                <a:cs typeface="Times New Roman" panose="02020603050405020304" pitchFamily="18" charset="0"/>
              </a:rPr>
              <a:t> in your organization,</a:t>
            </a:r>
            <a:r>
              <a:rPr lang="en-US" b="1" i="1" u="sng" dirty="0">
                <a:latin typeface="Times New Roman" panose="02020603050405020304" pitchFamily="18" charset="0"/>
                <a:cs typeface="Times New Roman" panose="02020603050405020304" pitchFamily="18" charset="0"/>
              </a:rPr>
              <a:t> listened to you exceptionally well.</a:t>
            </a:r>
            <a:endParaRPr lang="en-US" dirty="0">
              <a:latin typeface="Times New Roman" panose="02020603050405020304" pitchFamily="18" charset="0"/>
              <a:cs typeface="Times New Roman" panose="02020603050405020304" pitchFamily="18" charset="0"/>
            </a:endParaRPr>
          </a:p>
          <a:p>
            <a:pPr marL="0" indent="0">
              <a:lnSpc>
                <a:spcPct val="120000"/>
              </a:lnSpc>
              <a:buNone/>
            </a:pPr>
            <a:r>
              <a:rPr lang="en-US" dirty="0">
                <a:latin typeface="Times New Roman" panose="02020603050405020304" pitchFamily="18" charset="0"/>
                <a:cs typeface="Times New Roman" panose="02020603050405020304" pitchFamily="18" charset="0"/>
              </a:rPr>
              <a:t> </a:t>
            </a:r>
          </a:p>
          <a:p>
            <a:pPr marL="0" indent="0">
              <a:lnSpc>
                <a:spcPct val="120000"/>
              </a:lnSpc>
              <a:buNone/>
            </a:pPr>
            <a:r>
              <a:rPr lang="en-US" dirty="0">
                <a:latin typeface="Times New Roman" panose="02020603050405020304" pitchFamily="18" charset="0"/>
                <a:cs typeface="Times New Roman" panose="02020603050405020304" pitchFamily="18" charset="0"/>
              </a:rPr>
              <a:t>This organization can be </a:t>
            </a:r>
            <a:r>
              <a:rPr lang="en-US" b="1" i="1" dirty="0">
                <a:latin typeface="Times New Roman" panose="02020603050405020304" pitchFamily="18" charset="0"/>
                <a:cs typeface="Times New Roman" panose="02020603050405020304" pitchFamily="18" charset="0"/>
              </a:rPr>
              <a:t>any organization</a:t>
            </a:r>
            <a:r>
              <a:rPr lang="en-US" dirty="0">
                <a:latin typeface="Times New Roman" panose="02020603050405020304" pitchFamily="18" charset="0"/>
                <a:cs typeface="Times New Roman" panose="02020603050405020304" pitchFamily="18" charset="0"/>
              </a:rPr>
              <a:t> you are affiliated with.</a:t>
            </a:r>
          </a:p>
          <a:p>
            <a:pPr marL="0" indent="0">
              <a:lnSpc>
                <a:spcPct val="120000"/>
              </a:lnSpc>
              <a:buNone/>
            </a:pPr>
            <a:r>
              <a:rPr lang="en-US" dirty="0">
                <a:latin typeface="Times New Roman" panose="02020603050405020304" pitchFamily="18" charset="0"/>
                <a:cs typeface="Times New Roman" panose="02020603050405020304" pitchFamily="18" charset="0"/>
              </a:rPr>
              <a:t>This person can be </a:t>
            </a:r>
            <a:r>
              <a:rPr lang="en-US" b="1" i="1" dirty="0">
                <a:latin typeface="Times New Roman" panose="02020603050405020304" pitchFamily="18" charset="0"/>
                <a:cs typeface="Times New Roman" panose="02020603050405020304" pitchFamily="18" charset="0"/>
              </a:rPr>
              <a:t>any person</a:t>
            </a:r>
            <a:r>
              <a:rPr lang="en-US" dirty="0">
                <a:latin typeface="Times New Roman" panose="02020603050405020304" pitchFamily="18" charset="0"/>
                <a:cs typeface="Times New Roman" panose="02020603050405020304" pitchFamily="18" charset="0"/>
              </a:rPr>
              <a:t> (for example: supervisor/boss, colleague, fellow student, adviser, faculty etc..) within the organization.</a:t>
            </a:r>
          </a:p>
        </p:txBody>
      </p:sp>
      <p:sp>
        <p:nvSpPr>
          <p:cNvPr id="6" name="Text Placeholder 5"/>
          <p:cNvSpPr>
            <a:spLocks noGrp="1"/>
          </p:cNvSpPr>
          <p:nvPr>
            <p:ph type="body" sz="quarter" idx="3"/>
          </p:nvPr>
        </p:nvSpPr>
        <p:spPr/>
        <p:txBody>
          <a:bodyPr/>
          <a:lstStyle/>
          <a:p>
            <a:r>
              <a:rPr lang="en-US" dirty="0">
                <a:latin typeface="Times New Roman" panose="02020603050405020304" pitchFamily="18" charset="0"/>
                <a:cs typeface="Times New Roman" panose="02020603050405020304" pitchFamily="18" charset="0"/>
              </a:rPr>
              <a:t>(Role: </a:t>
            </a:r>
            <a:r>
              <a:rPr lang="en-US" dirty="0" smtClean="0">
                <a:latin typeface="Times New Roman" panose="02020603050405020304" pitchFamily="18" charset="0"/>
                <a:cs typeface="Times New Roman" panose="02020603050405020304" pitchFamily="18" charset="0"/>
              </a:rPr>
              <a:t>Listener, Poor listening)</a:t>
            </a:r>
            <a:endParaRPr lang="en-US" dirty="0"/>
          </a:p>
        </p:txBody>
      </p:sp>
      <p:sp>
        <p:nvSpPr>
          <p:cNvPr id="7" name="Content Placeholder 6"/>
          <p:cNvSpPr>
            <a:spLocks noGrp="1"/>
          </p:cNvSpPr>
          <p:nvPr>
            <p:ph sz="quarter" idx="4"/>
          </p:nvPr>
        </p:nvSpPr>
        <p:spPr/>
        <p:txBody>
          <a:bodyPr>
            <a:noAutofit/>
          </a:bodyPr>
          <a:lstStyle/>
          <a:p>
            <a:pPr marL="0" indent="0">
              <a:lnSpc>
                <a:spcPct val="100000"/>
              </a:lnSpc>
              <a:buNone/>
            </a:pPr>
            <a:r>
              <a:rPr lang="en-US" sz="2000" dirty="0">
                <a:latin typeface="Times New Roman" panose="02020603050405020304" pitchFamily="18" charset="0"/>
                <a:cs typeface="Times New Roman" panose="02020603050405020304" pitchFamily="18" charset="0"/>
              </a:rPr>
              <a:t>Take a minute to think back and recall a </a:t>
            </a:r>
            <a:r>
              <a:rPr lang="en-US" sz="2000" b="1" i="1" u="sng" dirty="0">
                <a:latin typeface="Times New Roman" panose="02020603050405020304" pitchFamily="18" charset="0"/>
                <a:cs typeface="Times New Roman" panose="02020603050405020304" pitchFamily="18" charset="0"/>
              </a:rPr>
              <a:t>face to face</a:t>
            </a:r>
            <a:r>
              <a:rPr lang="en-US" sz="2000" dirty="0">
                <a:latin typeface="Times New Roman" panose="02020603050405020304" pitchFamily="18" charset="0"/>
                <a:cs typeface="Times New Roman" panose="02020603050405020304" pitchFamily="18" charset="0"/>
              </a:rPr>
              <a:t> conversation, in which you felt </a:t>
            </a:r>
            <a:r>
              <a:rPr lang="en-US" sz="2000" b="1" i="1" u="sng" dirty="0">
                <a:latin typeface="Times New Roman" panose="02020603050405020304" pitchFamily="18" charset="0"/>
                <a:cs typeface="Times New Roman" panose="02020603050405020304" pitchFamily="18" charset="0"/>
              </a:rPr>
              <a:t>you listened exceptionally poorly</a:t>
            </a:r>
            <a:r>
              <a:rPr lang="en-US" sz="2000" dirty="0">
                <a:latin typeface="Times New Roman" panose="02020603050405020304" pitchFamily="18" charset="0"/>
                <a:cs typeface="Times New Roman" panose="02020603050405020304" pitchFamily="18" charset="0"/>
              </a:rPr>
              <a:t>  to a </a:t>
            </a:r>
            <a:r>
              <a:rPr lang="en-US" sz="2000" b="1" i="1" u="sng" dirty="0">
                <a:latin typeface="Times New Roman" panose="02020603050405020304" pitchFamily="18" charset="0"/>
                <a:cs typeface="Times New Roman" panose="02020603050405020304" pitchFamily="18" charset="0"/>
              </a:rPr>
              <a:t>specific person</a:t>
            </a:r>
            <a:r>
              <a:rPr lang="en-US" sz="2000" dirty="0">
                <a:latin typeface="Times New Roman" panose="02020603050405020304" pitchFamily="18" charset="0"/>
                <a:cs typeface="Times New Roman" panose="02020603050405020304" pitchFamily="18" charset="0"/>
              </a:rPr>
              <a:t> in your organization.</a:t>
            </a:r>
          </a:p>
          <a:p>
            <a:pPr marL="0" indent="0">
              <a:lnSpc>
                <a:spcPct val="100000"/>
              </a:lnSpc>
              <a:buNone/>
            </a:pPr>
            <a:r>
              <a:rPr lang="en-US" sz="2000" dirty="0">
                <a:latin typeface="Times New Roman" panose="02020603050405020304" pitchFamily="18" charset="0"/>
                <a:cs typeface="Times New Roman" panose="02020603050405020304" pitchFamily="18" charset="0"/>
              </a:rPr>
              <a:t> </a:t>
            </a:r>
          </a:p>
          <a:p>
            <a:pPr marL="0" indent="0">
              <a:lnSpc>
                <a:spcPct val="100000"/>
              </a:lnSpc>
              <a:buNone/>
            </a:pPr>
            <a:r>
              <a:rPr lang="en-US" sz="2000" dirty="0">
                <a:latin typeface="Times New Roman" panose="02020603050405020304" pitchFamily="18" charset="0"/>
                <a:cs typeface="Times New Roman" panose="02020603050405020304" pitchFamily="18" charset="0"/>
              </a:rPr>
              <a:t>This organization can be </a:t>
            </a:r>
            <a:r>
              <a:rPr lang="en-US" sz="2000" b="1" i="1" dirty="0">
                <a:latin typeface="Times New Roman" panose="02020603050405020304" pitchFamily="18" charset="0"/>
                <a:cs typeface="Times New Roman" panose="02020603050405020304" pitchFamily="18" charset="0"/>
              </a:rPr>
              <a:t>any organization</a:t>
            </a:r>
            <a:r>
              <a:rPr lang="en-US" sz="2000" dirty="0">
                <a:latin typeface="Times New Roman" panose="02020603050405020304" pitchFamily="18" charset="0"/>
                <a:cs typeface="Times New Roman" panose="02020603050405020304" pitchFamily="18" charset="0"/>
              </a:rPr>
              <a:t> you are affiliated with</a:t>
            </a:r>
            <a:r>
              <a:rPr lang="en-US" sz="2000" dirty="0" smtClean="0">
                <a:latin typeface="Times New Roman" panose="02020603050405020304" pitchFamily="18" charset="0"/>
                <a:cs typeface="Times New Roman" panose="02020603050405020304" pitchFamily="18" charset="0"/>
              </a:rPr>
              <a:t>.</a:t>
            </a:r>
          </a:p>
          <a:p>
            <a:pPr marL="0" indent="0">
              <a:lnSpc>
                <a:spcPct val="100000"/>
              </a:lnSpc>
              <a:buNone/>
            </a:pP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person can be </a:t>
            </a:r>
            <a:r>
              <a:rPr lang="en-US" sz="2000" b="1" i="1" dirty="0">
                <a:latin typeface="Times New Roman" panose="02020603050405020304" pitchFamily="18" charset="0"/>
                <a:cs typeface="Times New Roman" panose="02020603050405020304" pitchFamily="18" charset="0"/>
              </a:rPr>
              <a:t>any person</a:t>
            </a:r>
            <a:r>
              <a:rPr lang="en-US" sz="2000" dirty="0">
                <a:latin typeface="Times New Roman" panose="02020603050405020304" pitchFamily="18" charset="0"/>
                <a:cs typeface="Times New Roman" panose="02020603050405020304" pitchFamily="18" charset="0"/>
              </a:rPr>
              <a:t> (for example: supervisor/boss, colleague, fellow student, adviser, faculty etc..) within the organization.</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sp>
        <p:nvSpPr>
          <p:cNvPr id="8" name="Rectangle 7"/>
          <p:cNvSpPr/>
          <p:nvPr/>
        </p:nvSpPr>
        <p:spPr>
          <a:xfrm>
            <a:off x="935422" y="6189663"/>
            <a:ext cx="1008993" cy="4445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latin typeface="Times New Roman" panose="02020603050405020304" pitchFamily="18" charset="0"/>
                <a:cs typeface="Times New Roman" panose="02020603050405020304" pitchFamily="18" charset="0"/>
              </a:rPr>
              <a:t>Back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59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12" y="104775"/>
            <a:ext cx="10515600" cy="1325563"/>
          </a:xfrm>
        </p:spPr>
        <p:txBody>
          <a:bodyPr/>
          <a:lstStyle/>
          <a:p>
            <a:r>
              <a:rPr lang="en-US" dirty="0" smtClean="0">
                <a:latin typeface="Arabic Typesetting" panose="03020402040406030203" pitchFamily="66" charset="-78"/>
                <a:cs typeface="Arabic Typesetting" panose="03020402040406030203" pitchFamily="66" charset="-78"/>
              </a:rPr>
              <a:t>Qualitative Examples(1):</a:t>
            </a:r>
            <a:endParaRPr lang="en-US" dirty="0">
              <a:latin typeface="Arabic Typesetting" panose="03020402040406030203" pitchFamily="66" charset="-78"/>
              <a:cs typeface="Arabic Typesetting" panose="03020402040406030203" pitchFamily="66" charset="-78"/>
            </a:endParaRPr>
          </a:p>
        </p:txBody>
      </p:sp>
      <p:sp>
        <p:nvSpPr>
          <p:cNvPr id="3" name="Text Placeholder 2"/>
          <p:cNvSpPr>
            <a:spLocks noGrp="1"/>
          </p:cNvSpPr>
          <p:nvPr>
            <p:ph type="body" idx="1"/>
          </p:nvPr>
        </p:nvSpPr>
        <p:spPr>
          <a:xfrm>
            <a:off x="439737" y="1018382"/>
            <a:ext cx="5157787" cy="823912"/>
          </a:xfrm>
        </p:spPr>
        <p:txBody>
          <a:bodyPr>
            <a:normAutofit/>
          </a:bodyPr>
          <a:lstStyle/>
          <a:p>
            <a:r>
              <a:rPr lang="en-US" sz="2000" dirty="0" smtClean="0">
                <a:latin typeface="Times New Roman" panose="02020603050405020304" pitchFamily="18" charset="0"/>
                <a:cs typeface="Times New Roman" panose="02020603050405020304" pitchFamily="18" charset="0"/>
              </a:rPr>
              <a:t>Speaker (being listened too)* Exceptionally good listening.</a:t>
            </a:r>
            <a:endParaRPr lang="en-US" sz="2000" dirty="0">
              <a:latin typeface="Times New Roman" panose="02020603050405020304" pitchFamily="18" charset="0"/>
              <a:cs typeface="Times New Roman" panose="02020603050405020304" pitchFamily="18" charset="0"/>
            </a:endParaRPr>
          </a:p>
        </p:txBody>
      </p:sp>
      <p:sp>
        <p:nvSpPr>
          <p:cNvPr id="9" name="Content Placeholder 7"/>
          <p:cNvSpPr>
            <a:spLocks noGrp="1"/>
          </p:cNvSpPr>
          <p:nvPr>
            <p:ph sz="half" idx="2"/>
          </p:nvPr>
        </p:nvSpPr>
        <p:spPr>
          <a:xfrm>
            <a:off x="439737" y="1898458"/>
            <a:ext cx="5157787" cy="4336995"/>
          </a:xfrm>
        </p:spPr>
        <p:txBody>
          <a:bodyPr>
            <a:noAutofit/>
          </a:bodyPr>
          <a:lstStyle/>
          <a:p>
            <a:pPr marL="0" indent="0" algn="just">
              <a:buNone/>
            </a:pPr>
            <a:r>
              <a:rPr lang="en-US" sz="1900" dirty="0">
                <a:solidFill>
                  <a:srgbClr val="000000"/>
                </a:solidFill>
                <a:latin typeface="Times New Roman" panose="02020603050405020304" pitchFamily="18" charset="0"/>
                <a:cs typeface="Times New Roman" panose="02020603050405020304" pitchFamily="18" charset="0"/>
              </a:rPr>
              <a:t>“</a:t>
            </a:r>
            <a:r>
              <a:rPr lang="en-US" sz="1900" i="1" dirty="0">
                <a:solidFill>
                  <a:srgbClr val="000000"/>
                </a:solidFill>
                <a:latin typeface="Times New Roman" panose="02020603050405020304" pitchFamily="18" charset="0"/>
                <a:cs typeface="Times New Roman" panose="02020603050405020304" pitchFamily="18" charset="0"/>
              </a:rPr>
              <a:t>…During a….session a client had emphatically proclaimed "I am so sexually aroused by you." …I ran to my supervisor in a panic....  Then she closed her eyes and said "Let me think about how it was for me when I was beginning."   </a:t>
            </a:r>
            <a:r>
              <a:rPr lang="en-US" sz="1900" i="1" dirty="0">
                <a:solidFill>
                  <a:srgbClr val="FF0000"/>
                </a:solidFill>
                <a:latin typeface="Times New Roman" panose="02020603050405020304" pitchFamily="18" charset="0"/>
                <a:cs typeface="Times New Roman" panose="02020603050405020304" pitchFamily="18" charset="0"/>
              </a:rPr>
              <a:t>After she seemed to go back to experience herself as a new [professional] she was then able to ask me questions about how I was feeling, but could not quite articulate</a:t>
            </a:r>
            <a:r>
              <a:rPr lang="en-US" sz="1900" i="1" dirty="0">
                <a:solidFill>
                  <a:srgbClr val="000000"/>
                </a:solidFill>
                <a:latin typeface="Times New Roman" panose="02020603050405020304" pitchFamily="18" charset="0"/>
                <a:cs typeface="Times New Roman" panose="02020603050405020304" pitchFamily="18" charset="0"/>
              </a:rPr>
              <a:t>. After going through a blow by blow of the session and my subsequent thoughts and feelings at each exchange we were able to understand where my panic had come from.  </a:t>
            </a:r>
            <a:r>
              <a:rPr lang="en-US" sz="1900" i="1" dirty="0">
                <a:solidFill>
                  <a:srgbClr val="FF0000"/>
                </a:solidFill>
                <a:latin typeface="Times New Roman" panose="02020603050405020304" pitchFamily="18" charset="0"/>
                <a:cs typeface="Times New Roman" panose="02020603050405020304" pitchFamily="18" charset="0"/>
              </a:rPr>
              <a:t>In that moment I felt heard, and respected while I was learning at the same time.  Being able to bring ones self back to the place of being a beginner is a skill that I have learned is very rare and a quality that I treasure in others when I find people with those qualities”. </a:t>
            </a:r>
            <a:endParaRPr lang="en-US" sz="1900" i="1" dirty="0">
              <a:latin typeface="Times New Roman" panose="02020603050405020304" pitchFamily="18" charset="0"/>
              <a:cs typeface="Times New Roman" panose="02020603050405020304" pitchFamily="18" charset="0"/>
            </a:endParaRPr>
          </a:p>
          <a:p>
            <a:pPr marL="0" indent="0">
              <a:buNone/>
            </a:pPr>
            <a:endParaRPr lang="en-US" sz="1900" dirty="0"/>
          </a:p>
        </p:txBody>
      </p:sp>
      <p:sp>
        <p:nvSpPr>
          <p:cNvPr id="5" name="Text Placeholder 4"/>
          <p:cNvSpPr>
            <a:spLocks noGrp="1"/>
          </p:cNvSpPr>
          <p:nvPr>
            <p:ph type="body" sz="quarter" idx="3"/>
          </p:nvPr>
        </p:nvSpPr>
        <p:spPr>
          <a:xfrm>
            <a:off x="5776037" y="1074546"/>
            <a:ext cx="5183188" cy="823912"/>
          </a:xfrm>
        </p:spPr>
        <p:txBody>
          <a:bodyPr>
            <a:normAutofit/>
          </a:bodyPr>
          <a:lstStyle/>
          <a:p>
            <a:r>
              <a:rPr lang="en-US" sz="2000" dirty="0">
                <a:latin typeface="Times New Roman" panose="02020603050405020304" pitchFamily="18" charset="0"/>
                <a:cs typeface="Times New Roman" panose="02020603050405020304" pitchFamily="18" charset="0"/>
              </a:rPr>
              <a:t>Speaker (being listened too)* Exceptionally </a:t>
            </a:r>
            <a:r>
              <a:rPr lang="en-US" sz="2000" dirty="0" smtClean="0">
                <a:latin typeface="Times New Roman" panose="02020603050405020304" pitchFamily="18" charset="0"/>
                <a:cs typeface="Times New Roman" panose="02020603050405020304" pitchFamily="18" charset="0"/>
              </a:rPr>
              <a:t>Poor listening.</a:t>
            </a:r>
            <a:endParaRPr lang="en-US" sz="2000" dirty="0">
              <a:latin typeface="Times New Roman" panose="02020603050405020304" pitchFamily="18" charset="0"/>
              <a:cs typeface="Times New Roman" panose="02020603050405020304" pitchFamily="18" charset="0"/>
            </a:endParaRPr>
          </a:p>
        </p:txBody>
      </p:sp>
      <p:sp>
        <p:nvSpPr>
          <p:cNvPr id="10" name="Content Placeholder 7"/>
          <p:cNvSpPr>
            <a:spLocks noGrp="1"/>
          </p:cNvSpPr>
          <p:nvPr>
            <p:ph sz="quarter" idx="4"/>
          </p:nvPr>
        </p:nvSpPr>
        <p:spPr>
          <a:xfrm>
            <a:off x="5776037" y="1898458"/>
            <a:ext cx="5157787" cy="4849183"/>
          </a:xfrm>
        </p:spPr>
        <p:txBody>
          <a:bodyPr>
            <a:normAutofit/>
          </a:bodyPr>
          <a:lstStyle/>
          <a:p>
            <a:pPr marL="0" indent="0">
              <a:buNone/>
            </a:pPr>
            <a:r>
              <a:rPr lang="en-US" sz="2000" i="1" dirty="0" smtClean="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I was called into my supervisor's office to talk about my recent performance, </a:t>
            </a:r>
            <a:r>
              <a:rPr lang="en-US" sz="2000" i="1" dirty="0">
                <a:solidFill>
                  <a:srgbClr val="FF0000"/>
                </a:solidFill>
                <a:latin typeface="Times New Roman" panose="02020603050405020304" pitchFamily="18" charset="0"/>
                <a:cs typeface="Times New Roman" panose="02020603050405020304" pitchFamily="18" charset="0"/>
              </a:rPr>
              <a:t>but she called me in during a time when I was supposed to be on break</a:t>
            </a:r>
            <a:r>
              <a:rPr lang="en-US" sz="2000" i="1" dirty="0">
                <a:latin typeface="Times New Roman" panose="02020603050405020304" pitchFamily="18" charset="0"/>
                <a:cs typeface="Times New Roman" panose="02020603050405020304" pitchFamily="18" charset="0"/>
              </a:rPr>
              <a:t>, …., </a:t>
            </a:r>
            <a:r>
              <a:rPr lang="en-US" sz="2000" i="1" dirty="0">
                <a:solidFill>
                  <a:srgbClr val="FF0000"/>
                </a:solidFill>
                <a:latin typeface="Times New Roman" panose="02020603050405020304" pitchFamily="18" charset="0"/>
                <a:cs typeface="Times New Roman" panose="02020603050405020304" pitchFamily="18" charset="0"/>
              </a:rPr>
              <a:t>and she did not ask in advance</a:t>
            </a:r>
            <a:r>
              <a:rPr lang="en-US" sz="2000" i="1" dirty="0">
                <a:latin typeface="Times New Roman" panose="02020603050405020304" pitchFamily="18" charset="0"/>
                <a:cs typeface="Times New Roman" panose="02020603050405020304" pitchFamily="18" charset="0"/>
              </a:rPr>
              <a:t>, it was spontaneous. She </a:t>
            </a:r>
            <a:r>
              <a:rPr lang="en-US" sz="2000" i="1" dirty="0">
                <a:solidFill>
                  <a:srgbClr val="FF0000"/>
                </a:solidFill>
                <a:latin typeface="Times New Roman" panose="02020603050405020304" pitchFamily="18" charset="0"/>
                <a:cs typeface="Times New Roman" panose="02020603050405020304" pitchFamily="18" charset="0"/>
              </a:rPr>
              <a:t>…. immediately began spewing off all the things I was doing wrong, and when she asked if I wanted to respond, I started to speak, and she continued to explain what she was talking about</a:t>
            </a:r>
            <a:r>
              <a:rPr lang="en-US" sz="2000" i="1" dirty="0">
                <a:latin typeface="Times New Roman" panose="02020603050405020304" pitchFamily="18" charset="0"/>
                <a:cs typeface="Times New Roman" panose="02020603050405020304" pitchFamily="18" charset="0"/>
              </a:rPr>
              <a:t>....  When I finally got a word in to begin to respond to what she asked me about, she had a very specific, tense expression on her face, </a:t>
            </a:r>
            <a:r>
              <a:rPr lang="en-US" sz="2000" i="1" dirty="0">
                <a:solidFill>
                  <a:srgbClr val="FF0000"/>
                </a:solidFill>
                <a:latin typeface="Times New Roman" panose="02020603050405020304" pitchFamily="18" charset="0"/>
                <a:cs typeface="Times New Roman" panose="02020603050405020304" pitchFamily="18" charset="0"/>
              </a:rPr>
              <a:t>and I interpreted it as her trying to see when I was done so she could proceed to ignore what I was saying and continue with what she was thinking about the whole time I was talking</a:t>
            </a:r>
            <a:r>
              <a:rPr lang="en-US" sz="2000" i="1" dirty="0">
                <a:latin typeface="Times New Roman" panose="02020603050405020304" pitchFamily="18" charset="0"/>
                <a:cs typeface="Times New Roman" panose="02020603050405020304" pitchFamily="18" charset="0"/>
              </a:rPr>
              <a:t>.  </a:t>
            </a:r>
            <a:endParaRPr lang="en-US" sz="2000" i="1"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000" dirty="0"/>
          </a:p>
        </p:txBody>
      </p:sp>
      <p:sp>
        <p:nvSpPr>
          <p:cNvPr id="11" name="TextBox 10"/>
          <p:cNvSpPr txBox="1"/>
          <p:nvPr/>
        </p:nvSpPr>
        <p:spPr>
          <a:xfrm>
            <a:off x="997969" y="2416155"/>
            <a:ext cx="4041321" cy="3416320"/>
          </a:xfrm>
          <a:prstGeom prst="rect">
            <a:avLst/>
          </a:prstGeom>
          <a:solidFill>
            <a:schemeClr val="accent6">
              <a:lumMod val="40000"/>
              <a:lumOff val="60000"/>
            </a:schemeClr>
          </a:solidFill>
          <a:ln w="28575">
            <a:solidFill>
              <a:schemeClr val="tx1"/>
            </a:solidFill>
          </a:ln>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Reoccurring themes:</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Confusion =&gt; clarity</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Nervousness =&gt; relaxation</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Respect</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Familiarity</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Genuine care</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No judgment</a:t>
            </a: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Intelligent/well thought answers and questions</a:t>
            </a:r>
          </a:p>
        </p:txBody>
      </p:sp>
      <p:sp>
        <p:nvSpPr>
          <p:cNvPr id="13" name="TextBox 12"/>
          <p:cNvSpPr txBox="1"/>
          <p:nvPr/>
        </p:nvSpPr>
        <p:spPr>
          <a:xfrm>
            <a:off x="6503405" y="2416155"/>
            <a:ext cx="4041321" cy="3416320"/>
          </a:xfrm>
          <a:prstGeom prst="rect">
            <a:avLst/>
          </a:prstGeom>
          <a:solidFill>
            <a:schemeClr val="accent6">
              <a:lumMod val="40000"/>
              <a:lumOff val="60000"/>
            </a:schemeClr>
          </a:solidFill>
          <a:ln w="28575">
            <a:solidFill>
              <a:schemeClr val="tx1"/>
            </a:solidFill>
          </a:ln>
        </p:spPr>
        <p:txBody>
          <a:bodyPr wrap="square" rtlCol="0">
            <a:spAutoFit/>
          </a:bodyPr>
          <a:lstStyle/>
          <a:p>
            <a:r>
              <a:rPr lang="en-US" sz="2400" dirty="0">
                <a:latin typeface="Times New Roman" panose="02020603050405020304" pitchFamily="18" charset="0"/>
                <a:cs typeface="Times New Roman" panose="02020603050405020304" pitchFamily="18" charset="0"/>
              </a:rPr>
              <a:t>Reoccurring themes:</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Distraction (phone, computer, else)</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“Fakeness” (fake responses/attention)</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Disrespect</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Being entrenched in prior opinions &amp; Categorizing</a:t>
            </a: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Negativity</a:t>
            </a:r>
          </a:p>
        </p:txBody>
      </p:sp>
      <p:sp>
        <p:nvSpPr>
          <p:cNvPr id="14" name="Rectangle 13">
            <a:hlinkClick r:id="rId3" action="ppaction://hlinksldjump"/>
          </p:cNvPr>
          <p:cNvSpPr/>
          <p:nvPr/>
        </p:nvSpPr>
        <p:spPr>
          <a:xfrm>
            <a:off x="10933824" y="6235453"/>
            <a:ext cx="1008993" cy="4445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latin typeface="Times New Roman" panose="02020603050405020304" pitchFamily="18" charset="0"/>
                <a:cs typeface="Times New Roman" panose="02020603050405020304" pitchFamily="18" charset="0"/>
              </a:rPr>
              <a:t>Back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139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12" y="104775"/>
            <a:ext cx="10515600" cy="1325563"/>
          </a:xfrm>
        </p:spPr>
        <p:txBody>
          <a:bodyPr/>
          <a:lstStyle/>
          <a:p>
            <a:r>
              <a:rPr lang="en-US" dirty="0" smtClean="0">
                <a:latin typeface="Arabic Typesetting" panose="03020402040406030203" pitchFamily="66" charset="-78"/>
                <a:cs typeface="Arabic Typesetting" panose="03020402040406030203" pitchFamily="66" charset="-78"/>
              </a:rPr>
              <a:t>Qualitative Examples(2):</a:t>
            </a:r>
            <a:endParaRPr lang="en-US" dirty="0">
              <a:latin typeface="Arabic Typesetting" panose="03020402040406030203" pitchFamily="66" charset="-78"/>
              <a:cs typeface="Arabic Typesetting" panose="03020402040406030203" pitchFamily="66" charset="-78"/>
            </a:endParaRPr>
          </a:p>
        </p:txBody>
      </p:sp>
      <p:sp>
        <p:nvSpPr>
          <p:cNvPr id="3" name="Text Placeholder 2"/>
          <p:cNvSpPr>
            <a:spLocks noGrp="1"/>
          </p:cNvSpPr>
          <p:nvPr>
            <p:ph type="body" idx="1"/>
          </p:nvPr>
        </p:nvSpPr>
        <p:spPr>
          <a:xfrm>
            <a:off x="439737" y="1018382"/>
            <a:ext cx="5157787" cy="823912"/>
          </a:xfrm>
        </p:spPr>
        <p:txBody>
          <a:bodyPr>
            <a:normAutofit/>
          </a:bodyPr>
          <a:lstStyle/>
          <a:p>
            <a:r>
              <a:rPr lang="en-US" sz="2000" dirty="0" smtClean="0">
                <a:latin typeface="Times New Roman" panose="02020603050405020304" pitchFamily="18" charset="0"/>
                <a:cs typeface="Times New Roman" panose="02020603050405020304" pitchFamily="18" charset="0"/>
              </a:rPr>
              <a:t>Listener * Exceptionally poor listening.</a:t>
            </a:r>
            <a:endParaRPr lang="en-US" sz="2000" dirty="0">
              <a:latin typeface="Times New Roman" panose="02020603050405020304" pitchFamily="18" charset="0"/>
              <a:cs typeface="Times New Roman" panose="02020603050405020304" pitchFamily="18" charset="0"/>
            </a:endParaRPr>
          </a:p>
        </p:txBody>
      </p:sp>
      <p:sp>
        <p:nvSpPr>
          <p:cNvPr id="9" name="Content Placeholder 7"/>
          <p:cNvSpPr>
            <a:spLocks noGrp="1"/>
          </p:cNvSpPr>
          <p:nvPr>
            <p:ph sz="half" idx="2"/>
          </p:nvPr>
        </p:nvSpPr>
        <p:spPr>
          <a:xfrm>
            <a:off x="439737" y="1898458"/>
            <a:ext cx="5157787" cy="4336995"/>
          </a:xfrm>
        </p:spPr>
        <p:txBody>
          <a:bodyPr>
            <a:noAutofit/>
          </a:bodyPr>
          <a:lstStyle/>
          <a:p>
            <a:pPr algn="just"/>
            <a:r>
              <a:rPr lang="en-US" sz="2000" i="1" dirty="0">
                <a:solidFill>
                  <a:srgbClr val="000000"/>
                </a:solidFill>
                <a:latin typeface="Times New Roman" panose="02020603050405020304" pitchFamily="18" charset="0"/>
                <a:cs typeface="Times New Roman" panose="02020603050405020304" pitchFamily="18" charset="0"/>
              </a:rPr>
              <a:t>It was a virtual presentation project for a Stern course. I asked my group member to discuss the details of the project …. </a:t>
            </a:r>
            <a:r>
              <a:rPr lang="en-US" sz="2000" i="1" dirty="0">
                <a:solidFill>
                  <a:srgbClr val="FF0000"/>
                </a:solidFill>
                <a:latin typeface="Times New Roman" panose="02020603050405020304" pitchFamily="18" charset="0"/>
                <a:cs typeface="Times New Roman" panose="02020603050405020304" pitchFamily="18" charset="0"/>
              </a:rPr>
              <a:t>When she talked to me, I tried hard to listen but got distracted easily, because of the lack of sleep last night, her heavy accent and my unfamiliarity with the content she was talking about. </a:t>
            </a:r>
          </a:p>
          <a:p>
            <a:pPr marL="0" indent="0">
              <a:buNone/>
            </a:pPr>
            <a:endParaRPr lang="en-US" sz="1900" dirty="0"/>
          </a:p>
        </p:txBody>
      </p:sp>
      <p:sp>
        <p:nvSpPr>
          <p:cNvPr id="5" name="Text Placeholder 4"/>
          <p:cNvSpPr>
            <a:spLocks noGrp="1"/>
          </p:cNvSpPr>
          <p:nvPr>
            <p:ph type="body" sz="quarter" idx="3"/>
          </p:nvPr>
        </p:nvSpPr>
        <p:spPr>
          <a:xfrm>
            <a:off x="5776036" y="1074546"/>
            <a:ext cx="5575135" cy="823912"/>
          </a:xfrm>
        </p:spPr>
        <p:txBody>
          <a:bodyPr>
            <a:normAutofit/>
          </a:bodyPr>
          <a:lstStyle/>
          <a:p>
            <a:r>
              <a:rPr lang="en-US" sz="2000" dirty="0">
                <a:latin typeface="Times New Roman" panose="02020603050405020304" pitchFamily="18" charset="0"/>
                <a:cs typeface="Times New Roman" panose="02020603050405020304" pitchFamily="18" charset="0"/>
              </a:rPr>
              <a:t>Speaker (being listened too)* </a:t>
            </a:r>
            <a:r>
              <a:rPr lang="en-US" sz="2000" dirty="0" smtClean="0">
                <a:latin typeface="Times New Roman" panose="02020603050405020304" pitchFamily="18" charset="0"/>
                <a:cs typeface="Times New Roman" panose="02020603050405020304" pitchFamily="18" charset="0"/>
              </a:rPr>
              <a:t>Typical listening.</a:t>
            </a:r>
            <a:endParaRPr lang="en-US" sz="2000" dirty="0">
              <a:latin typeface="Times New Roman" panose="02020603050405020304" pitchFamily="18" charset="0"/>
              <a:cs typeface="Times New Roman" panose="02020603050405020304" pitchFamily="18" charset="0"/>
            </a:endParaRPr>
          </a:p>
        </p:txBody>
      </p:sp>
      <p:sp>
        <p:nvSpPr>
          <p:cNvPr id="10" name="Content Placeholder 7"/>
          <p:cNvSpPr>
            <a:spLocks noGrp="1"/>
          </p:cNvSpPr>
          <p:nvPr>
            <p:ph sz="quarter" idx="4"/>
          </p:nvPr>
        </p:nvSpPr>
        <p:spPr>
          <a:xfrm>
            <a:off x="5776037" y="1898458"/>
            <a:ext cx="5157787" cy="4849183"/>
          </a:xfrm>
        </p:spPr>
        <p:txBody>
          <a:bodyPr>
            <a:normAutofit/>
          </a:bodyPr>
          <a:lstStyle/>
          <a:p>
            <a:pPr marL="0" indent="0" algn="just">
              <a:buNone/>
            </a:pPr>
            <a:r>
              <a:rPr lang="en-US" sz="2000" i="1" dirty="0">
                <a:solidFill>
                  <a:srgbClr val="000000"/>
                </a:solidFill>
                <a:latin typeface="Times New Roman" panose="02020603050405020304" pitchFamily="18" charset="0"/>
                <a:cs typeface="Times New Roman" panose="02020603050405020304" pitchFamily="18" charset="0"/>
              </a:rPr>
              <a:t>“I recently was in a conversation with a student with whom I have a class with. We began speaking before going into an elevator and continued our conversation there. I had missed a lecture and so I asked him how it had gone. He told me the general topics of that classes discussion but spoke more about how he felt about that lecture than what was discussed. We spoke about the class pretty generally. I explained to him why I missed the class and what assignment I planned on doing. We had been given two essay options, one due later than the other, and so we discussed which were doing, and he told me he was doing the same one”.</a:t>
            </a:r>
            <a:endParaRPr lang="en-US" sz="2000" i="1" dirty="0">
              <a:latin typeface="Times New Roman" panose="02020603050405020304" pitchFamily="18" charset="0"/>
              <a:cs typeface="Times New Roman" panose="02020603050405020304" pitchFamily="18" charset="0"/>
            </a:endParaRPr>
          </a:p>
          <a:p>
            <a:pPr marL="0" indent="0">
              <a:buNone/>
            </a:pPr>
            <a:endParaRPr lang="en-US" sz="2000" dirty="0"/>
          </a:p>
        </p:txBody>
      </p:sp>
      <p:sp>
        <p:nvSpPr>
          <p:cNvPr id="12" name="TextBox 11"/>
          <p:cNvSpPr txBox="1"/>
          <p:nvPr/>
        </p:nvSpPr>
        <p:spPr>
          <a:xfrm>
            <a:off x="1556203" y="3956495"/>
            <a:ext cx="4041321" cy="2585323"/>
          </a:xfrm>
          <a:prstGeom prst="rect">
            <a:avLst/>
          </a:prstGeom>
          <a:solidFill>
            <a:schemeClr val="accent6">
              <a:lumMod val="40000"/>
              <a:lumOff val="60000"/>
            </a:schemeClr>
          </a:solidFill>
          <a:ln w="28575">
            <a:solidFill>
              <a:schemeClr val="tx1"/>
            </a:solidFill>
          </a:ln>
        </p:spPr>
        <p:txBody>
          <a:bodyPr wrap="square" rtlCol="0">
            <a:spAutoFit/>
          </a:bodyPr>
          <a:lstStyle/>
          <a:p>
            <a:r>
              <a:rPr lang="en-US" dirty="0" smtClean="0">
                <a:latin typeface="Times New Roman" panose="02020603050405020304" pitchFamily="18" charset="0"/>
                <a:cs typeface="Times New Roman" panose="02020603050405020304" pitchFamily="18" charset="0"/>
              </a:rPr>
              <a:t>Reoccurring themes:</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No-sleep/tired/stressed</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Perceived bad intentions</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Unfamiliarity of the topic</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Tuning out in face of “attack” (criticism, lashing out)</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Disrespect (not respecting the person)</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Preoccupied (phone, computer, else)</a:t>
            </a:r>
          </a:p>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“Fakeness” (fake responses/attention)</a:t>
            </a:r>
          </a:p>
        </p:txBody>
      </p:sp>
      <p:sp>
        <p:nvSpPr>
          <p:cNvPr id="14" name="Rectangle 13"/>
          <p:cNvSpPr/>
          <p:nvPr/>
        </p:nvSpPr>
        <p:spPr>
          <a:xfrm>
            <a:off x="10933824" y="6235453"/>
            <a:ext cx="1008993" cy="4445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latin typeface="Times New Roman" panose="02020603050405020304" pitchFamily="18" charset="0"/>
                <a:cs typeface="Times New Roman" panose="02020603050405020304" pitchFamily="18" charset="0"/>
              </a:rPr>
              <a:t>Back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346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abic Typesetting" panose="03020402040406030203" pitchFamily="66" charset="-78"/>
                <a:cs typeface="Arabic Typesetting" panose="03020402040406030203" pitchFamily="66" charset="-78"/>
              </a:rPr>
              <a:t>Speaker Benefits of Status &amp; Power</a:t>
            </a:r>
            <a:endParaRPr lang="en-US"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rmAutofit/>
          </a:bodyPr>
          <a:lstStyle/>
          <a:p>
            <a:pPr marL="0" indent="0">
              <a:buNone/>
            </a:pPr>
            <a:r>
              <a:rPr lang="en-US" sz="3600" dirty="0" smtClean="0">
                <a:latin typeface="Arabic Typesetting" panose="03020402040406030203" pitchFamily="66" charset="-78"/>
                <a:cs typeface="Arabic Typesetting" panose="03020402040406030203" pitchFamily="66" charset="-78"/>
              </a:rPr>
              <a:t>Speaking provides an opportunity:</a:t>
            </a:r>
          </a:p>
          <a:p>
            <a:pPr marL="971550" lvl="1" indent="-514350">
              <a:buFont typeface="+mj-lt"/>
              <a:buAutoNum type="arabicPeriod"/>
            </a:pPr>
            <a:r>
              <a:rPr lang="en-US" sz="3200" dirty="0" smtClean="0">
                <a:latin typeface="Arabic Typesetting" panose="03020402040406030203" pitchFamily="66" charset="-78"/>
                <a:cs typeface="Arabic Typesetting" panose="03020402040406030203" pitchFamily="66" charset="-78"/>
              </a:rPr>
              <a:t>To exert influence (persuading, coercing, suggesting, advising…)</a:t>
            </a:r>
          </a:p>
          <a:p>
            <a:pPr marL="971550" lvl="1" indent="-514350">
              <a:buFont typeface="+mj-lt"/>
              <a:buAutoNum type="arabicPeriod"/>
            </a:pPr>
            <a:r>
              <a:rPr lang="en-US" sz="3200" dirty="0">
                <a:latin typeface="Arabic Typesetting" panose="03020402040406030203" pitchFamily="66" charset="-78"/>
                <a:cs typeface="Arabic Typesetting" panose="03020402040406030203" pitchFamily="66" charset="-78"/>
              </a:rPr>
              <a:t>T</a:t>
            </a:r>
            <a:r>
              <a:rPr lang="en-US" sz="3200" dirty="0" smtClean="0">
                <a:latin typeface="Arabic Typesetting" panose="03020402040406030203" pitchFamily="66" charset="-78"/>
                <a:cs typeface="Arabic Typesetting" panose="03020402040406030203" pitchFamily="66" charset="-78"/>
              </a:rPr>
              <a:t>o gain status via: </a:t>
            </a:r>
          </a:p>
          <a:p>
            <a:pPr lvl="2"/>
            <a:r>
              <a:rPr lang="en-US" sz="2800" dirty="0" smtClean="0">
                <a:latin typeface="Arabic Typesetting" panose="03020402040406030203" pitchFamily="66" charset="-78"/>
                <a:cs typeface="Arabic Typesetting" panose="03020402040406030203" pitchFamily="66" charset="-78"/>
              </a:rPr>
              <a:t>Signaling competence by dominating the conversation</a:t>
            </a:r>
            <a:r>
              <a:rPr lang="en-US" sz="2800" dirty="0">
                <a:latin typeface="Arabic Typesetting" panose="03020402040406030203" pitchFamily="66" charset="-78"/>
                <a:cs typeface="Arabic Typesetting" panose="03020402040406030203" pitchFamily="66" charset="-78"/>
              </a:rPr>
              <a:t> </a:t>
            </a:r>
            <a:r>
              <a:rPr lang="en-US" sz="2800" dirty="0" smtClean="0">
                <a:latin typeface="Arabic Typesetting" panose="03020402040406030203" pitchFamily="66" charset="-78"/>
                <a:cs typeface="Arabic Typesetting" panose="03020402040406030203" pitchFamily="66" charset="-78"/>
              </a:rPr>
              <a:t>(Anderson &amp; </a:t>
            </a:r>
            <a:r>
              <a:rPr lang="en-US" sz="2800" dirty="0" err="1" smtClean="0">
                <a:latin typeface="Arabic Typesetting" panose="03020402040406030203" pitchFamily="66" charset="-78"/>
                <a:cs typeface="Arabic Typesetting" panose="03020402040406030203" pitchFamily="66" charset="-78"/>
              </a:rPr>
              <a:t>Kilduff</a:t>
            </a:r>
            <a:r>
              <a:rPr lang="en-US" sz="2800" dirty="0" smtClean="0">
                <a:latin typeface="Arabic Typesetting" panose="03020402040406030203" pitchFamily="66" charset="-78"/>
                <a:cs typeface="Arabic Typesetting" panose="03020402040406030203" pitchFamily="66" charset="-78"/>
              </a:rPr>
              <a:t>, 2009) </a:t>
            </a:r>
          </a:p>
          <a:p>
            <a:pPr lvl="2"/>
            <a:r>
              <a:rPr lang="en-US" sz="2800" dirty="0" smtClean="0">
                <a:latin typeface="Arabic Typesetting" panose="03020402040406030203" pitchFamily="66" charset="-78"/>
                <a:cs typeface="Arabic Typesetting" panose="03020402040406030203" pitchFamily="66" charset="-78"/>
              </a:rPr>
              <a:t>Including competence cues (profession, achievements)</a:t>
            </a:r>
            <a:endParaRPr lang="en-US" sz="2800" dirty="0">
              <a:latin typeface="Arabic Typesetting" panose="03020402040406030203" pitchFamily="66" charset="-78"/>
              <a:cs typeface="Arabic Typesetting" panose="03020402040406030203" pitchFamily="66" charset="-78"/>
            </a:endParaRPr>
          </a:p>
        </p:txBody>
      </p:sp>
      <p:pic>
        <p:nvPicPr>
          <p:cNvPr id="5" name="Picture 4" descr="http://www.columbiancentre.org/wp-content/uploads/2012/11/power-imbalance-1024x299.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39929" y="4685892"/>
            <a:ext cx="5312142" cy="17253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a:clrChange>
              <a:clrFrom>
                <a:srgbClr val="FFFFFF"/>
              </a:clrFrom>
              <a:clrTo>
                <a:srgbClr val="FFFFFF">
                  <a:alpha val="0"/>
                </a:srgbClr>
              </a:clrTo>
            </a:clrChange>
          </a:blip>
          <a:stretch>
            <a:fillRect/>
          </a:stretch>
        </p:blipFill>
        <p:spPr>
          <a:xfrm>
            <a:off x="7841365" y="4316361"/>
            <a:ext cx="1036855" cy="917218"/>
          </a:xfrm>
          <a:prstGeom prst="rect">
            <a:avLst/>
          </a:prstGeom>
        </p:spPr>
      </p:pic>
    </p:spTree>
    <p:extLst>
      <p:ext uri="{BB962C8B-B14F-4D97-AF65-F5344CB8AC3E}">
        <p14:creationId xmlns:p14="http://schemas.microsoft.com/office/powerpoint/2010/main" val="431269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38" y="150693"/>
            <a:ext cx="10515600" cy="1325563"/>
          </a:xfrm>
        </p:spPr>
        <p:txBody>
          <a:bodyPr>
            <a:normAutofit/>
          </a:bodyPr>
          <a:lstStyle/>
          <a:p>
            <a:r>
              <a:rPr lang="en-US" sz="4000" dirty="0" smtClean="0">
                <a:latin typeface="Britannic Bold" pitchFamily="34" charset="0"/>
              </a:rPr>
              <a:t>Theoretical Background</a:t>
            </a:r>
            <a:endParaRPr lang="en-US" sz="4000" dirty="0">
              <a:latin typeface="Britannic Bold" pitchFamily="34" charset="0"/>
            </a:endParaRPr>
          </a:p>
        </p:txBody>
      </p:sp>
      <p:sp>
        <p:nvSpPr>
          <p:cNvPr id="3" name="Content Placeholder 2"/>
          <p:cNvSpPr>
            <a:spLocks noGrp="1"/>
          </p:cNvSpPr>
          <p:nvPr>
            <p:ph idx="1"/>
          </p:nvPr>
        </p:nvSpPr>
        <p:spPr>
          <a:xfrm>
            <a:off x="533501" y="1410685"/>
            <a:ext cx="5749414" cy="5031212"/>
          </a:xfrm>
        </p:spPr>
        <p:txBody>
          <a:bodyPr>
            <a:normAutofit fontScale="92500"/>
          </a:bodyPr>
          <a:lstStyle/>
          <a:p>
            <a:pPr marL="0" indent="0">
              <a:buNone/>
            </a:pPr>
            <a:r>
              <a:rPr lang="en-US" sz="2400" b="1" dirty="0" smtClean="0">
                <a:latin typeface="Times New Roman" panose="02020603050405020304" pitchFamily="18" charset="0"/>
                <a:cs typeface="Times New Roman" panose="02020603050405020304" pitchFamily="18" charset="0"/>
              </a:rPr>
              <a:t>Social </a:t>
            </a:r>
            <a:r>
              <a:rPr lang="en-US" sz="2400" b="1" dirty="0">
                <a:latin typeface="Times New Roman" panose="02020603050405020304" pitchFamily="18" charset="0"/>
                <a:cs typeface="Times New Roman" panose="02020603050405020304" pitchFamily="18" charset="0"/>
              </a:rPr>
              <a:t>S</a:t>
            </a:r>
            <a:r>
              <a:rPr lang="en-US" sz="2400" b="1" dirty="0" smtClean="0">
                <a:latin typeface="Times New Roman" panose="02020603050405020304" pitchFamily="18" charset="0"/>
                <a:cs typeface="Times New Roman" panose="02020603050405020304" pitchFamily="18" charset="0"/>
              </a:rPr>
              <a:t>tatus</a:t>
            </a:r>
            <a:r>
              <a:rPr lang="en-US" sz="24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“The degree of influence one possesses over resources, conflicts and group decisions” </a:t>
            </a:r>
            <a:r>
              <a:rPr lang="en-US" sz="1800" dirty="0" smtClean="0">
                <a:latin typeface="Times New Roman" panose="02020603050405020304" pitchFamily="18" charset="0"/>
                <a:cs typeface="Times New Roman" panose="02020603050405020304" pitchFamily="18" charset="0"/>
              </a:rPr>
              <a:t>(Berger et al., 1980).</a:t>
            </a:r>
          </a:p>
          <a:p>
            <a:pPr marL="0" indent="0">
              <a:buNone/>
            </a:pPr>
            <a:r>
              <a:rPr lang="en-US" sz="1800" b="1" dirty="0" smtClean="0">
                <a:latin typeface="Times New Roman" panose="02020603050405020304" pitchFamily="18" charset="0"/>
                <a:cs typeface="Times New Roman" panose="02020603050405020304" pitchFamily="18" charset="0"/>
              </a:rPr>
              <a:t>Social status is of evolutionary-survival importance.</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solidFill>
                  <a:schemeClr val="bg1">
                    <a:lumMod val="65000"/>
                  </a:schemeClr>
                </a:solidFill>
                <a:latin typeface="Times New Roman" panose="02020603050405020304" pitchFamily="18" charset="0"/>
                <a:cs typeface="Times New Roman" panose="02020603050405020304" pitchFamily="18" charset="0"/>
              </a:rPr>
              <a:t>How does one attain social status?</a:t>
            </a:r>
            <a:endParaRPr lang="en-US" sz="2400" dirty="0">
              <a:solidFill>
                <a:schemeClr val="bg1">
                  <a:lumMod val="65000"/>
                </a:schemeClr>
              </a:solidFill>
              <a:latin typeface="Times New Roman" panose="02020603050405020304" pitchFamily="18" charset="0"/>
              <a:cs typeface="Times New Roman" panose="02020603050405020304" pitchFamily="18" charset="0"/>
            </a:endParaRPr>
          </a:p>
          <a:p>
            <a:pPr marL="0" indent="0">
              <a:buNone/>
            </a:pPr>
            <a:r>
              <a:rPr lang="en-US" sz="2400" b="1" dirty="0" smtClean="0">
                <a:latin typeface="Times New Roman" panose="02020603050405020304" pitchFamily="18" charset="0"/>
                <a:cs typeface="Times New Roman" panose="02020603050405020304" pitchFamily="18" charset="0"/>
              </a:rPr>
              <a:t>Status Attainment Strategies </a:t>
            </a:r>
            <a:r>
              <a:rPr lang="en-US" sz="1400" dirty="0" smtClean="0">
                <a:latin typeface="Times New Roman" panose="02020603050405020304" pitchFamily="18" charset="0"/>
                <a:cs typeface="Times New Roman" panose="02020603050405020304" pitchFamily="18" charset="0"/>
              </a:rPr>
              <a:t>(Heinrich &amp; Gil-White, 2001)</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2400" dirty="0" smtClean="0">
                <a:solidFill>
                  <a:schemeClr val="bg1">
                    <a:lumMod val="65000"/>
                  </a:schemeClr>
                </a:solidFill>
                <a:latin typeface="Times New Roman" panose="02020603050405020304" pitchFamily="18" charset="0"/>
                <a:cs typeface="Times New Roman" panose="02020603050405020304" pitchFamily="18" charset="0"/>
              </a:rPr>
              <a:t>What drives strategy “choice”? </a:t>
            </a:r>
          </a:p>
          <a:p>
            <a:pPr marL="0" lvl="0" indent="0">
              <a:buNone/>
            </a:pPr>
            <a:r>
              <a:rPr lang="en-US" sz="2400" b="1" dirty="0" smtClean="0">
                <a:latin typeface="Times New Roman" panose="02020603050405020304" pitchFamily="18" charset="0"/>
                <a:cs typeface="Times New Roman" panose="02020603050405020304" pitchFamily="18" charset="0"/>
              </a:rPr>
              <a:t>Pride – the affective mechanism driving the appropriate strategy. </a:t>
            </a:r>
            <a:r>
              <a:rPr lang="en-US" sz="1400" dirty="0" smtClean="0">
                <a:solidFill>
                  <a:prstClr val="black"/>
                </a:solidFill>
                <a:latin typeface="Times New Roman" panose="02020603050405020304" pitchFamily="18" charset="0"/>
                <a:cs typeface="Times New Roman" panose="02020603050405020304" pitchFamily="18" charset="0"/>
              </a:rPr>
              <a:t>(Tracy &amp; Robins, 2007a; Cheng et al, 2010)</a:t>
            </a:r>
            <a:endParaRPr lang="en-US" sz="2400" b="1" dirty="0" smtClean="0">
              <a:latin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2400" b="1" dirty="0" smtClean="0">
                <a:latin typeface="Times New Roman" panose="02020603050405020304" pitchFamily="18" charset="0"/>
                <a:cs typeface="Times New Roman" panose="02020603050405020304" pitchFamily="18" charset="0"/>
              </a:rPr>
              <a:t>Can we evoke one mechanism over the other?</a:t>
            </a:r>
          </a:p>
        </p:txBody>
      </p:sp>
      <p:sp>
        <p:nvSpPr>
          <p:cNvPr id="5" name="TextBox 4"/>
          <p:cNvSpPr txBox="1"/>
          <p:nvPr/>
        </p:nvSpPr>
        <p:spPr>
          <a:xfrm>
            <a:off x="8204089" y="796883"/>
            <a:ext cx="1799617" cy="461665"/>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Social Status</a:t>
            </a:r>
            <a:endParaRPr lang="en-US" sz="2400" dirty="0">
              <a:latin typeface="Times New Roman" panose="02020603050405020304" pitchFamily="18" charset="0"/>
              <a:cs typeface="Times New Roman" panose="02020603050405020304" pitchFamily="18" charset="0"/>
            </a:endParaRPr>
          </a:p>
        </p:txBody>
      </p:sp>
      <p:grpSp>
        <p:nvGrpSpPr>
          <p:cNvPr id="12" name="Group 11"/>
          <p:cNvGrpSpPr/>
          <p:nvPr/>
        </p:nvGrpSpPr>
        <p:grpSpPr>
          <a:xfrm>
            <a:off x="6428831" y="1291466"/>
            <a:ext cx="5499456" cy="1983076"/>
            <a:chOff x="6428831" y="1291466"/>
            <a:chExt cx="5499456" cy="1983076"/>
          </a:xfrm>
        </p:grpSpPr>
        <p:cxnSp>
          <p:nvCxnSpPr>
            <p:cNvPr id="7" name="Straight Arrow Connector 6"/>
            <p:cNvCxnSpPr/>
            <p:nvPr/>
          </p:nvCxnSpPr>
          <p:spPr>
            <a:xfrm flipV="1">
              <a:off x="8081329" y="1291466"/>
              <a:ext cx="719848" cy="17336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1" idx="0"/>
            </p:cNvCxnSpPr>
            <p:nvPr/>
          </p:nvCxnSpPr>
          <p:spPr>
            <a:xfrm flipH="1" flipV="1">
              <a:off x="9250221" y="1291466"/>
              <a:ext cx="659909" cy="15212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064789" y="2812877"/>
              <a:ext cx="1799617" cy="461665"/>
            </a:xfrm>
            <a:prstGeom prst="rect">
              <a:avLst/>
            </a:prstGeom>
            <a:solidFill>
              <a:schemeClr val="accent4">
                <a:lumMod val="40000"/>
                <a:lumOff val="60000"/>
              </a:schemeClr>
            </a:solidFill>
            <a:ln w="19050">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Prestige</a:t>
              </a:r>
              <a:endParaRPr lang="en-US" sz="24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9010321" y="2812716"/>
              <a:ext cx="1799617" cy="461665"/>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Dominance</a:t>
              </a:r>
              <a:endParaRPr lang="en-US" sz="2400" dirty="0">
                <a:latin typeface="Times New Roman" panose="02020603050405020304" pitchFamily="18" charset="0"/>
                <a:cs typeface="Times New Roman" panose="02020603050405020304" pitchFamily="18" charset="0"/>
              </a:endParaRPr>
            </a:p>
          </p:txBody>
        </p:sp>
        <p:pic>
          <p:nvPicPr>
            <p:cNvPr id="15" name="Picture 2" descr="http://www.transitionsforbusiness.com/tfbresources/images/Angry_communication.jpg">
              <a:hlinkClick r:id="rId3"/>
            </p:cNvPr>
            <p:cNvPicPr>
              <a:picLocks noChangeAspect="1" noChangeArrowheads="1"/>
            </p:cNvPicPr>
            <p:nvPr/>
          </p:nvPicPr>
          <p:blipFill>
            <a:blip r:embed="rId4" cstate="print"/>
            <a:srcRect/>
            <a:stretch>
              <a:fillRect/>
            </a:stretch>
          </p:blipFill>
          <p:spPr bwMode="auto">
            <a:xfrm>
              <a:off x="10003706" y="1508102"/>
              <a:ext cx="1924581" cy="1281545"/>
            </a:xfrm>
            <a:prstGeom prst="rect">
              <a:avLst/>
            </a:prstGeom>
            <a:noFill/>
          </p:spPr>
        </p:pic>
        <p:pic>
          <p:nvPicPr>
            <p:cNvPr id="16" name="Picture 4" descr="http://img.bollywoodsargam.com/albumsbolly/Mahatma_Gandhi/Gandhiji_Addressing_People_00.jpg">
              <a:hlinkClick r:id="rId5"/>
            </p:cNvPr>
            <p:cNvPicPr>
              <a:picLocks noChangeAspect="1" noChangeArrowheads="1"/>
            </p:cNvPicPr>
            <p:nvPr/>
          </p:nvPicPr>
          <p:blipFill>
            <a:blip r:embed="rId6" cstate="print"/>
            <a:srcRect l="3231" t="5710" r="2811" b="8223"/>
            <a:stretch>
              <a:fillRect/>
            </a:stretch>
          </p:blipFill>
          <p:spPr bwMode="auto">
            <a:xfrm>
              <a:off x="6428831" y="1508102"/>
              <a:ext cx="1652498" cy="1247318"/>
            </a:xfrm>
            <a:prstGeom prst="rect">
              <a:avLst/>
            </a:prstGeom>
            <a:noFill/>
          </p:spPr>
        </p:pic>
      </p:grpSp>
      <p:grpSp>
        <p:nvGrpSpPr>
          <p:cNvPr id="13" name="Group 12"/>
          <p:cNvGrpSpPr/>
          <p:nvPr/>
        </p:nvGrpSpPr>
        <p:grpSpPr>
          <a:xfrm>
            <a:off x="7067534" y="3260653"/>
            <a:ext cx="3745149" cy="1723257"/>
            <a:chOff x="7067534" y="3260653"/>
            <a:chExt cx="3745149" cy="1723257"/>
          </a:xfrm>
        </p:grpSpPr>
        <p:sp>
          <p:nvSpPr>
            <p:cNvPr id="21" name="TextBox 20"/>
            <p:cNvSpPr txBox="1"/>
            <p:nvPr/>
          </p:nvSpPr>
          <p:spPr>
            <a:xfrm>
              <a:off x="9013066" y="4150358"/>
              <a:ext cx="1799617" cy="830997"/>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Hubristic Pride</a:t>
              </a:r>
              <a:endParaRPr lang="en-US" sz="2400" dirty="0">
                <a:latin typeface="Times New Roman" panose="02020603050405020304" pitchFamily="18" charset="0"/>
                <a:cs typeface="Times New Roman" panose="02020603050405020304" pitchFamily="18" charset="0"/>
              </a:endParaRPr>
            </a:p>
          </p:txBody>
        </p:sp>
        <p:cxnSp>
          <p:nvCxnSpPr>
            <p:cNvPr id="24" name="Straight Arrow Connector 23"/>
            <p:cNvCxnSpPr>
              <a:stCxn id="21" idx="0"/>
              <a:endCxn id="11" idx="2"/>
            </p:cNvCxnSpPr>
            <p:nvPr/>
          </p:nvCxnSpPr>
          <p:spPr>
            <a:xfrm flipH="1" flipV="1">
              <a:off x="9910130" y="3274381"/>
              <a:ext cx="2745" cy="9014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7964595" y="3260653"/>
              <a:ext cx="724" cy="141408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067534" y="4152913"/>
              <a:ext cx="1799617" cy="830997"/>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Authentic Pride</a:t>
              </a:r>
              <a:endParaRPr lang="en-US" sz="2400" dirty="0">
                <a:latin typeface="Times New Roman" panose="02020603050405020304" pitchFamily="18" charset="0"/>
                <a:cs typeface="Times New Roman" panose="02020603050405020304" pitchFamily="18" charset="0"/>
              </a:endParaRPr>
            </a:p>
          </p:txBody>
        </p:sp>
      </p:grpSp>
      <p:grpSp>
        <p:nvGrpSpPr>
          <p:cNvPr id="59" name="Group 58"/>
          <p:cNvGrpSpPr/>
          <p:nvPr/>
        </p:nvGrpSpPr>
        <p:grpSpPr>
          <a:xfrm>
            <a:off x="7062044" y="787857"/>
            <a:ext cx="2938918" cy="5555742"/>
            <a:chOff x="7062044" y="787857"/>
            <a:chExt cx="2938918" cy="5555742"/>
          </a:xfrm>
        </p:grpSpPr>
        <p:grpSp>
          <p:nvGrpSpPr>
            <p:cNvPr id="36" name="Group 35"/>
            <p:cNvGrpSpPr/>
            <p:nvPr/>
          </p:nvGrpSpPr>
          <p:grpSpPr>
            <a:xfrm>
              <a:off x="7062044" y="787857"/>
              <a:ext cx="2938918" cy="4207114"/>
              <a:chOff x="7064788" y="796883"/>
              <a:chExt cx="2938918" cy="4207114"/>
            </a:xfrm>
          </p:grpSpPr>
          <p:sp>
            <p:nvSpPr>
              <p:cNvPr id="14" name="Rectangle 13"/>
              <p:cNvSpPr/>
              <p:nvPr/>
            </p:nvSpPr>
            <p:spPr>
              <a:xfrm>
                <a:off x="8204089" y="796883"/>
                <a:ext cx="1799617" cy="46166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9" name="Rectangle 28"/>
              <p:cNvSpPr/>
              <p:nvPr/>
            </p:nvSpPr>
            <p:spPr>
              <a:xfrm>
                <a:off x="7064788" y="2826481"/>
                <a:ext cx="1799617" cy="46166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30" name="Rectangle 29"/>
              <p:cNvSpPr/>
              <p:nvPr/>
            </p:nvSpPr>
            <p:spPr>
              <a:xfrm>
                <a:off x="7064788" y="4161939"/>
                <a:ext cx="1799617" cy="84205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31" name="Straight Arrow Connector 30"/>
              <p:cNvCxnSpPr/>
              <p:nvPr/>
            </p:nvCxnSpPr>
            <p:spPr>
              <a:xfrm flipV="1">
                <a:off x="8170449" y="1280473"/>
                <a:ext cx="641704" cy="153109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flipV="1">
                <a:off x="7967342" y="3273294"/>
                <a:ext cx="2745" cy="87837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50" name="Rectangle 49"/>
            <p:cNvSpPr/>
            <p:nvPr/>
          </p:nvSpPr>
          <p:spPr>
            <a:xfrm>
              <a:off x="7068933" y="5501541"/>
              <a:ext cx="1799617" cy="842058"/>
            </a:xfrm>
            <a:prstGeom prst="rect">
              <a:avLst/>
            </a:prstGeom>
            <a:solidFill>
              <a:schemeClr val="accent4">
                <a:lumMod val="40000"/>
                <a:lumOff val="60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rgbClr val="FF0000"/>
                  </a:solidFill>
                  <a:latin typeface="Times New Roman" panose="02020603050405020304" pitchFamily="18" charset="0"/>
                  <a:cs typeface="Times New Roman" panose="02020603050405020304" pitchFamily="18" charset="0"/>
                </a:rPr>
                <a:t>By Listening</a:t>
              </a:r>
              <a:endParaRPr lang="en-US" sz="2200" b="1" dirty="0">
                <a:solidFill>
                  <a:srgbClr val="FF0000"/>
                </a:solidFill>
                <a:latin typeface="Times New Roman" panose="02020603050405020304" pitchFamily="18" charset="0"/>
                <a:cs typeface="Times New Roman" panose="02020603050405020304" pitchFamily="18" charset="0"/>
              </a:endParaRPr>
            </a:p>
          </p:txBody>
        </p:sp>
        <p:cxnSp>
          <p:nvCxnSpPr>
            <p:cNvPr id="52" name="Straight Arrow Connector 51"/>
            <p:cNvCxnSpPr>
              <a:stCxn id="50" idx="0"/>
            </p:cNvCxnSpPr>
            <p:nvPr/>
          </p:nvCxnSpPr>
          <p:spPr>
            <a:xfrm flipH="1" flipV="1">
              <a:off x="7968741" y="4994972"/>
              <a:ext cx="1" cy="50656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0" name="Group 59"/>
          <p:cNvGrpSpPr/>
          <p:nvPr/>
        </p:nvGrpSpPr>
        <p:grpSpPr>
          <a:xfrm>
            <a:off x="8204089" y="780745"/>
            <a:ext cx="2605847" cy="5572382"/>
            <a:chOff x="8204089" y="780745"/>
            <a:chExt cx="2605847" cy="5572382"/>
          </a:xfrm>
        </p:grpSpPr>
        <p:grpSp>
          <p:nvGrpSpPr>
            <p:cNvPr id="23" name="Group 22"/>
            <p:cNvGrpSpPr/>
            <p:nvPr/>
          </p:nvGrpSpPr>
          <p:grpSpPr>
            <a:xfrm>
              <a:off x="8204089" y="780745"/>
              <a:ext cx="2605847" cy="4214226"/>
              <a:chOff x="8204089" y="780745"/>
              <a:chExt cx="2605847" cy="4214226"/>
            </a:xfrm>
          </p:grpSpPr>
          <p:sp>
            <p:nvSpPr>
              <p:cNvPr id="22" name="Rectangle 21"/>
              <p:cNvSpPr/>
              <p:nvPr/>
            </p:nvSpPr>
            <p:spPr>
              <a:xfrm>
                <a:off x="8999326" y="4175850"/>
                <a:ext cx="1799617" cy="819121"/>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37" name="Rectangle 36"/>
              <p:cNvSpPr/>
              <p:nvPr/>
            </p:nvSpPr>
            <p:spPr>
              <a:xfrm>
                <a:off x="9010319" y="2799818"/>
                <a:ext cx="1799617" cy="474564"/>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38" name="Straight Arrow Connector 37"/>
              <p:cNvCxnSpPr>
                <a:stCxn id="21" idx="0"/>
                <a:endCxn id="11" idx="2"/>
              </p:cNvCxnSpPr>
              <p:nvPr/>
            </p:nvCxnSpPr>
            <p:spPr>
              <a:xfrm flipH="1" flipV="1">
                <a:off x="9910130" y="3274381"/>
                <a:ext cx="2745" cy="901468"/>
              </a:xfrm>
              <a:prstGeom prst="straightConnector1">
                <a:avLst/>
              </a:prstGeom>
              <a:ln w="285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flipV="1">
                <a:off x="9239226" y="1279932"/>
                <a:ext cx="659909" cy="1521250"/>
              </a:xfrm>
              <a:prstGeom prst="straightConnector1">
                <a:avLst/>
              </a:prstGeom>
              <a:ln w="2857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8204089" y="780745"/>
                <a:ext cx="1799617" cy="474564"/>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sp>
          <p:nvSpPr>
            <p:cNvPr id="51" name="Rectangle 50"/>
            <p:cNvSpPr/>
            <p:nvPr/>
          </p:nvSpPr>
          <p:spPr>
            <a:xfrm>
              <a:off x="9010319" y="5511069"/>
              <a:ext cx="1799617" cy="842058"/>
            </a:xfrm>
            <a:prstGeom prst="rect">
              <a:avLst/>
            </a:prstGeom>
            <a:solidFill>
              <a:schemeClr val="accent4">
                <a:lumMod val="40000"/>
                <a:lumOff val="60000"/>
              </a:schemeClr>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chemeClr val="accent5">
                      <a:lumMod val="75000"/>
                    </a:schemeClr>
                  </a:solidFill>
                  <a:latin typeface="Times New Roman" panose="02020603050405020304" pitchFamily="18" charset="0"/>
                  <a:cs typeface="Times New Roman" panose="02020603050405020304" pitchFamily="18" charset="0"/>
                </a:rPr>
                <a:t>By NOT Listening</a:t>
              </a:r>
              <a:endParaRPr lang="en-US" sz="2200" b="1" dirty="0">
                <a:latin typeface="Times New Roman" panose="02020603050405020304" pitchFamily="18" charset="0"/>
                <a:cs typeface="Times New Roman" panose="02020603050405020304" pitchFamily="18" charset="0"/>
              </a:endParaRPr>
            </a:p>
          </p:txBody>
        </p:sp>
        <p:cxnSp>
          <p:nvCxnSpPr>
            <p:cNvPr id="54" name="Straight Arrow Connector 53"/>
            <p:cNvCxnSpPr>
              <a:stCxn id="51" idx="0"/>
            </p:cNvCxnSpPr>
            <p:nvPr/>
          </p:nvCxnSpPr>
          <p:spPr>
            <a:xfrm flipV="1">
              <a:off x="9910128" y="5008443"/>
              <a:ext cx="7198" cy="502626"/>
            </a:xfrm>
            <a:prstGeom prst="straightConnector1">
              <a:avLst/>
            </a:prstGeom>
            <a:ln w="285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44196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927" y="219396"/>
            <a:ext cx="10515600" cy="1325563"/>
          </a:xfrm>
        </p:spPr>
        <p:txBody>
          <a:bodyPr>
            <a:normAutofit/>
          </a:bodyPr>
          <a:lstStyle/>
          <a:p>
            <a:r>
              <a:rPr lang="en-US" sz="3400" b="1" dirty="0" smtClean="0">
                <a:latin typeface="Britannic Bold" panose="020B0903060703020204" pitchFamily="34" charset="0"/>
              </a:rPr>
              <a:t/>
            </a:r>
            <a:br>
              <a:rPr lang="en-US" sz="3400" b="1" dirty="0" smtClean="0">
                <a:latin typeface="Britannic Bold" panose="020B0903060703020204" pitchFamily="34" charset="0"/>
              </a:rPr>
            </a:br>
            <a:r>
              <a:rPr lang="en-US" sz="3400" b="1" dirty="0" smtClean="0">
                <a:latin typeface="Britannic Bold" panose="020B0903060703020204" pitchFamily="34" charset="0"/>
              </a:rPr>
              <a:t>Listening as a Complementary Prestige connection</a:t>
            </a:r>
            <a:endParaRPr lang="he-IL" sz="3400" b="1" dirty="0">
              <a:latin typeface="Britannic Bold" panose="020B0903060703020204" pitchFamily="34" charset="0"/>
            </a:endParaRPr>
          </a:p>
        </p:txBody>
      </p:sp>
      <p:sp>
        <p:nvSpPr>
          <p:cNvPr id="3" name="Content Placeholder 2"/>
          <p:cNvSpPr>
            <a:spLocks noGrp="1"/>
          </p:cNvSpPr>
          <p:nvPr>
            <p:ph idx="1"/>
          </p:nvPr>
        </p:nvSpPr>
        <p:spPr>
          <a:xfrm>
            <a:off x="725926" y="1637184"/>
            <a:ext cx="9849309" cy="5032375"/>
          </a:xfrm>
        </p:spPr>
        <p:txBody>
          <a:bodyPr>
            <a:normAutofit/>
          </a:bodyPr>
          <a:lstStyle/>
          <a:p>
            <a:pPr marL="514350" indent="-514350">
              <a:buFont typeface="+mj-lt"/>
              <a:buAutoNum type="arabicPeriod"/>
            </a:pPr>
            <a:r>
              <a:rPr lang="en-US" sz="3000" dirty="0" smtClean="0">
                <a:latin typeface="Times New Roman" panose="02020603050405020304" pitchFamily="18" charset="0"/>
                <a:cs typeface="Times New Roman" panose="02020603050405020304" pitchFamily="18" charset="0"/>
              </a:rPr>
              <a:t>Complementary Power sources: </a:t>
            </a:r>
          </a:p>
          <a:p>
            <a:pPr marL="971550" lvl="1" indent="-514350">
              <a:buFont typeface="+mj-lt"/>
              <a:buAutoNum type="alphaLcParenR"/>
            </a:pPr>
            <a:r>
              <a:rPr lang="en-US" sz="2600" dirty="0" smtClean="0">
                <a:latin typeface="Times New Roman" panose="02020603050405020304" pitchFamily="18" charset="0"/>
                <a:cs typeface="Times New Roman" panose="02020603050405020304" pitchFamily="18" charset="0"/>
              </a:rPr>
              <a:t>Speaker: Center</a:t>
            </a:r>
          </a:p>
          <a:p>
            <a:pPr marL="971550" lvl="1" indent="-514350">
              <a:buFont typeface="+mj-lt"/>
              <a:buAutoNum type="alphaLcParenR"/>
            </a:pPr>
            <a:r>
              <a:rPr lang="en-US" sz="2600" dirty="0" smtClean="0">
                <a:latin typeface="Times New Roman" panose="02020603050405020304" pitchFamily="18" charset="0"/>
                <a:cs typeface="Times New Roman" panose="02020603050405020304" pitchFamily="18" charset="0"/>
              </a:rPr>
              <a:t>Listener: Facilitator (</a:t>
            </a:r>
            <a:r>
              <a:rPr lang="en-US" sz="2600" b="1" dirty="0" smtClean="0">
                <a:latin typeface="Times New Roman" panose="02020603050405020304" pitchFamily="18" charset="0"/>
                <a:cs typeface="Times New Roman" panose="02020603050405020304" pitchFamily="18" charset="0"/>
              </a:rPr>
              <a:t>Facilitation Power</a:t>
            </a:r>
            <a:r>
              <a:rPr lang="en-US" sz="2600" dirty="0" smtClean="0">
                <a:latin typeface="Times New Roman" panose="02020603050405020304" pitchFamily="18" charset="0"/>
                <a:cs typeface="Times New Roman" panose="02020603050405020304" pitchFamily="18" charset="0"/>
              </a:rPr>
              <a:t>). </a:t>
            </a:r>
          </a:p>
          <a:p>
            <a:pPr marL="914400" lvl="2" indent="0">
              <a:buNone/>
            </a:pPr>
            <a:r>
              <a:rPr lang="en-US" dirty="0" smtClean="0">
                <a:latin typeface="Times New Roman" panose="02020603050405020304" pitchFamily="18" charset="0"/>
                <a:cs typeface="Times New Roman" panose="02020603050405020304" pitchFamily="18" charset="0"/>
              </a:rPr>
              <a:t>Humphrey et al 1988; Ames et al 2012</a:t>
            </a:r>
          </a:p>
          <a:p>
            <a:pPr marL="971550" lvl="1" indent="-514350">
              <a:buFont typeface="+mj-lt"/>
              <a:buAutoNum type="alphaLcParenR"/>
            </a:pPr>
            <a:endParaRPr lang="en-US" sz="2600"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smtClean="0">
                <a:latin typeface="Times New Roman" panose="02020603050405020304" pitchFamily="18" charset="0"/>
                <a:cs typeface="Times New Roman" panose="02020603050405020304" pitchFamily="18" charset="0"/>
              </a:rPr>
              <a:t>Mutual Stimulation of Authentic pride </a:t>
            </a:r>
          </a:p>
          <a:p>
            <a:pPr lvl="1">
              <a:buFont typeface="Wingdings" panose="05000000000000000000" pitchFamily="2" charset="2"/>
              <a:buChar char="Ø"/>
            </a:pPr>
            <a:r>
              <a:rPr lang="en-US" sz="2600" dirty="0" err="1" smtClean="0">
                <a:latin typeface="Times New Roman" panose="02020603050405020304" pitchFamily="18" charset="0"/>
                <a:cs typeface="Times New Roman" panose="02020603050405020304" pitchFamily="18" charset="0"/>
              </a:rPr>
              <a:t>Prosociality</a:t>
            </a:r>
            <a:r>
              <a:rPr lang="en-US" sz="2600" dirty="0" smtClean="0">
                <a:latin typeface="Times New Roman" panose="02020603050405020304" pitchFamily="18" charset="0"/>
                <a:cs typeface="Times New Roman" panose="02020603050405020304" pitchFamily="18" charset="0"/>
              </a:rPr>
              <a:t> and Increased Prestige </a:t>
            </a:r>
            <a:r>
              <a:rPr lang="en-US" sz="2000" dirty="0" smtClean="0">
                <a:latin typeface="Times New Roman" panose="02020603050405020304" pitchFamily="18" charset="0"/>
                <a:cs typeface="Times New Roman" panose="02020603050405020304" pitchFamily="18" charset="0"/>
              </a:rPr>
              <a:t>(Halevy et al, 2012)</a:t>
            </a:r>
          </a:p>
          <a:p>
            <a:pPr lvl="1">
              <a:buFont typeface="Wingdings" panose="05000000000000000000" pitchFamily="2" charset="2"/>
              <a:buChar char="Ø"/>
            </a:pPr>
            <a:endParaRPr lang="en-US" sz="1800"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smtClean="0">
                <a:latin typeface="Times New Roman" panose="02020603050405020304" pitchFamily="18" charset="0"/>
                <a:cs typeface="Times New Roman" panose="02020603050405020304" pitchFamily="18" charset="0"/>
              </a:rPr>
              <a:t>Reduced Dominance and </a:t>
            </a:r>
            <a:r>
              <a:rPr lang="en-US" sz="3000" dirty="0" err="1" smtClean="0">
                <a:latin typeface="Times New Roman" panose="02020603050405020304" pitchFamily="18" charset="0"/>
                <a:cs typeface="Times New Roman" panose="02020603050405020304" pitchFamily="18" charset="0"/>
              </a:rPr>
              <a:t>AntiSociality</a:t>
            </a:r>
            <a:endParaRPr lang="en-US" sz="3000"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sz="2600" dirty="0" smtClean="0">
                <a:latin typeface="Times New Roman" panose="02020603050405020304" pitchFamily="18" charset="0"/>
                <a:cs typeface="Times New Roman" panose="02020603050405020304" pitchFamily="18" charset="0"/>
              </a:rPr>
              <a:t>Listening </a:t>
            </a:r>
            <a:r>
              <a:rPr lang="en-US" sz="2600" dirty="0">
                <a:latin typeface="Times New Roman" panose="02020603050405020304" pitchFamily="18" charset="0"/>
                <a:cs typeface="Times New Roman" panose="02020603050405020304" pitchFamily="18" charset="0"/>
              </a:rPr>
              <a:t>p</a:t>
            </a:r>
            <a:r>
              <a:rPr lang="en-US" sz="2600" dirty="0" smtClean="0">
                <a:latin typeface="Times New Roman" panose="02020603050405020304" pitchFamily="18" charset="0"/>
                <a:cs typeface="Times New Roman" panose="02020603050405020304" pitchFamily="18" charset="0"/>
              </a:rPr>
              <a:t>acifies perceptions of status threats </a:t>
            </a:r>
            <a:r>
              <a:rPr lang="en-US" sz="2000" dirty="0" smtClean="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Tost</a:t>
            </a:r>
            <a:r>
              <a:rPr lang="en-US" sz="2000" dirty="0">
                <a:latin typeface="Times New Roman" panose="02020603050405020304" pitchFamily="18" charset="0"/>
                <a:cs typeface="Times New Roman" panose="02020603050405020304" pitchFamily="18" charset="0"/>
              </a:rPr>
              <a:t> et al., </a:t>
            </a:r>
            <a:r>
              <a:rPr lang="en-US" sz="2000" dirty="0" smtClean="0">
                <a:latin typeface="Times New Roman" panose="02020603050405020304" pitchFamily="18" charset="0"/>
                <a:cs typeface="Times New Roman" panose="02020603050405020304" pitchFamily="18" charset="0"/>
              </a:rPr>
              <a:t>2012) </a:t>
            </a:r>
            <a:r>
              <a:rPr lang="en-US" sz="2600" dirty="0" smtClean="0">
                <a:latin typeface="Times New Roman" panose="02020603050405020304" pitchFamily="18" charset="0"/>
                <a:cs typeface="Times New Roman" panose="02020603050405020304" pitchFamily="18" charset="0"/>
              </a:rPr>
              <a:t>and competition -reducing stress and aggression</a:t>
            </a:r>
            <a:r>
              <a:rPr lang="en-US" sz="16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(Mazur </a:t>
            </a:r>
            <a:r>
              <a:rPr lang="en-US" sz="2000" dirty="0">
                <a:latin typeface="Times New Roman" panose="02020603050405020304" pitchFamily="18" charset="0"/>
                <a:cs typeface="Times New Roman" panose="02020603050405020304" pitchFamily="18" charset="0"/>
              </a:rPr>
              <a:t>et al., </a:t>
            </a:r>
            <a:r>
              <a:rPr lang="en-US" sz="2000" dirty="0" smtClean="0">
                <a:latin typeface="Times New Roman" panose="02020603050405020304" pitchFamily="18" charset="0"/>
                <a:cs typeface="Times New Roman" panose="02020603050405020304" pitchFamily="18" charset="0"/>
              </a:rPr>
              <a:t>1992). </a:t>
            </a:r>
          </a:p>
          <a:p>
            <a:pPr marL="0" lvl="0" indent="0">
              <a:buNone/>
            </a:pPr>
            <a:endParaRPr lang="en-US" sz="3000" dirty="0" smtClean="0">
              <a:latin typeface="Times New Roman" panose="02020603050405020304" pitchFamily="18" charset="0"/>
              <a:cs typeface="Times New Roman" panose="02020603050405020304" pitchFamily="18" charset="0"/>
            </a:endParaRPr>
          </a:p>
          <a:p>
            <a:pPr marL="0" lvl="0" indent="0">
              <a:buNone/>
            </a:pPr>
            <a:endParaRPr lang="en-US" sz="3000" dirty="0" smtClean="0">
              <a:latin typeface="Times New Roman" panose="02020603050405020304" pitchFamily="18" charset="0"/>
              <a:cs typeface="Times New Roman" panose="02020603050405020304" pitchFamily="18" charset="0"/>
            </a:endParaRPr>
          </a:p>
          <a:p>
            <a:pPr algn="l" rtl="0">
              <a:buNone/>
            </a:pPr>
            <a:endParaRPr lang="en-US" sz="3000" dirty="0" smtClean="0">
              <a:latin typeface="Times New Roman" panose="02020603050405020304" pitchFamily="18" charset="0"/>
              <a:cs typeface="Times New Roman" panose="02020603050405020304" pitchFamily="18" charset="0"/>
            </a:endParaRPr>
          </a:p>
        </p:txBody>
      </p:sp>
      <p:sp>
        <p:nvSpPr>
          <p:cNvPr id="6" name="Content Placeholder 2"/>
          <p:cNvSpPr txBox="1">
            <a:spLocks/>
          </p:cNvSpPr>
          <p:nvPr/>
        </p:nvSpPr>
        <p:spPr>
          <a:xfrm>
            <a:off x="5875093" y="1637184"/>
            <a:ext cx="6316907" cy="4495800"/>
          </a:xfrm>
          <a:prstGeom prst="rect">
            <a:avLst/>
          </a:prstGeom>
        </p:spPr>
        <p:txBody>
          <a:bodyPr vert="horz" lIns="91440" tIns="45720" rIns="91440" bIns="45720" rtlCol="0">
            <a:normAutofit/>
          </a:bodyPr>
          <a:lstStyle/>
          <a:p>
            <a:pPr marL="228600" lvl="0" indent="-228600">
              <a:lnSpc>
                <a:spcPct val="90000"/>
              </a:lnSpc>
              <a:spcBef>
                <a:spcPts val="1000"/>
              </a:spcBef>
            </a:pPr>
            <a:r>
              <a:rPr lang="en-US" sz="2800" dirty="0" smtClean="0"/>
              <a:t>    </a:t>
            </a:r>
          </a:p>
        </p:txBody>
      </p:sp>
      <p:pic>
        <p:nvPicPr>
          <p:cNvPr id="7" name="Picture 2" descr="http://t0.gstatic.com/images?q=tbn:ANd9GcS_p1ka5rmFNzdmCzX04qMDCTz0b4JA8O-ZjDXwdgQEipdLlcKBFQ"/>
          <p:cNvPicPr>
            <a:picLocks noChangeAspect="1" noChangeArrowheads="1"/>
          </p:cNvPicPr>
          <p:nvPr/>
        </p:nvPicPr>
        <p:blipFill rotWithShape="1">
          <a:blip r:embed="rId3" cstate="print"/>
          <a:srcRect l="24197"/>
          <a:stretch/>
        </p:blipFill>
        <p:spPr bwMode="auto">
          <a:xfrm>
            <a:off x="8039633" y="1637184"/>
            <a:ext cx="2648687" cy="1744194"/>
          </a:xfrm>
          <a:prstGeom prst="rect">
            <a:avLst/>
          </a:prstGeom>
          <a:noFill/>
        </p:spPr>
      </p:pic>
      <p:sp>
        <p:nvSpPr>
          <p:cNvPr id="9" name="Rectangle 8"/>
          <p:cNvSpPr/>
          <p:nvPr/>
        </p:nvSpPr>
        <p:spPr>
          <a:xfrm>
            <a:off x="725927" y="365125"/>
            <a:ext cx="2375971" cy="400110"/>
          </a:xfrm>
          <a:prstGeom prst="rect">
            <a:avLst/>
          </a:prstGeom>
        </p:spPr>
        <p:txBody>
          <a:bodyPr wrap="none">
            <a:spAutoFit/>
          </a:bodyPr>
          <a:lstStyle/>
          <a:p>
            <a:pPr algn="ctr">
              <a:buNone/>
            </a:pPr>
            <a:r>
              <a:rPr lang="en-US" sz="2000" b="1" dirty="0" smtClean="0">
                <a:solidFill>
                  <a:schemeClr val="bg2">
                    <a:lumMod val="75000"/>
                  </a:schemeClr>
                </a:solidFill>
                <a:latin typeface="Times New Roman" panose="02020603050405020304" pitchFamily="18" charset="0"/>
                <a:cs typeface="Times New Roman" panose="02020603050405020304" pitchFamily="18" charset="0"/>
              </a:rPr>
              <a:t>Mutual Status gains</a:t>
            </a:r>
            <a:endParaRPr lang="en-US" sz="2000" b="1"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0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685" y="223610"/>
            <a:ext cx="10515600" cy="1325563"/>
          </a:xfrm>
        </p:spPr>
        <p:txBody>
          <a:bodyPr>
            <a:normAutofit/>
          </a:bodyPr>
          <a:lstStyle/>
          <a:p>
            <a:pPr marL="0" indent="0"/>
            <a:r>
              <a:rPr lang="en-US" u="sng" dirty="0">
                <a:latin typeface="Arabic Typesetting" panose="03020402040406030203" pitchFamily="66" charset="-78"/>
                <a:cs typeface="Arabic Typesetting" panose="03020402040406030203" pitchFamily="66" charset="-78"/>
              </a:rPr>
              <a:t>Presentation Outline</a:t>
            </a:r>
            <a:r>
              <a:rPr lang="en-US" u="sng" dirty="0" smtClean="0">
                <a:latin typeface="Arabic Typesetting" panose="03020402040406030203" pitchFamily="66" charset="-78"/>
                <a:cs typeface="Arabic Typesetting" panose="03020402040406030203" pitchFamily="66" charset="-78"/>
              </a:rPr>
              <a:t>:</a:t>
            </a:r>
            <a:r>
              <a:rPr lang="en-US" u="sng" dirty="0">
                <a:latin typeface="Arabic Typesetting" panose="03020402040406030203" pitchFamily="66" charset="-78"/>
                <a:cs typeface="Arabic Typesetting" panose="03020402040406030203" pitchFamily="66" charset="-78"/>
              </a:rPr>
              <a:t/>
            </a:r>
            <a:br>
              <a:rPr lang="en-US" u="sng" dirty="0">
                <a:latin typeface="Arabic Typesetting" panose="03020402040406030203" pitchFamily="66" charset="-78"/>
                <a:cs typeface="Arabic Typesetting" panose="03020402040406030203" pitchFamily="66" charset="-78"/>
              </a:rPr>
            </a:br>
            <a:endParaRPr lang="en-US" u="sng" dirty="0"/>
          </a:p>
        </p:txBody>
      </p:sp>
      <p:sp>
        <p:nvSpPr>
          <p:cNvPr id="3" name="Content Placeholder 2"/>
          <p:cNvSpPr>
            <a:spLocks noGrp="1"/>
          </p:cNvSpPr>
          <p:nvPr>
            <p:ph idx="1"/>
          </p:nvPr>
        </p:nvSpPr>
        <p:spPr>
          <a:xfrm>
            <a:off x="805543" y="1121228"/>
            <a:ext cx="10515600" cy="5421086"/>
          </a:xfrm>
        </p:spPr>
        <p:txBody>
          <a:bodyPr>
            <a:noAutofit/>
          </a:bodyPr>
          <a:lstStyle/>
          <a:p>
            <a:r>
              <a:rPr lang="en-US" sz="3200" b="1" dirty="0" smtClean="0">
                <a:latin typeface="Arabic Typesetting" panose="03020402040406030203" pitchFamily="66" charset="-78"/>
                <a:cs typeface="Arabic Typesetting" panose="03020402040406030203" pitchFamily="66" charset="-78"/>
              </a:rPr>
              <a:t>Theory  - a social status perspective to listening:</a:t>
            </a:r>
          </a:p>
          <a:p>
            <a:pPr lvl="1"/>
            <a:r>
              <a:rPr lang="en-US" sz="2800" dirty="0" smtClean="0">
                <a:latin typeface="Arabic Typesetting" panose="03020402040406030203" pitchFamily="66" charset="-78"/>
                <a:cs typeface="Arabic Typesetting" panose="03020402040406030203" pitchFamily="66" charset="-78"/>
              </a:rPr>
              <a:t>Deterrents of good listening:</a:t>
            </a:r>
          </a:p>
          <a:p>
            <a:pPr lvl="2"/>
            <a:r>
              <a:rPr lang="en-US" sz="2400" dirty="0" smtClean="0">
                <a:latin typeface="Arabic Typesetting" panose="03020402040406030203" pitchFamily="66" charset="-78"/>
                <a:cs typeface="Arabic Typesetting" panose="03020402040406030203" pitchFamily="66" charset="-78"/>
              </a:rPr>
              <a:t>Speaker-Listener Benefit imbalance</a:t>
            </a:r>
          </a:p>
          <a:p>
            <a:pPr lvl="2"/>
            <a:r>
              <a:rPr lang="en-US" sz="2400" dirty="0" smtClean="0">
                <a:latin typeface="Arabic Typesetting" panose="03020402040406030203" pitchFamily="66" charset="-78"/>
                <a:cs typeface="Arabic Typesetting" panose="03020402040406030203" pitchFamily="66" charset="-78"/>
              </a:rPr>
              <a:t>Listener’s Cost</a:t>
            </a:r>
            <a:r>
              <a:rPr lang="en-US" sz="2400" dirty="0">
                <a:latin typeface="Arabic Typesetting" panose="03020402040406030203" pitchFamily="66" charset="-78"/>
                <a:cs typeface="Arabic Typesetting" panose="03020402040406030203" pitchFamily="66" charset="-78"/>
              </a:rPr>
              <a:t> </a:t>
            </a:r>
            <a:r>
              <a:rPr lang="en-US" sz="2400" dirty="0" smtClean="0">
                <a:latin typeface="Arabic Typesetting" panose="03020402040406030203" pitchFamily="66" charset="-78"/>
                <a:cs typeface="Arabic Typesetting" panose="03020402040406030203" pitchFamily="66" charset="-78"/>
              </a:rPr>
              <a:t>(Decreased Dominance)</a:t>
            </a:r>
          </a:p>
          <a:p>
            <a:pPr lvl="1"/>
            <a:r>
              <a:rPr lang="en-US" sz="2800" dirty="0" smtClean="0">
                <a:latin typeface="Arabic Typesetting" panose="03020402040406030203" pitchFamily="66" charset="-78"/>
                <a:cs typeface="Arabic Typesetting" panose="03020402040406030203" pitchFamily="66" charset="-78"/>
              </a:rPr>
              <a:t>Benefits of good listening</a:t>
            </a:r>
            <a:r>
              <a:rPr lang="en-US" sz="2800" dirty="0">
                <a:latin typeface="Arabic Typesetting" panose="03020402040406030203" pitchFamily="66" charset="-78"/>
                <a:cs typeface="Arabic Typesetting" panose="03020402040406030203" pitchFamily="66" charset="-78"/>
              </a:rPr>
              <a:t> </a:t>
            </a:r>
            <a:r>
              <a:rPr lang="en-US" sz="2800" dirty="0" smtClean="0">
                <a:latin typeface="Arabic Typesetting" panose="03020402040406030203" pitchFamily="66" charset="-78"/>
                <a:cs typeface="Arabic Typesetting" panose="03020402040406030203" pitchFamily="66" charset="-78"/>
              </a:rPr>
              <a:t>(Increased Prestige)</a:t>
            </a:r>
          </a:p>
          <a:p>
            <a:pPr lvl="1"/>
            <a:r>
              <a:rPr lang="en-US" sz="2800" dirty="0" smtClean="0">
                <a:latin typeface="Arabic Typesetting" panose="03020402040406030203" pitchFamily="66" charset="-78"/>
                <a:cs typeface="Arabic Typesetting" panose="03020402040406030203" pitchFamily="66" charset="-78"/>
              </a:rPr>
              <a:t>Individual level - Pride</a:t>
            </a:r>
          </a:p>
          <a:p>
            <a:pPr lvl="1"/>
            <a:r>
              <a:rPr lang="en-US" sz="2800" dirty="0" smtClean="0">
                <a:latin typeface="Arabic Typesetting" panose="03020402040406030203" pitchFamily="66" charset="-78"/>
                <a:cs typeface="Arabic Typesetting" panose="03020402040406030203" pitchFamily="66" charset="-78"/>
              </a:rPr>
              <a:t>Dyadic outcomes of Good Listening </a:t>
            </a:r>
          </a:p>
          <a:p>
            <a:r>
              <a:rPr lang="en-US" sz="3600" b="1" dirty="0" smtClean="0">
                <a:latin typeface="Arabic Typesetting" panose="03020402040406030203" pitchFamily="66" charset="-78"/>
                <a:cs typeface="Arabic Typesetting" panose="03020402040406030203" pitchFamily="66" charset="-78"/>
              </a:rPr>
              <a:t>Empirics:</a:t>
            </a:r>
          </a:p>
          <a:p>
            <a:pPr lvl="1"/>
            <a:r>
              <a:rPr lang="en-US" sz="2800" dirty="0">
                <a:latin typeface="Arabic Typesetting" panose="03020402040406030203" pitchFamily="66" charset="-78"/>
                <a:cs typeface="Arabic Typesetting" panose="03020402040406030203" pitchFamily="66" charset="-78"/>
              </a:rPr>
              <a:t>Study 1 (Vignette Experiment)</a:t>
            </a:r>
          </a:p>
          <a:p>
            <a:pPr lvl="1"/>
            <a:r>
              <a:rPr lang="en-US" sz="2800" dirty="0">
                <a:latin typeface="Arabic Typesetting" panose="03020402040406030203" pitchFamily="66" charset="-78"/>
                <a:cs typeface="Arabic Typesetting" panose="03020402040406030203" pitchFamily="66" charset="-78"/>
              </a:rPr>
              <a:t>Study 2 (Recall Experiment</a:t>
            </a:r>
            <a:r>
              <a:rPr lang="en-US" sz="2800" dirty="0" smtClean="0">
                <a:latin typeface="Arabic Typesetting" panose="03020402040406030203" pitchFamily="66" charset="-78"/>
                <a:cs typeface="Arabic Typesetting" panose="03020402040406030203" pitchFamily="66" charset="-78"/>
              </a:rPr>
              <a:t>)</a:t>
            </a:r>
          </a:p>
          <a:p>
            <a:r>
              <a:rPr lang="en-US" sz="3200" b="1" dirty="0" smtClean="0">
                <a:latin typeface="Arabic Typesetting" panose="03020402040406030203" pitchFamily="66" charset="-78"/>
                <a:cs typeface="Arabic Typesetting" panose="03020402040406030203" pitchFamily="66" charset="-78"/>
              </a:rPr>
              <a:t>Summary, Conclusion &amp; Implications</a:t>
            </a:r>
            <a:endParaRPr lang="en-US" sz="32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284649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4" descr="http://www.columbiancentre.org/wp-content/uploads/2012/11/power-imbalance-1024x299.jpg"/>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139530" y="2872397"/>
            <a:ext cx="9459686" cy="298411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a:r>
              <a:rPr lang="en-US" dirty="0" smtClean="0">
                <a:latin typeface="Arabic Typesetting" panose="03020402040406030203" pitchFamily="66" charset="-78"/>
                <a:cs typeface="Arabic Typesetting" panose="03020402040406030203" pitchFamily="66" charset="-78"/>
              </a:rPr>
              <a:t>Listening - a curious Imbalance</a:t>
            </a:r>
            <a:endParaRPr lang="en-US" dirty="0">
              <a:latin typeface="Arabic Typesetting" panose="03020402040406030203" pitchFamily="66" charset="-78"/>
              <a:cs typeface="Arabic Typesetting" panose="03020402040406030203" pitchFamily="66" charset="-78"/>
            </a:endParaRPr>
          </a:p>
        </p:txBody>
      </p:sp>
      <p:sp>
        <p:nvSpPr>
          <p:cNvPr id="27" name="TextBox 26"/>
          <p:cNvSpPr txBox="1"/>
          <p:nvPr/>
        </p:nvSpPr>
        <p:spPr>
          <a:xfrm>
            <a:off x="1721530" y="2051565"/>
            <a:ext cx="1809136" cy="707886"/>
          </a:xfrm>
          <a:prstGeom prst="rect">
            <a:avLst/>
          </a:prstGeom>
          <a:noFill/>
        </p:spPr>
        <p:txBody>
          <a:bodyPr wrap="square" rtlCol="0">
            <a:spAutoFit/>
          </a:bodyPr>
          <a:lstStyle/>
          <a:p>
            <a:r>
              <a:rPr lang="en-US" sz="4000" dirty="0" smtClean="0">
                <a:latin typeface="Arabic Typesetting" panose="03020402040406030203" pitchFamily="66" charset="-78"/>
                <a:cs typeface="Arabic Typesetting" panose="03020402040406030203" pitchFamily="66" charset="-78"/>
              </a:rPr>
              <a:t>Listener</a:t>
            </a:r>
            <a:endParaRPr lang="en-US" sz="4000" dirty="0">
              <a:latin typeface="Arabic Typesetting" panose="03020402040406030203" pitchFamily="66" charset="-78"/>
              <a:cs typeface="Arabic Typesetting" panose="03020402040406030203" pitchFamily="66" charset="-78"/>
            </a:endParaRPr>
          </a:p>
        </p:txBody>
      </p:sp>
      <p:sp>
        <p:nvSpPr>
          <p:cNvPr id="28" name="TextBox 27"/>
          <p:cNvSpPr txBox="1"/>
          <p:nvPr/>
        </p:nvSpPr>
        <p:spPr>
          <a:xfrm>
            <a:off x="9104515" y="2065645"/>
            <a:ext cx="1809136" cy="707886"/>
          </a:xfrm>
          <a:prstGeom prst="rect">
            <a:avLst/>
          </a:prstGeom>
          <a:noFill/>
        </p:spPr>
        <p:txBody>
          <a:bodyPr wrap="square" rtlCol="0">
            <a:spAutoFit/>
          </a:bodyPr>
          <a:lstStyle/>
          <a:p>
            <a:r>
              <a:rPr lang="en-US" sz="4000" dirty="0" smtClean="0">
                <a:latin typeface="Arabic Typesetting" panose="03020402040406030203" pitchFamily="66" charset="-78"/>
                <a:cs typeface="Arabic Typesetting" panose="03020402040406030203" pitchFamily="66" charset="-78"/>
              </a:rPr>
              <a:t>Speaker</a:t>
            </a:r>
            <a:endParaRPr lang="en-US" sz="4000" dirty="0">
              <a:latin typeface="Arabic Typesetting" panose="03020402040406030203" pitchFamily="66" charset="-78"/>
              <a:cs typeface="Arabic Typesetting" panose="03020402040406030203" pitchFamily="66" charset="-78"/>
            </a:endParaRPr>
          </a:p>
        </p:txBody>
      </p:sp>
      <p:sp>
        <p:nvSpPr>
          <p:cNvPr id="29" name="TextBox 28"/>
          <p:cNvSpPr txBox="1"/>
          <p:nvPr/>
        </p:nvSpPr>
        <p:spPr>
          <a:xfrm>
            <a:off x="2154864" y="2787008"/>
            <a:ext cx="363794" cy="861774"/>
          </a:xfrm>
          <a:prstGeom prst="rect">
            <a:avLst/>
          </a:prstGeom>
          <a:noFill/>
        </p:spPr>
        <p:txBody>
          <a:bodyPr wrap="square" rtlCol="0">
            <a:spAutoFit/>
          </a:bodyPr>
          <a:lstStyle/>
          <a:p>
            <a:r>
              <a:rPr lang="en-US" sz="5000" dirty="0" smtClean="0">
                <a:latin typeface="Arabic Typesetting" panose="03020402040406030203" pitchFamily="66" charset="-78"/>
                <a:cs typeface="Arabic Typesetting" panose="03020402040406030203" pitchFamily="66" charset="-78"/>
              </a:rPr>
              <a:t>?</a:t>
            </a:r>
            <a:endParaRPr lang="en-US" sz="5000" dirty="0">
              <a:latin typeface="Arabic Typesetting" panose="03020402040406030203" pitchFamily="66" charset="-78"/>
              <a:cs typeface="Arabic Typesetting" panose="03020402040406030203" pitchFamily="66" charset="-78"/>
            </a:endParaRPr>
          </a:p>
        </p:txBody>
      </p:sp>
      <p:pic>
        <p:nvPicPr>
          <p:cNvPr id="10" name="Picture 9"/>
          <p:cNvPicPr>
            <a:picLocks noChangeAspect="1"/>
          </p:cNvPicPr>
          <p:nvPr/>
        </p:nvPicPr>
        <p:blipFill>
          <a:blip r:embed="rId4">
            <a:clrChange>
              <a:clrFrom>
                <a:srgbClr val="FFFFFF"/>
              </a:clrFrom>
              <a:clrTo>
                <a:srgbClr val="FFFFFF">
                  <a:alpha val="0"/>
                </a:srgbClr>
              </a:clrTo>
            </a:clrChange>
          </a:blip>
          <a:stretch>
            <a:fillRect/>
          </a:stretch>
        </p:blipFill>
        <p:spPr>
          <a:xfrm>
            <a:off x="9285514" y="2610587"/>
            <a:ext cx="1306762" cy="1155983"/>
          </a:xfrm>
          <a:prstGeom prst="rect">
            <a:avLst/>
          </a:prstGeom>
        </p:spPr>
      </p:pic>
      <p:cxnSp>
        <p:nvCxnSpPr>
          <p:cNvPr id="6" name="Straight Connector 5"/>
          <p:cNvCxnSpPr/>
          <p:nvPr/>
        </p:nvCxnSpPr>
        <p:spPr>
          <a:xfrm>
            <a:off x="2274363" y="1347575"/>
            <a:ext cx="7232060" cy="0"/>
          </a:xfrm>
          <a:prstGeom prst="line">
            <a:avLst/>
          </a:prstGeom>
          <a:ln w="19050"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8825225"/>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14:presetBounceEnd="60000">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14:bounceEnd="60000">
                                          <p:cBhvr additive="base">
                                            <p:cTn id="7" dur="500" fill="hold"/>
                                            <p:tgtEl>
                                              <p:spTgt spid="10"/>
                                            </p:tgtEl>
                                            <p:attrNameLst>
                                              <p:attrName>ppt_x</p:attrName>
                                            </p:attrNameLst>
                                          </p:cBhvr>
                                          <p:tavLst>
                                            <p:tav tm="0">
                                              <p:val>
                                                <p:strVal val="#ppt_x"/>
                                              </p:val>
                                            </p:tav>
                                            <p:tav tm="100000">
                                              <p:val>
                                                <p:strVal val="#ppt_x"/>
                                              </p:val>
                                            </p:tav>
                                          </p:tavLst>
                                        </p:anim>
                                        <p:anim calcmode="lin" valueType="num" p14:bounceEnd="60000">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675"/>
            <a:ext cx="10515600" cy="1325563"/>
          </a:xfrm>
        </p:spPr>
        <p:txBody>
          <a:bodyPr>
            <a:normAutofit/>
          </a:bodyPr>
          <a:lstStyle/>
          <a:p>
            <a:r>
              <a:rPr lang="en-US" sz="3000" b="1" dirty="0" smtClean="0">
                <a:latin typeface="Times New Roman" panose="02020603050405020304" pitchFamily="18" charset="0"/>
                <a:cs typeface="Times New Roman" panose="02020603050405020304" pitchFamily="18" charset="0"/>
              </a:rPr>
              <a:t>Good listeners are hard to come by:</a:t>
            </a:r>
            <a:endParaRPr lang="en-US" sz="3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23239"/>
            <a:ext cx="11353800" cy="4351338"/>
          </a:xfrm>
        </p:spPr>
        <p:txBody>
          <a:bodyPr>
            <a:normAutofit/>
          </a:bodyPr>
          <a:lstStyle/>
          <a:p>
            <a:pPr marL="514350" indent="-514350">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Benefits seem to be accrued by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speaker, </a:t>
            </a:r>
            <a:r>
              <a:rPr lang="en-US" dirty="0">
                <a:latin typeface="Times New Roman" panose="02020603050405020304" pitchFamily="18" charset="0"/>
                <a:cs typeface="Times New Roman" panose="02020603050405020304" pitchFamily="18" charset="0"/>
              </a:rPr>
              <a:t>creating </a:t>
            </a: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interpersonal </a:t>
            </a:r>
            <a:r>
              <a:rPr lang="en-US" dirty="0" smtClean="0">
                <a:latin typeface="Times New Roman" panose="02020603050405020304" pitchFamily="18" charset="0"/>
                <a:cs typeface="Times New Roman" panose="02020603050405020304" pitchFamily="18" charset="0"/>
              </a:rPr>
              <a:t>imbalance.</a:t>
            </a:r>
          </a:p>
          <a:p>
            <a:pPr marL="514350" indent="-514350">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Good listening may be a costly behavior:</a:t>
            </a:r>
          </a:p>
          <a:p>
            <a:pPr lvl="2">
              <a:lnSpc>
                <a:spcPct val="150000"/>
              </a:lnSpc>
            </a:pPr>
            <a:r>
              <a:rPr lang="en-US" sz="2600" dirty="0" smtClean="0">
                <a:latin typeface="Times New Roman" panose="02020603050405020304" pitchFamily="18" charset="0"/>
                <a:cs typeface="Times New Roman" panose="02020603050405020304" pitchFamily="18" charset="0"/>
              </a:rPr>
              <a:t>“Forfeiting” status attainment opportunities </a:t>
            </a:r>
          </a:p>
          <a:p>
            <a:pPr lvl="2">
              <a:lnSpc>
                <a:spcPct val="150000"/>
              </a:lnSpc>
            </a:pPr>
            <a:r>
              <a:rPr lang="en-US" sz="2600" dirty="0" smtClean="0">
                <a:latin typeface="Times New Roman" panose="02020603050405020304" pitchFamily="18" charset="0"/>
                <a:cs typeface="Times New Roman" panose="02020603050405020304" pitchFamily="18" charset="0"/>
              </a:rPr>
              <a:t>Requires exerting self control </a:t>
            </a:r>
            <a:r>
              <a:rPr lang="en-US" sz="1600" dirty="0">
                <a:solidFill>
                  <a:prstClr val="black"/>
                </a:solidFill>
                <a:latin typeface="Times New Roman" panose="02020603050405020304" pitchFamily="18" charset="0"/>
                <a:cs typeface="Times New Roman" panose="02020603050405020304" pitchFamily="18" charset="0"/>
              </a:rPr>
              <a:t>(Rogers &amp; Roethlisberger, 1991/1952; </a:t>
            </a:r>
            <a:r>
              <a:rPr lang="en-US" sz="1600" dirty="0" err="1" smtClean="0">
                <a:solidFill>
                  <a:prstClr val="black"/>
                </a:solidFill>
                <a:latin typeface="Times New Roman" panose="02020603050405020304" pitchFamily="18" charset="0"/>
                <a:cs typeface="Times New Roman" panose="02020603050405020304" pitchFamily="18" charset="0"/>
              </a:rPr>
              <a:t>Baumeister</a:t>
            </a:r>
            <a:r>
              <a:rPr lang="en-US" sz="1600" dirty="0" smtClean="0">
                <a:solidFill>
                  <a:prstClr val="black"/>
                </a:solidFill>
                <a:latin typeface="Times New Roman" panose="02020603050405020304" pitchFamily="18" charset="0"/>
                <a:cs typeface="Times New Roman" panose="02020603050405020304" pitchFamily="18" charset="0"/>
              </a:rPr>
              <a:t> </a:t>
            </a:r>
            <a:r>
              <a:rPr lang="en-US" sz="1600" dirty="0">
                <a:solidFill>
                  <a:prstClr val="black"/>
                </a:solidFill>
                <a:latin typeface="Times New Roman" panose="02020603050405020304" pitchFamily="18" charset="0"/>
                <a:cs typeface="Times New Roman" panose="02020603050405020304" pitchFamily="18" charset="0"/>
              </a:rPr>
              <a:t>&amp; Heatherton, 1996</a:t>
            </a:r>
            <a:r>
              <a:rPr lang="en-US" sz="1600" dirty="0" smtClean="0">
                <a:solidFill>
                  <a:prstClr val="black"/>
                </a:solidFill>
                <a:latin typeface="Times New Roman" panose="02020603050405020304" pitchFamily="18" charset="0"/>
                <a:cs typeface="Times New Roman" panose="02020603050405020304" pitchFamily="18" charset="0"/>
              </a:rPr>
              <a:t>)</a:t>
            </a:r>
          </a:p>
          <a:p>
            <a:pPr marL="914400" lvl="2" indent="0">
              <a:lnSpc>
                <a:spcPct val="150000"/>
              </a:lnSpc>
              <a:buNone/>
            </a:pPr>
            <a:endParaRPr lang="en-US" sz="1600" dirty="0" smtClean="0">
              <a:solidFill>
                <a:prstClr val="black"/>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pPr>
            <a:endParaRPr lang="en-US" sz="2500" dirty="0">
              <a:solidFill>
                <a:prstClr val="black"/>
              </a:solidFill>
              <a:latin typeface="Times New Roman" panose="02020603050405020304" pitchFamily="18" charset="0"/>
              <a:cs typeface="Times New Roman" panose="02020603050405020304" pitchFamily="18" charset="0"/>
            </a:endParaRPr>
          </a:p>
        </p:txBody>
      </p:sp>
      <p:sp>
        <p:nvSpPr>
          <p:cNvPr id="13" name="Title 1"/>
          <p:cNvSpPr txBox="1">
            <a:spLocks/>
          </p:cNvSpPr>
          <p:nvPr/>
        </p:nvSpPr>
        <p:spPr>
          <a:xfrm>
            <a:off x="722773" y="4987135"/>
            <a:ext cx="10746454" cy="1325563"/>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nSpc>
                <a:spcPct val="150000"/>
              </a:lnSpc>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Are there benefits to being a “bad</a:t>
            </a:r>
            <a:r>
              <a:rPr lang="en-US" sz="3200" dirty="0">
                <a:latin typeface="Times New Roman" panose="02020603050405020304" pitchFamily="18" charset="0"/>
                <a:cs typeface="Times New Roman" panose="02020603050405020304" pitchFamily="18" charset="0"/>
              </a:rPr>
              <a:t>” listener? </a:t>
            </a:r>
            <a:endParaRPr lang="en-US" sz="3000" dirty="0" smtClean="0">
              <a:latin typeface="Times New Roman" panose="02020603050405020304" pitchFamily="18" charset="0"/>
              <a:cs typeface="Times New Roman" panose="02020603050405020304" pitchFamily="18" charset="0"/>
            </a:endParaRPr>
          </a:p>
          <a:p>
            <a:pPr marL="457200" indent="-457200">
              <a:lnSpc>
                <a:spcPct val="150000"/>
              </a:lnSpc>
              <a:buFont typeface="Wingdings" panose="05000000000000000000" pitchFamily="2" charset="2"/>
              <a:buChar char="Ø"/>
            </a:pPr>
            <a:r>
              <a:rPr lang="en-US" sz="3000" dirty="0" smtClean="0">
                <a:latin typeface="Times New Roman" panose="02020603050405020304" pitchFamily="18" charset="0"/>
                <a:cs typeface="Times New Roman" panose="02020603050405020304" pitchFamily="18" charset="0"/>
              </a:rPr>
              <a:t>How is the equation balanced? </a:t>
            </a:r>
            <a:r>
              <a:rPr lang="en-US" sz="3000" dirty="0">
                <a:latin typeface="Times New Roman" panose="02020603050405020304" pitchFamily="18" charset="0"/>
                <a:cs typeface="Times New Roman" panose="02020603050405020304" pitchFamily="18" charset="0"/>
              </a:rPr>
              <a:t>H</a:t>
            </a:r>
            <a:r>
              <a:rPr lang="en-US" sz="3000" dirty="0" smtClean="0">
                <a:latin typeface="Times New Roman" panose="02020603050405020304" pitchFamily="18" charset="0"/>
                <a:cs typeface="Times New Roman" panose="02020603050405020304" pitchFamily="18" charset="0"/>
              </a:rPr>
              <a:t>ow does good listening even exist?</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537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500" y="110526"/>
            <a:ext cx="10515600" cy="1325563"/>
          </a:xfrm>
        </p:spPr>
        <p:txBody>
          <a:bodyPr/>
          <a:lstStyle/>
          <a:p>
            <a:r>
              <a:rPr lang="en-US" dirty="0" smtClean="0">
                <a:latin typeface="Arabic Typesetting" panose="03020402040406030203" pitchFamily="66" charset="-78"/>
                <a:cs typeface="Arabic Typesetting" panose="03020402040406030203" pitchFamily="66" charset="-78"/>
              </a:rPr>
              <a:t>Listening from a status perspective</a:t>
            </a:r>
            <a:endParaRPr lang="en-US"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506283" y="1089601"/>
            <a:ext cx="7519317" cy="5595798"/>
          </a:xfrm>
        </p:spPr>
        <p:txBody>
          <a:bodyPr>
            <a:normAutofit fontScale="92500"/>
          </a:bodyPr>
          <a:lstStyle/>
          <a:p>
            <a:pPr marL="0" indent="0">
              <a:buNone/>
            </a:pPr>
            <a:r>
              <a:rPr lang="en-US" b="1" dirty="0">
                <a:latin typeface="Times New Roman" panose="02020603050405020304" pitchFamily="18" charset="0"/>
                <a:cs typeface="Times New Roman" panose="02020603050405020304" pitchFamily="18" charset="0"/>
              </a:rPr>
              <a:t>Social Status</a:t>
            </a: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degree of influence one possesses over resources, conflicts and group decisions” </a:t>
            </a:r>
            <a:r>
              <a:rPr lang="en-US" sz="1800" dirty="0">
                <a:latin typeface="Times New Roman" panose="02020603050405020304" pitchFamily="18" charset="0"/>
                <a:cs typeface="Times New Roman" panose="02020603050405020304" pitchFamily="18" charset="0"/>
              </a:rPr>
              <a:t>(Berger et al., 1980</a:t>
            </a:r>
            <a:r>
              <a:rPr lang="en-US" sz="1800"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buNone/>
            </a:pPr>
            <a:r>
              <a:rPr lang="en-US" sz="2000" dirty="0" smtClean="0">
                <a:solidFill>
                  <a:schemeClr val="bg1">
                    <a:lumMod val="65000"/>
                  </a:schemeClr>
                </a:solidFill>
                <a:latin typeface="Times New Roman" panose="02020603050405020304" pitchFamily="18" charset="0"/>
                <a:cs typeface="Times New Roman" panose="02020603050405020304" pitchFamily="18" charset="0"/>
              </a:rPr>
              <a:t>How </a:t>
            </a:r>
            <a:r>
              <a:rPr lang="en-US" sz="2000" dirty="0">
                <a:solidFill>
                  <a:schemeClr val="bg1">
                    <a:lumMod val="65000"/>
                  </a:schemeClr>
                </a:solidFill>
                <a:latin typeface="Times New Roman" panose="02020603050405020304" pitchFamily="18" charset="0"/>
                <a:cs typeface="Times New Roman" panose="02020603050405020304" pitchFamily="18" charset="0"/>
              </a:rPr>
              <a:t>does one attain social status?</a:t>
            </a:r>
          </a:p>
          <a:p>
            <a:pPr marL="742950" lvl="3" indent="-285750">
              <a:spcBef>
                <a:spcPts val="1000"/>
              </a:spcBef>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Via 2 distinct Status </a:t>
            </a:r>
            <a:r>
              <a:rPr lang="en-US" b="1" dirty="0">
                <a:latin typeface="Times New Roman" panose="02020603050405020304" pitchFamily="18" charset="0"/>
                <a:cs typeface="Times New Roman" panose="02020603050405020304" pitchFamily="18" charset="0"/>
              </a:rPr>
              <a:t>Attainment Strategies </a:t>
            </a:r>
            <a:endParaRPr lang="en-US" b="1" dirty="0" smtClean="0">
              <a:latin typeface="Times New Roman" panose="02020603050405020304" pitchFamily="18" charset="0"/>
              <a:cs typeface="Times New Roman" panose="02020603050405020304" pitchFamily="18" charset="0"/>
            </a:endParaRPr>
          </a:p>
          <a:p>
            <a:pPr marL="457200" lvl="3" indent="0">
              <a:spcBef>
                <a:spcPts val="1000"/>
              </a:spcBef>
              <a:buNone/>
            </a:pPr>
            <a:r>
              <a:rPr lang="en-US" sz="1400" dirty="0" smtClean="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Henrich</a:t>
            </a:r>
            <a:r>
              <a:rPr lang="en-US" sz="1400" dirty="0">
                <a:latin typeface="Times New Roman" panose="02020603050405020304" pitchFamily="18" charset="0"/>
                <a:cs typeface="Times New Roman" panose="02020603050405020304" pitchFamily="18" charset="0"/>
              </a:rPr>
              <a:t> &amp; Gil White, 2001; Cheng, Tracy, </a:t>
            </a:r>
            <a:r>
              <a:rPr lang="en-US" sz="1400" dirty="0" err="1">
                <a:latin typeface="Times New Roman" panose="02020603050405020304" pitchFamily="18" charset="0"/>
                <a:cs typeface="Times New Roman" panose="02020603050405020304" pitchFamily="18" charset="0"/>
              </a:rPr>
              <a:t>Foulsham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Kingstone</a:t>
            </a:r>
            <a:r>
              <a:rPr lang="en-US" sz="1400" dirty="0">
                <a:latin typeface="Times New Roman" panose="02020603050405020304" pitchFamily="18" charset="0"/>
                <a:cs typeface="Times New Roman" panose="02020603050405020304" pitchFamily="18" charset="0"/>
              </a:rPr>
              <a:t> &amp; </a:t>
            </a:r>
            <a:r>
              <a:rPr lang="en-US" sz="1400" dirty="0" err="1">
                <a:latin typeface="Times New Roman" panose="02020603050405020304" pitchFamily="18" charset="0"/>
                <a:cs typeface="Times New Roman" panose="02020603050405020304" pitchFamily="18" charset="0"/>
              </a:rPr>
              <a:t>Henrich</a:t>
            </a:r>
            <a:r>
              <a:rPr lang="en-US" sz="1400" dirty="0">
                <a:latin typeface="Times New Roman" panose="02020603050405020304" pitchFamily="18" charset="0"/>
                <a:cs typeface="Times New Roman" panose="02020603050405020304" pitchFamily="18" charset="0"/>
              </a:rPr>
              <a:t>, 2013) </a:t>
            </a:r>
            <a:endParaRPr lang="en-US" sz="1400" dirty="0" smtClean="0">
              <a:latin typeface="Times New Roman" panose="02020603050405020304" pitchFamily="18" charset="0"/>
              <a:cs typeface="Times New Roman" panose="02020603050405020304" pitchFamily="18" charset="0"/>
            </a:endParaRPr>
          </a:p>
          <a:p>
            <a:pPr marL="457200" lvl="3" indent="0">
              <a:spcBef>
                <a:spcPts val="1000"/>
              </a:spcBef>
              <a:buNone/>
            </a:pPr>
            <a:endParaRPr lang="en-US" sz="1400" dirty="0">
              <a:latin typeface="Times New Roman" panose="02020603050405020304" pitchFamily="18" charset="0"/>
              <a:cs typeface="Times New Roman" panose="02020603050405020304" pitchFamily="18" charset="0"/>
            </a:endParaRPr>
          </a:p>
          <a:p>
            <a:pPr marL="0" indent="0">
              <a:buNone/>
            </a:pPr>
            <a:r>
              <a:rPr lang="en-US" sz="2200" dirty="0">
                <a:solidFill>
                  <a:schemeClr val="bg1">
                    <a:lumMod val="65000"/>
                  </a:schemeClr>
                </a:solidFill>
                <a:latin typeface="Times New Roman" panose="02020603050405020304" pitchFamily="18" charset="0"/>
                <a:cs typeface="Times New Roman" panose="02020603050405020304" pitchFamily="18" charset="0"/>
              </a:rPr>
              <a:t>How does one attain social </a:t>
            </a:r>
            <a:r>
              <a:rPr lang="en-US" sz="2200" dirty="0" smtClean="0">
                <a:solidFill>
                  <a:schemeClr val="bg1">
                    <a:lumMod val="65000"/>
                  </a:schemeClr>
                </a:solidFill>
                <a:latin typeface="Times New Roman" panose="02020603050405020304" pitchFamily="18" charset="0"/>
                <a:cs typeface="Times New Roman" panose="02020603050405020304" pitchFamily="18" charset="0"/>
              </a:rPr>
              <a:t>status by listening?</a:t>
            </a:r>
          </a:p>
          <a:p>
            <a:pPr marL="971550" lvl="1" indent="-514350">
              <a:lnSpc>
                <a:spcPct val="110000"/>
              </a:lnSpc>
              <a:buAutoNum type="arabicPeriod"/>
            </a:pPr>
            <a:r>
              <a:rPr lang="en-US" b="1" dirty="0" smtClean="0">
                <a:latin typeface="Times New Roman" panose="02020603050405020304" pitchFamily="18" charset="0"/>
                <a:cs typeface="Times New Roman" panose="02020603050405020304" pitchFamily="18" charset="0"/>
              </a:rPr>
              <a:t>By poor listening</a:t>
            </a:r>
          </a:p>
          <a:p>
            <a:pPr marL="1143000" lvl="4">
              <a:lnSpc>
                <a:spcPct val="110000"/>
              </a:lnSpc>
              <a:spcBef>
                <a:spcPts val="1000"/>
              </a:spcBef>
            </a:pPr>
            <a:r>
              <a:rPr lang="en-US" sz="2200" dirty="0" smtClean="0">
                <a:latin typeface="Times New Roman" panose="02020603050405020304" pitchFamily="18" charset="0"/>
                <a:cs typeface="Times New Roman" panose="02020603050405020304" pitchFamily="18" charset="0"/>
              </a:rPr>
              <a:t>Dominating</a:t>
            </a:r>
            <a:r>
              <a:rPr lang="en-US" sz="2200" dirty="0">
                <a:latin typeface="Times New Roman" panose="02020603050405020304" pitchFamily="18" charset="0"/>
                <a:cs typeface="Times New Roman" panose="02020603050405020304" pitchFamily="18" charset="0"/>
              </a:rPr>
              <a:t> conversations </a:t>
            </a:r>
            <a:r>
              <a:rPr lang="en-US" sz="2200" dirty="0" smtClean="0">
                <a:latin typeface="Times New Roman" panose="02020603050405020304" pitchFamily="18" charset="0"/>
                <a:cs typeface="Times New Roman" panose="02020603050405020304" pitchFamily="18" charset="0"/>
                <a:sym typeface="Wingdings" panose="05000000000000000000" pitchFamily="2" charset="2"/>
              </a:rPr>
              <a:t> increased perceived competence </a:t>
            </a:r>
            <a:r>
              <a:rPr lang="en-US" sz="1600" dirty="0" smtClean="0">
                <a:latin typeface="Times New Roman" panose="02020603050405020304" pitchFamily="18" charset="0"/>
                <a:cs typeface="Times New Roman" panose="02020603050405020304" pitchFamily="18" charset="0"/>
                <a:sym typeface="Wingdings" panose="05000000000000000000" pitchFamily="2" charset="2"/>
              </a:rPr>
              <a:t>(</a:t>
            </a:r>
            <a:r>
              <a:rPr lang="en-US" sz="1600" dirty="0" smtClean="0">
                <a:latin typeface="Times New Roman" panose="02020603050405020304" pitchFamily="18" charset="0"/>
                <a:cs typeface="Times New Roman" panose="02020603050405020304" pitchFamily="18" charset="0"/>
              </a:rPr>
              <a:t>Anderson </a:t>
            </a:r>
            <a:r>
              <a:rPr lang="en-US" sz="1600" dirty="0">
                <a:latin typeface="Times New Roman" panose="02020603050405020304" pitchFamily="18" charset="0"/>
                <a:cs typeface="Times New Roman" panose="02020603050405020304" pitchFamily="18" charset="0"/>
              </a:rPr>
              <a:t>&amp; </a:t>
            </a:r>
            <a:r>
              <a:rPr lang="en-US" sz="1600" dirty="0" err="1" smtClean="0">
                <a:latin typeface="Times New Roman" panose="02020603050405020304" pitchFamily="18" charset="0"/>
                <a:cs typeface="Times New Roman" panose="02020603050405020304" pitchFamily="18" charset="0"/>
              </a:rPr>
              <a:t>Kilduff</a:t>
            </a:r>
            <a:r>
              <a:rPr lang="en-US" sz="1600" dirty="0" smtClean="0">
                <a:latin typeface="Times New Roman" panose="02020603050405020304" pitchFamily="18" charset="0"/>
                <a:cs typeface="Times New Roman" panose="02020603050405020304" pitchFamily="18" charset="0"/>
              </a:rPr>
              <a:t>, 2009)</a:t>
            </a:r>
            <a:endParaRPr lang="en-US" sz="2200" dirty="0" smtClean="0">
              <a:latin typeface="Times New Roman" panose="02020603050405020304" pitchFamily="18" charset="0"/>
              <a:cs typeface="Times New Roman" panose="02020603050405020304" pitchFamily="18" charset="0"/>
            </a:endParaRPr>
          </a:p>
          <a:p>
            <a:pPr marL="1143000" lvl="4">
              <a:lnSpc>
                <a:spcPct val="110000"/>
              </a:lnSpc>
              <a:spcBef>
                <a:spcPts val="1000"/>
              </a:spcBef>
            </a:pPr>
            <a:r>
              <a:rPr lang="en-US" sz="2200" dirty="0" smtClean="0">
                <a:latin typeface="Times New Roman" panose="02020603050405020304" pitchFamily="18" charset="0"/>
                <a:cs typeface="Times New Roman" panose="02020603050405020304" pitchFamily="18" charset="0"/>
              </a:rPr>
              <a:t>Signaling to the </a:t>
            </a:r>
            <a:r>
              <a:rPr lang="en-US" sz="2000" dirty="0" smtClean="0">
                <a:latin typeface="Times New Roman" panose="02020603050405020304" pitchFamily="18" charset="0"/>
                <a:cs typeface="Times New Roman" panose="02020603050405020304" pitchFamily="18" charset="0"/>
              </a:rPr>
              <a:t>speaker that they’re not worth your attention</a:t>
            </a:r>
            <a:endParaRPr lang="en-US" sz="2200" dirty="0">
              <a:latin typeface="Times New Roman" panose="02020603050405020304" pitchFamily="18" charset="0"/>
              <a:cs typeface="Times New Roman" panose="02020603050405020304" pitchFamily="18" charset="0"/>
            </a:endParaRPr>
          </a:p>
          <a:p>
            <a:pPr marL="971550" lvl="1" indent="-514350">
              <a:lnSpc>
                <a:spcPct val="110000"/>
              </a:lnSpc>
              <a:buAutoNum type="arabicPeriod"/>
            </a:pPr>
            <a:r>
              <a:rPr lang="en-US" b="1" dirty="0" smtClean="0">
                <a:latin typeface="Times New Roman" panose="02020603050405020304" pitchFamily="18" charset="0"/>
                <a:cs typeface="Times New Roman" panose="02020603050405020304" pitchFamily="18" charset="0"/>
              </a:rPr>
              <a:t>By good listening</a:t>
            </a:r>
          </a:p>
          <a:p>
            <a:pPr lvl="2">
              <a:lnSpc>
                <a:spcPct val="110000"/>
              </a:lnSpc>
            </a:pPr>
            <a:r>
              <a:rPr lang="en-US" dirty="0" smtClean="0">
                <a:latin typeface="Times New Roman" panose="02020603050405020304" pitchFamily="18" charset="0"/>
                <a:cs typeface="Times New Roman" panose="02020603050405020304" pitchFamily="18" charset="0"/>
              </a:rPr>
              <a:t>Strong communal act, personal cost</a:t>
            </a:r>
          </a:p>
          <a:p>
            <a:pPr lvl="2">
              <a:lnSpc>
                <a:spcPct val="110000"/>
              </a:lnSpc>
            </a:pPr>
            <a:r>
              <a:rPr lang="en-US" dirty="0" smtClean="0">
                <a:latin typeface="Times New Roman" panose="02020603050405020304" pitchFamily="18" charset="0"/>
                <a:cs typeface="Times New Roman" panose="02020603050405020304" pitchFamily="18" charset="0"/>
              </a:rPr>
              <a:t>Benefiting others with resources </a:t>
            </a:r>
            <a:r>
              <a:rPr lang="en-US" sz="1600" dirty="0">
                <a:latin typeface="Times New Roman" panose="02020603050405020304" pitchFamily="18" charset="0"/>
                <a:cs typeface="Times New Roman" panose="02020603050405020304" pitchFamily="18" charset="0"/>
              </a:rPr>
              <a:t>(Halevy et al, 2012; Cheng et al, 2010)</a:t>
            </a:r>
          </a:p>
          <a:p>
            <a:pPr lvl="2">
              <a:lnSpc>
                <a:spcPct val="110000"/>
              </a:lnSpc>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9198650" y="1069911"/>
            <a:ext cx="1799617" cy="461665"/>
          </a:xfrm>
          <a:prstGeom prst="rect">
            <a:avLst/>
          </a:prstGeom>
          <a:solidFill>
            <a:schemeClr val="bg1"/>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Social Status</a:t>
            </a:r>
            <a:endParaRPr lang="en-US" sz="2400" dirty="0">
              <a:latin typeface="Times New Roman" panose="02020603050405020304" pitchFamily="18" charset="0"/>
              <a:cs typeface="Times New Roman" panose="02020603050405020304" pitchFamily="18" charset="0"/>
            </a:endParaRPr>
          </a:p>
        </p:txBody>
      </p:sp>
      <p:grpSp>
        <p:nvGrpSpPr>
          <p:cNvPr id="5" name="Group 4"/>
          <p:cNvGrpSpPr/>
          <p:nvPr/>
        </p:nvGrpSpPr>
        <p:grpSpPr>
          <a:xfrm>
            <a:off x="8072232" y="1567111"/>
            <a:ext cx="3745149" cy="1427425"/>
            <a:chOff x="7064789" y="1847117"/>
            <a:chExt cx="3745149" cy="1427425"/>
          </a:xfrm>
        </p:grpSpPr>
        <p:cxnSp>
          <p:nvCxnSpPr>
            <p:cNvPr id="6" name="Straight Arrow Connector 5"/>
            <p:cNvCxnSpPr>
              <a:stCxn id="8" idx="0"/>
            </p:cNvCxnSpPr>
            <p:nvPr/>
          </p:nvCxnSpPr>
          <p:spPr>
            <a:xfrm flipV="1">
              <a:off x="7964598" y="1847118"/>
              <a:ext cx="610096" cy="9657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0"/>
            </p:cNvCxnSpPr>
            <p:nvPr/>
          </p:nvCxnSpPr>
          <p:spPr>
            <a:xfrm flipH="1" flipV="1">
              <a:off x="9472436" y="1847117"/>
              <a:ext cx="437694" cy="9655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064789" y="2812877"/>
              <a:ext cx="1799617" cy="461665"/>
            </a:xfrm>
            <a:prstGeom prst="rect">
              <a:avLst/>
            </a:prstGeom>
            <a:solidFill>
              <a:schemeClr val="bg1"/>
            </a:solidFill>
            <a:ln w="12700">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Prestige</a:t>
              </a:r>
              <a:endParaRPr lang="en-US" sz="24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9010321" y="2812716"/>
              <a:ext cx="1799617" cy="461665"/>
            </a:xfrm>
            <a:prstGeom prst="rect">
              <a:avLst/>
            </a:prstGeom>
            <a:solidFill>
              <a:schemeClr val="bg1"/>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Dominance</a:t>
              </a:r>
              <a:endParaRPr lang="en-US" sz="2400" dirty="0">
                <a:latin typeface="Times New Roman" panose="02020603050405020304" pitchFamily="18" charset="0"/>
                <a:cs typeface="Times New Roman" panose="02020603050405020304" pitchFamily="18" charset="0"/>
              </a:endParaRPr>
            </a:p>
          </p:txBody>
        </p:sp>
      </p:grpSp>
      <p:grpSp>
        <p:nvGrpSpPr>
          <p:cNvPr id="24" name="Group 23"/>
          <p:cNvGrpSpPr/>
          <p:nvPr/>
        </p:nvGrpSpPr>
        <p:grpSpPr>
          <a:xfrm>
            <a:off x="9198707" y="1068041"/>
            <a:ext cx="2618672" cy="5005080"/>
            <a:chOff x="8191264" y="1348047"/>
            <a:chExt cx="2618672" cy="5005080"/>
          </a:xfrm>
        </p:grpSpPr>
        <p:grpSp>
          <p:nvGrpSpPr>
            <p:cNvPr id="25" name="Group 24"/>
            <p:cNvGrpSpPr/>
            <p:nvPr/>
          </p:nvGrpSpPr>
          <p:grpSpPr>
            <a:xfrm>
              <a:off x="8191264" y="1348047"/>
              <a:ext cx="2618672" cy="4153494"/>
              <a:chOff x="8191264" y="1348047"/>
              <a:chExt cx="2618672" cy="4153494"/>
            </a:xfrm>
          </p:grpSpPr>
          <p:sp>
            <p:nvSpPr>
              <p:cNvPr id="29" name="Rectangle 28"/>
              <p:cNvSpPr/>
              <p:nvPr/>
            </p:nvSpPr>
            <p:spPr>
              <a:xfrm>
                <a:off x="9010319" y="2799818"/>
                <a:ext cx="1799617" cy="47456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30" name="Straight Arrow Connector 29"/>
              <p:cNvCxnSpPr/>
              <p:nvPr/>
            </p:nvCxnSpPr>
            <p:spPr>
              <a:xfrm flipV="1">
                <a:off x="9910130" y="3278443"/>
                <a:ext cx="7197" cy="222309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flipV="1">
                <a:off x="9472436" y="1847117"/>
                <a:ext cx="426700" cy="95406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8191264" y="1348047"/>
                <a:ext cx="1799617" cy="47456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sp>
          <p:nvSpPr>
            <p:cNvPr id="26" name="Rectangle 25"/>
            <p:cNvSpPr/>
            <p:nvPr/>
          </p:nvSpPr>
          <p:spPr>
            <a:xfrm>
              <a:off x="9010319" y="5511069"/>
              <a:ext cx="1799617" cy="842058"/>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rgbClr val="FF0000"/>
                  </a:solidFill>
                  <a:latin typeface="Times New Roman" panose="02020603050405020304" pitchFamily="18" charset="0"/>
                  <a:cs typeface="Times New Roman" panose="02020603050405020304" pitchFamily="18" charset="0"/>
                </a:rPr>
                <a:t>Poor Listening</a:t>
              </a:r>
              <a:endParaRPr lang="en-US" sz="2200" b="1" dirty="0">
                <a:solidFill>
                  <a:srgbClr val="FF0000"/>
                </a:solidFill>
                <a:latin typeface="Times New Roman" panose="02020603050405020304" pitchFamily="18" charset="0"/>
                <a:cs typeface="Times New Roman" panose="02020603050405020304" pitchFamily="18" charset="0"/>
              </a:endParaRPr>
            </a:p>
          </p:txBody>
        </p:sp>
      </p:grpSp>
      <p:sp>
        <p:nvSpPr>
          <p:cNvPr id="36" name="Content Placeholder 2"/>
          <p:cNvSpPr txBox="1">
            <a:spLocks/>
          </p:cNvSpPr>
          <p:nvPr/>
        </p:nvSpPr>
        <p:spPr>
          <a:xfrm>
            <a:off x="533501" y="1410685"/>
            <a:ext cx="5749414" cy="50312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400" b="1" dirty="0" smtClean="0">
              <a:latin typeface="Times New Roman" panose="02020603050405020304" pitchFamily="18" charset="0"/>
              <a:cs typeface="Times New Roman" panose="02020603050405020304" pitchFamily="18" charset="0"/>
            </a:endParaRPr>
          </a:p>
        </p:txBody>
      </p:sp>
      <p:grpSp>
        <p:nvGrpSpPr>
          <p:cNvPr id="15" name="Group 14"/>
          <p:cNvGrpSpPr/>
          <p:nvPr/>
        </p:nvGrpSpPr>
        <p:grpSpPr>
          <a:xfrm>
            <a:off x="8069487" y="1074490"/>
            <a:ext cx="2928780" cy="4989103"/>
            <a:chOff x="7062044" y="1354496"/>
            <a:chExt cx="2928780" cy="4989103"/>
          </a:xfrm>
        </p:grpSpPr>
        <p:grpSp>
          <p:nvGrpSpPr>
            <p:cNvPr id="16" name="Group 15"/>
            <p:cNvGrpSpPr/>
            <p:nvPr/>
          </p:nvGrpSpPr>
          <p:grpSpPr>
            <a:xfrm>
              <a:off x="7062044" y="1354496"/>
              <a:ext cx="2928780" cy="4147045"/>
              <a:chOff x="7064788" y="1363522"/>
              <a:chExt cx="2928780" cy="4147045"/>
            </a:xfrm>
          </p:grpSpPr>
          <p:sp>
            <p:nvSpPr>
              <p:cNvPr id="19" name="Rectangle 18"/>
              <p:cNvSpPr/>
              <p:nvPr/>
            </p:nvSpPr>
            <p:spPr>
              <a:xfrm>
                <a:off x="8193951" y="1363522"/>
                <a:ext cx="1799617" cy="468115"/>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0" name="Rectangle 19"/>
              <p:cNvSpPr/>
              <p:nvPr/>
            </p:nvSpPr>
            <p:spPr>
              <a:xfrm>
                <a:off x="7064788" y="2808845"/>
                <a:ext cx="1799617" cy="47930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22" name="Straight Arrow Connector 21"/>
              <p:cNvCxnSpPr>
                <a:stCxn id="8" idx="0"/>
              </p:cNvCxnSpPr>
              <p:nvPr/>
            </p:nvCxnSpPr>
            <p:spPr>
              <a:xfrm flipV="1">
                <a:off x="7967342" y="1856144"/>
                <a:ext cx="624970" cy="965759"/>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7" idx="0"/>
              </p:cNvCxnSpPr>
              <p:nvPr/>
            </p:nvCxnSpPr>
            <p:spPr>
              <a:xfrm flipH="1" flipV="1">
                <a:off x="7967343" y="3273295"/>
                <a:ext cx="4143" cy="223727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Rectangle 16"/>
            <p:cNvSpPr/>
            <p:nvPr/>
          </p:nvSpPr>
          <p:spPr>
            <a:xfrm>
              <a:off x="7068933" y="5501541"/>
              <a:ext cx="1799617" cy="842058"/>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rgbClr val="0070C0"/>
                  </a:solidFill>
                  <a:latin typeface="Times New Roman" panose="02020603050405020304" pitchFamily="18" charset="0"/>
                  <a:cs typeface="Times New Roman" panose="02020603050405020304" pitchFamily="18" charset="0"/>
                </a:rPr>
                <a:t>Good Listening</a:t>
              </a:r>
              <a:endParaRPr lang="en-US" sz="2200" b="1" dirty="0">
                <a:solidFill>
                  <a:srgbClr val="0070C0"/>
                </a:solidFill>
                <a:latin typeface="Times New Roman" panose="02020603050405020304" pitchFamily="18" charset="0"/>
                <a:cs typeface="Times New Roman" panose="02020603050405020304" pitchFamily="18" charset="0"/>
              </a:endParaRPr>
            </a:p>
          </p:txBody>
        </p:sp>
      </p:grpSp>
      <p:sp>
        <p:nvSpPr>
          <p:cNvPr id="10" name="Rectangle 9"/>
          <p:cNvSpPr/>
          <p:nvPr/>
        </p:nvSpPr>
        <p:spPr>
          <a:xfrm>
            <a:off x="533501" y="1128618"/>
            <a:ext cx="7357896" cy="2086725"/>
          </a:xfrm>
          <a:prstGeom prst="rect">
            <a:avLst/>
          </a:prstGeom>
          <a:solidFill>
            <a:schemeClr val="bg1"/>
          </a:solidFill>
        </p:spPr>
        <p:txBody>
          <a:bodyPr wrap="square">
            <a:spAutoFit/>
          </a:bodyPr>
          <a:lstStyle/>
          <a:p>
            <a:pPr lvl="1">
              <a:lnSpc>
                <a:spcPct val="160000"/>
              </a:lnSpc>
              <a:buFont typeface="Wingdings" panose="05000000000000000000" pitchFamily="2" charset="2"/>
              <a:buChar char="Ø"/>
            </a:pPr>
            <a:r>
              <a:rPr lang="en-US" sz="2700" b="1" i="1" dirty="0">
                <a:latin typeface="Times New Roman" panose="02020603050405020304" pitchFamily="18" charset="0"/>
                <a:cs typeface="Times New Roman" panose="02020603050405020304" pitchFamily="18" charset="0"/>
              </a:rPr>
              <a:t>H1: Good Listeners are ascribed (a) more prestige and (b) less dominance than poor listeners.</a:t>
            </a:r>
          </a:p>
        </p:txBody>
      </p:sp>
    </p:spTree>
    <p:extLst>
      <p:ext uri="{BB962C8B-B14F-4D97-AF65-F5344CB8AC3E}">
        <p14:creationId xmlns:p14="http://schemas.microsoft.com/office/powerpoint/2010/main" val="397496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nodePh="1">
                                  <p:stCondLst>
                                    <p:cond delay="0"/>
                                  </p:stCondLst>
                                  <p:endCondLst>
                                    <p:cond evt="begin" delay="0">
                                      <p:tn val="49"/>
                                    </p:cond>
                                  </p:endCondLst>
                                  <p:childTnLst>
                                    <p:set>
                                      <p:cBhvr>
                                        <p:cTn id="50" dur="1" fill="hold">
                                          <p:stCondLst>
                                            <p:cond delay="0"/>
                                          </p:stCondLst>
                                        </p:cTn>
                                        <p:tgtEl>
                                          <p:spTgt spid="36">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36" grpId="0" build="p"/>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613" y="0"/>
            <a:ext cx="10515600" cy="1325563"/>
          </a:xfrm>
        </p:spPr>
        <p:txBody>
          <a:bodyPr>
            <a:normAutofit/>
          </a:bodyPr>
          <a:lstStyle/>
          <a:p>
            <a:r>
              <a:rPr lang="en-US" sz="4000" dirty="0" smtClean="0">
                <a:latin typeface="Arabic Typesetting" panose="03020402040406030203" pitchFamily="66" charset="-78"/>
                <a:cs typeface="Arabic Typesetting" panose="03020402040406030203" pitchFamily="66" charset="-78"/>
              </a:rPr>
              <a:t>Underlying Mechanisms (intra-personal experience)</a:t>
            </a:r>
            <a:endParaRPr lang="en-US" sz="4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436298" y="1123455"/>
            <a:ext cx="7490020" cy="5382448"/>
          </a:xfrm>
        </p:spPr>
        <p:txBody>
          <a:bodyPr>
            <a:normAutofit/>
          </a:bodyPr>
          <a:lstStyle/>
          <a:p>
            <a:pPr lvl="0">
              <a:lnSpc>
                <a:spcPct val="120000"/>
              </a:lnSpc>
            </a:pPr>
            <a:r>
              <a:rPr lang="en-US" b="1" dirty="0" smtClean="0">
                <a:latin typeface="Times New Roman" panose="02020603050405020304" pitchFamily="18" charset="0"/>
                <a:cs typeface="Times New Roman" panose="02020603050405020304" pitchFamily="18" charset="0"/>
              </a:rPr>
              <a:t>Pride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the affective mechanism </a:t>
            </a:r>
            <a:r>
              <a:rPr lang="en-US" dirty="0" smtClean="0">
                <a:latin typeface="Times New Roman" panose="02020603050405020304" pitchFamily="18" charset="0"/>
                <a:cs typeface="Times New Roman" panose="02020603050405020304" pitchFamily="18" charset="0"/>
              </a:rPr>
              <a:t>underlying Dominance and Prestige: </a:t>
            </a:r>
            <a:r>
              <a:rPr lang="en-US" sz="1600" dirty="0">
                <a:solidFill>
                  <a:prstClr val="black"/>
                </a:solidFill>
                <a:latin typeface="Times New Roman" panose="02020603050405020304" pitchFamily="18" charset="0"/>
                <a:cs typeface="Times New Roman" panose="02020603050405020304" pitchFamily="18" charset="0"/>
              </a:rPr>
              <a:t>(Tracy &amp; Robins, 2007a; Cheng et al, 2010)</a:t>
            </a:r>
            <a:endParaRPr lang="en-US" b="1" dirty="0">
              <a:latin typeface="Times New Roman" panose="02020603050405020304" pitchFamily="18" charset="0"/>
              <a:cs typeface="Times New Roman" panose="02020603050405020304" pitchFamily="18" charset="0"/>
            </a:endParaRPr>
          </a:p>
          <a:p>
            <a:pPr lvl="1">
              <a:lnSpc>
                <a:spcPct val="120000"/>
              </a:lnSpc>
            </a:pPr>
            <a:r>
              <a:rPr lang="en-US" dirty="0" smtClean="0">
                <a:latin typeface="Times New Roman" panose="02020603050405020304" pitchFamily="18" charset="0"/>
                <a:cs typeface="Times New Roman" panose="02020603050405020304" pitchFamily="18" charset="0"/>
                <a:sym typeface="Wingdings" panose="05000000000000000000" pitchFamily="2" charset="2"/>
              </a:rPr>
              <a:t>Authentic Pride (true self worth)  Prestige</a:t>
            </a:r>
          </a:p>
          <a:p>
            <a:pPr lvl="1">
              <a:lnSpc>
                <a:spcPct val="120000"/>
              </a:lnSpc>
            </a:pPr>
            <a:r>
              <a:rPr lang="en-US" dirty="0" smtClean="0">
                <a:latin typeface="Times New Roman" panose="02020603050405020304" pitchFamily="18" charset="0"/>
                <a:cs typeface="Times New Roman" panose="02020603050405020304" pitchFamily="18" charset="0"/>
                <a:sym typeface="Wingdings" panose="05000000000000000000" pitchFamily="2" charset="2"/>
              </a:rPr>
              <a:t>Hubristic Pride (superiority &amp; self aggrandizement)  Dominance</a:t>
            </a:r>
          </a:p>
          <a:p>
            <a:pPr>
              <a:lnSpc>
                <a:spcPct val="120000"/>
              </a:lnSpc>
              <a:buFont typeface="Wingdings" panose="05000000000000000000" pitchFamily="2" charset="2"/>
              <a:buChar char="Ø"/>
            </a:pPr>
            <a:r>
              <a:rPr lang="en-US" i="1" dirty="0" smtClean="0">
                <a:latin typeface="Times New Roman" panose="02020603050405020304" pitchFamily="18" charset="0"/>
                <a:cs typeface="Times New Roman" panose="02020603050405020304" pitchFamily="18" charset="0"/>
              </a:rPr>
              <a:t>H2</a:t>
            </a:r>
            <a:r>
              <a:rPr lang="en-US" i="1" dirty="0">
                <a:latin typeface="Times New Roman" panose="02020603050405020304" pitchFamily="18" charset="0"/>
                <a:cs typeface="Times New Roman" panose="02020603050405020304" pitchFamily="18" charset="0"/>
              </a:rPr>
              <a:t>: (a) Good listening </a:t>
            </a:r>
            <a:r>
              <a:rPr lang="en-US" i="1" dirty="0" smtClean="0">
                <a:latin typeface="Times New Roman" panose="02020603050405020304" pitchFamily="18" charset="0"/>
                <a:cs typeface="Times New Roman" panose="02020603050405020304" pitchFamily="18" charset="0"/>
              </a:rPr>
              <a:t>increases Authentic </a:t>
            </a:r>
            <a:r>
              <a:rPr lang="en-US" i="1" dirty="0">
                <a:latin typeface="Times New Roman" panose="02020603050405020304" pitchFamily="18" charset="0"/>
                <a:cs typeface="Times New Roman" panose="02020603050405020304" pitchFamily="18" charset="0"/>
              </a:rPr>
              <a:t>pride both for listeners and </a:t>
            </a:r>
            <a:r>
              <a:rPr lang="en-US" i="1" dirty="0" smtClean="0">
                <a:latin typeface="Times New Roman" panose="02020603050405020304" pitchFamily="18" charset="0"/>
                <a:cs typeface="Times New Roman" panose="02020603050405020304" pitchFamily="18" charset="0"/>
              </a:rPr>
              <a:t>speakers.</a:t>
            </a:r>
          </a:p>
          <a:p>
            <a:pPr>
              <a:lnSpc>
                <a:spcPct val="120000"/>
              </a:lnSpc>
              <a:buFont typeface="Wingdings" panose="05000000000000000000" pitchFamily="2" charset="2"/>
              <a:buChar char="Ø"/>
            </a:pPr>
            <a:r>
              <a:rPr lang="en-US" i="1" dirty="0" smtClean="0">
                <a:latin typeface="Times New Roman" panose="02020603050405020304" pitchFamily="18" charset="0"/>
                <a:cs typeface="Times New Roman" panose="02020603050405020304" pitchFamily="18" charset="0"/>
              </a:rPr>
              <a:t>H2(b</a:t>
            </a:r>
            <a:r>
              <a:rPr lang="en-US" i="1" dirty="0">
                <a:latin typeface="Times New Roman" panose="02020603050405020304" pitchFamily="18" charset="0"/>
                <a:cs typeface="Times New Roman" panose="02020603050405020304" pitchFamily="18" charset="0"/>
              </a:rPr>
              <a:t>) Poor listening increases listener’s Hubristic pride relative to good listening.</a:t>
            </a:r>
            <a:endParaRPr lang="en-US" dirty="0">
              <a:latin typeface="Times New Roman" panose="02020603050405020304" pitchFamily="18" charset="0"/>
              <a:cs typeface="Times New Roman" panose="02020603050405020304" pitchFamily="18" charset="0"/>
            </a:endParaRPr>
          </a:p>
        </p:txBody>
      </p:sp>
      <p:grpSp>
        <p:nvGrpSpPr>
          <p:cNvPr id="35" name="Group 34"/>
          <p:cNvGrpSpPr/>
          <p:nvPr/>
        </p:nvGrpSpPr>
        <p:grpSpPr>
          <a:xfrm>
            <a:off x="8069487" y="1066155"/>
            <a:ext cx="3747894" cy="5006966"/>
            <a:chOff x="8069487" y="1066155"/>
            <a:chExt cx="3747894" cy="5006966"/>
          </a:xfrm>
        </p:grpSpPr>
        <p:sp>
          <p:nvSpPr>
            <p:cNvPr id="4" name="TextBox 3"/>
            <p:cNvSpPr txBox="1"/>
            <p:nvPr/>
          </p:nvSpPr>
          <p:spPr>
            <a:xfrm>
              <a:off x="9175148" y="1066155"/>
              <a:ext cx="1799617" cy="461665"/>
            </a:xfrm>
            <a:prstGeom prst="rect">
              <a:avLst/>
            </a:prstGeom>
            <a:solidFill>
              <a:schemeClr val="bg1"/>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Social Status</a:t>
              </a:r>
              <a:endParaRPr lang="en-US" sz="2400" dirty="0">
                <a:latin typeface="Times New Roman" panose="02020603050405020304" pitchFamily="18" charset="0"/>
                <a:cs typeface="Times New Roman" panose="02020603050405020304" pitchFamily="18" charset="0"/>
              </a:endParaRPr>
            </a:p>
          </p:txBody>
        </p:sp>
        <p:grpSp>
          <p:nvGrpSpPr>
            <p:cNvPr id="5" name="Group 4"/>
            <p:cNvGrpSpPr/>
            <p:nvPr/>
          </p:nvGrpSpPr>
          <p:grpSpPr>
            <a:xfrm>
              <a:off x="8072232" y="1567111"/>
              <a:ext cx="3745149" cy="1427425"/>
              <a:chOff x="7064789" y="1847117"/>
              <a:chExt cx="3745149" cy="1427425"/>
            </a:xfrm>
          </p:grpSpPr>
          <p:cxnSp>
            <p:nvCxnSpPr>
              <p:cNvPr id="6" name="Straight Arrow Connector 5"/>
              <p:cNvCxnSpPr>
                <a:stCxn id="8" idx="0"/>
              </p:cNvCxnSpPr>
              <p:nvPr/>
            </p:nvCxnSpPr>
            <p:spPr>
              <a:xfrm flipV="1">
                <a:off x="7964598" y="1847118"/>
                <a:ext cx="610096" cy="9657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9" idx="0"/>
              </p:cNvCxnSpPr>
              <p:nvPr/>
            </p:nvCxnSpPr>
            <p:spPr>
              <a:xfrm flipH="1" flipV="1">
                <a:off x="9472436" y="1847117"/>
                <a:ext cx="437694" cy="9655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064789" y="2812877"/>
                <a:ext cx="1799617" cy="461665"/>
              </a:xfrm>
              <a:prstGeom prst="rect">
                <a:avLst/>
              </a:prstGeom>
              <a:solidFill>
                <a:schemeClr val="bg1"/>
              </a:solidFill>
              <a:ln w="19050">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Prestige</a:t>
                </a:r>
                <a:endParaRPr lang="en-US" sz="24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9010321" y="2812716"/>
                <a:ext cx="1799617" cy="461665"/>
              </a:xfrm>
              <a:prstGeom prst="rect">
                <a:avLst/>
              </a:prstGeom>
              <a:solidFill>
                <a:schemeClr val="bg1"/>
              </a:solidFill>
              <a:ln>
                <a:solidFill>
                  <a:schemeClr val="tx1"/>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Dominance</a:t>
                </a:r>
                <a:endParaRPr lang="en-US" sz="2400" dirty="0">
                  <a:latin typeface="Times New Roman" panose="02020603050405020304" pitchFamily="18" charset="0"/>
                  <a:cs typeface="Times New Roman" panose="02020603050405020304" pitchFamily="18" charset="0"/>
                </a:endParaRPr>
              </a:p>
            </p:txBody>
          </p:sp>
        </p:grpSp>
        <p:sp>
          <p:nvSpPr>
            <p:cNvPr id="22" name="Rectangle 21"/>
            <p:cNvSpPr/>
            <p:nvPr/>
          </p:nvSpPr>
          <p:spPr>
            <a:xfrm>
              <a:off x="8069487" y="2537449"/>
              <a:ext cx="1799617" cy="461665"/>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24" name="Straight Arrow Connector 23"/>
            <p:cNvCxnSpPr>
              <a:stCxn id="22" idx="0"/>
            </p:cNvCxnSpPr>
            <p:nvPr/>
          </p:nvCxnSpPr>
          <p:spPr>
            <a:xfrm flipV="1">
              <a:off x="8969296" y="1555352"/>
              <a:ext cx="627715" cy="98209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0"/>
            </p:cNvCxnSpPr>
            <p:nvPr/>
          </p:nvCxnSpPr>
          <p:spPr>
            <a:xfrm flipH="1" flipV="1">
              <a:off x="8972042" y="2984263"/>
              <a:ext cx="4143" cy="223727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8076376" y="5221535"/>
              <a:ext cx="1799617" cy="842058"/>
            </a:xfrm>
            <a:prstGeom prst="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rgbClr val="0070C0"/>
                  </a:solidFill>
                  <a:latin typeface="Times New Roman" panose="02020603050405020304" pitchFamily="18" charset="0"/>
                  <a:cs typeface="Times New Roman" panose="02020603050405020304" pitchFamily="18" charset="0"/>
                </a:rPr>
                <a:t>Good Listening</a:t>
              </a:r>
              <a:endParaRPr lang="en-US" sz="2200" b="1" dirty="0">
                <a:solidFill>
                  <a:srgbClr val="0070C0"/>
                </a:solidFill>
                <a:latin typeface="Times New Roman" panose="02020603050405020304" pitchFamily="18" charset="0"/>
                <a:cs typeface="Times New Roman" panose="02020603050405020304" pitchFamily="18" charset="0"/>
              </a:endParaRPr>
            </a:p>
          </p:txBody>
        </p:sp>
        <p:sp>
          <p:nvSpPr>
            <p:cNvPr id="31" name="Rectangle 30"/>
            <p:cNvSpPr/>
            <p:nvPr/>
          </p:nvSpPr>
          <p:spPr>
            <a:xfrm>
              <a:off x="10017762" y="2519812"/>
              <a:ext cx="1799617" cy="47456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32" name="Straight Arrow Connector 31"/>
            <p:cNvCxnSpPr>
              <a:stCxn id="28" idx="0"/>
            </p:cNvCxnSpPr>
            <p:nvPr/>
          </p:nvCxnSpPr>
          <p:spPr>
            <a:xfrm flipV="1">
              <a:off x="10917571" y="2998437"/>
              <a:ext cx="7199" cy="223262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flipV="1">
              <a:off x="10479879" y="1567111"/>
              <a:ext cx="426700" cy="95406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10017762" y="5231063"/>
              <a:ext cx="1799617" cy="842058"/>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rgbClr val="FF0000"/>
                  </a:solidFill>
                  <a:latin typeface="Times New Roman" panose="02020603050405020304" pitchFamily="18" charset="0"/>
                  <a:cs typeface="Times New Roman" panose="02020603050405020304" pitchFamily="18" charset="0"/>
                </a:rPr>
                <a:t>Poor Listening</a:t>
              </a:r>
              <a:endParaRPr lang="en-US" sz="2200" b="1" dirty="0">
                <a:solidFill>
                  <a:srgbClr val="FF0000"/>
                </a:solidFill>
                <a:latin typeface="Times New Roman" panose="02020603050405020304" pitchFamily="18" charset="0"/>
                <a:cs typeface="Times New Roman" panose="02020603050405020304" pitchFamily="18" charset="0"/>
              </a:endParaRPr>
            </a:p>
          </p:txBody>
        </p:sp>
      </p:grpSp>
      <p:grpSp>
        <p:nvGrpSpPr>
          <p:cNvPr id="37" name="Group 36"/>
          <p:cNvGrpSpPr/>
          <p:nvPr/>
        </p:nvGrpSpPr>
        <p:grpSpPr>
          <a:xfrm>
            <a:off x="8069486" y="3689468"/>
            <a:ext cx="1799618" cy="842058"/>
            <a:chOff x="8069486" y="3689468"/>
            <a:chExt cx="1799618" cy="842058"/>
          </a:xfrm>
        </p:grpSpPr>
        <p:sp>
          <p:nvSpPr>
            <p:cNvPr id="16" name="TextBox 15"/>
            <p:cNvSpPr txBox="1"/>
            <p:nvPr/>
          </p:nvSpPr>
          <p:spPr>
            <a:xfrm>
              <a:off x="8069487" y="3700529"/>
              <a:ext cx="1799617" cy="830997"/>
            </a:xfrm>
            <a:prstGeom prst="rect">
              <a:avLst/>
            </a:prstGeom>
            <a:solidFill>
              <a:schemeClr val="bg1"/>
            </a:solidFill>
            <a:ln>
              <a:solidFill>
                <a:srgbClr val="0070C0"/>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Authentic Pride</a:t>
              </a:r>
              <a:endParaRPr lang="en-US" sz="2400" dirty="0">
                <a:latin typeface="Times New Roman" panose="02020603050405020304" pitchFamily="18" charset="0"/>
                <a:cs typeface="Times New Roman" panose="02020603050405020304" pitchFamily="18" charset="0"/>
              </a:endParaRPr>
            </a:p>
          </p:txBody>
        </p:sp>
        <p:sp>
          <p:nvSpPr>
            <p:cNvPr id="23" name="Rectangle 22"/>
            <p:cNvSpPr/>
            <p:nvPr/>
          </p:nvSpPr>
          <p:spPr>
            <a:xfrm>
              <a:off x="8069486" y="3689468"/>
              <a:ext cx="1799617" cy="84205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grpSp>
        <p:nvGrpSpPr>
          <p:cNvPr id="38" name="Group 37"/>
          <p:cNvGrpSpPr/>
          <p:nvPr/>
        </p:nvGrpSpPr>
        <p:grpSpPr>
          <a:xfrm>
            <a:off x="10006770" y="3697974"/>
            <a:ext cx="1807866" cy="833552"/>
            <a:chOff x="10006770" y="3697974"/>
            <a:chExt cx="1807866" cy="833552"/>
          </a:xfrm>
        </p:grpSpPr>
        <p:sp>
          <p:nvSpPr>
            <p:cNvPr id="13" name="TextBox 12"/>
            <p:cNvSpPr txBox="1"/>
            <p:nvPr/>
          </p:nvSpPr>
          <p:spPr>
            <a:xfrm>
              <a:off x="10015019" y="3697974"/>
              <a:ext cx="1799617" cy="830997"/>
            </a:xfrm>
            <a:prstGeom prst="rect">
              <a:avLst/>
            </a:prstGeom>
            <a:solidFill>
              <a:schemeClr val="bg1"/>
            </a:solidFill>
            <a:ln>
              <a:solidFill>
                <a:srgbClr val="FF0000"/>
              </a:solidFill>
            </a:ln>
          </p:spPr>
          <p:txBody>
            <a:bodyPr wrap="square" rtlCol="0">
              <a:spAutoFit/>
            </a:bodyPr>
            <a:lstStyle/>
            <a:p>
              <a:pPr algn="ctr"/>
              <a:r>
                <a:rPr lang="en-US" sz="2400" dirty="0" smtClean="0">
                  <a:latin typeface="Times New Roman" panose="02020603050405020304" pitchFamily="18" charset="0"/>
                  <a:cs typeface="Times New Roman" panose="02020603050405020304" pitchFamily="18" charset="0"/>
                </a:rPr>
                <a:t>Hubristic Pride</a:t>
              </a:r>
              <a:endParaRPr lang="en-US" sz="2400" dirty="0">
                <a:latin typeface="Times New Roman" panose="02020603050405020304" pitchFamily="18" charset="0"/>
                <a:cs typeface="Times New Roman" panose="02020603050405020304" pitchFamily="18" charset="0"/>
              </a:endParaRPr>
            </a:p>
          </p:txBody>
        </p:sp>
        <p:sp>
          <p:nvSpPr>
            <p:cNvPr id="30" name="Rectangle 29"/>
            <p:cNvSpPr/>
            <p:nvPr/>
          </p:nvSpPr>
          <p:spPr>
            <a:xfrm>
              <a:off x="10006770" y="3712405"/>
              <a:ext cx="1799617" cy="81912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41850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46050"/>
            <a:ext cx="10001250" cy="1325563"/>
          </a:xfrm>
        </p:spPr>
        <p:txBody>
          <a:bodyPr>
            <a:normAutofit/>
          </a:bodyPr>
          <a:lstStyle/>
          <a:p>
            <a:r>
              <a:rPr lang="en-US" sz="4000" dirty="0" smtClean="0">
                <a:latin typeface="Arabic Typesetting" panose="03020402040406030203" pitchFamily="66" charset="-78"/>
                <a:cs typeface="Arabic Typesetting" panose="03020402040406030203" pitchFamily="66" charset="-78"/>
              </a:rPr>
              <a:t>Dyadic outcome of Good Listening: Mutual Power Enhancement</a:t>
            </a:r>
            <a:endParaRPr lang="en-US" sz="4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838200" y="1371829"/>
            <a:ext cx="7004608" cy="2356288"/>
          </a:xfrm>
        </p:spPr>
        <p:txBody>
          <a:bodyPr>
            <a:normAutofit fontScale="92500"/>
          </a:bodyPr>
          <a:lstStyle/>
          <a:p>
            <a:pPr>
              <a:lnSpc>
                <a:spcPct val="120000"/>
              </a:lnSpc>
            </a:pPr>
            <a:r>
              <a:rPr lang="en-US" dirty="0" smtClean="0">
                <a:latin typeface="Times New Roman" panose="02020603050405020304" pitchFamily="18" charset="0"/>
                <a:cs typeface="Times New Roman" panose="02020603050405020304" pitchFamily="18" charset="0"/>
              </a:rPr>
              <a:t>Increased status and authentic pride of both listener and speaker will lead both dyad members to experience increased personal sense of power.</a:t>
            </a:r>
          </a:p>
          <a:p>
            <a:pPr>
              <a:lnSpc>
                <a:spcPct val="120000"/>
              </a:lnSpc>
            </a:pPr>
            <a:r>
              <a:rPr lang="en-US" dirty="0" smtClean="0">
                <a:latin typeface="Times New Roman" panose="02020603050405020304" pitchFamily="18" charset="0"/>
                <a:cs typeface="Times New Roman" panose="02020603050405020304" pitchFamily="18" charset="0"/>
              </a:rPr>
              <a:t>Sharing resources diminishes power disparity.</a:t>
            </a:r>
          </a:p>
        </p:txBody>
      </p:sp>
      <p:pic>
        <p:nvPicPr>
          <p:cNvPr id="5" name="Picture 2" descr="http://t0.gstatic.com/images?q=tbn:ANd9GcS_p1ka5rmFNzdmCzX04qMDCTz0b4JA8O-ZjDXwdgQEipdLlcKBFQ"/>
          <p:cNvPicPr>
            <a:picLocks noChangeAspect="1" noChangeArrowheads="1"/>
          </p:cNvPicPr>
          <p:nvPr/>
        </p:nvPicPr>
        <p:blipFill rotWithShape="1">
          <a:blip r:embed="rId3" cstate="print"/>
          <a:srcRect l="25538" r="-1"/>
          <a:stretch/>
        </p:blipFill>
        <p:spPr bwMode="auto">
          <a:xfrm>
            <a:off x="8125072" y="4460930"/>
            <a:ext cx="3008387" cy="2016728"/>
          </a:xfrm>
          <a:prstGeom prst="rect">
            <a:avLst/>
          </a:prstGeom>
          <a:noFill/>
        </p:spPr>
      </p:pic>
      <p:sp>
        <p:nvSpPr>
          <p:cNvPr id="6" name="Rectangle 5"/>
          <p:cNvSpPr/>
          <p:nvPr/>
        </p:nvSpPr>
        <p:spPr>
          <a:xfrm>
            <a:off x="838200" y="3665905"/>
            <a:ext cx="7391400" cy="3010055"/>
          </a:xfrm>
          <a:prstGeom prst="rect">
            <a:avLst/>
          </a:prstGeom>
        </p:spPr>
        <p:txBody>
          <a:bodyPr wrap="square">
            <a:spAutoFit/>
          </a:bodyPr>
          <a:lstStyle/>
          <a:p>
            <a:pPr>
              <a:lnSpc>
                <a:spcPct val="120000"/>
              </a:lnSpc>
              <a:buFont typeface="Wingdings" panose="05000000000000000000" pitchFamily="2" charset="2"/>
              <a:buChar char="Ø"/>
            </a:pPr>
            <a:r>
              <a:rPr lang="en-US" sz="2600" i="1" dirty="0">
                <a:latin typeface="Times New Roman" panose="02020603050405020304" pitchFamily="18" charset="0"/>
                <a:cs typeface="Times New Roman" panose="02020603050405020304" pitchFamily="18" charset="0"/>
              </a:rPr>
              <a:t>H3: Good listening, </a:t>
            </a:r>
          </a:p>
          <a:p>
            <a:pPr marL="1428750" lvl="2" indent="-514350">
              <a:lnSpc>
                <a:spcPct val="120000"/>
              </a:lnSpc>
              <a:buAutoNum type="alphaLcParenBoth"/>
            </a:pPr>
            <a:r>
              <a:rPr lang="en-US" sz="2600" i="1" dirty="0">
                <a:latin typeface="Times New Roman" panose="02020603050405020304" pitchFamily="18" charset="0"/>
                <a:cs typeface="Times New Roman" panose="02020603050405020304" pitchFamily="18" charset="0"/>
              </a:rPr>
              <a:t>elevates personal sense of power of both listeners and speakers </a:t>
            </a:r>
          </a:p>
          <a:p>
            <a:pPr marL="1428750" lvl="2" indent="-514350">
              <a:lnSpc>
                <a:spcPct val="120000"/>
              </a:lnSpc>
              <a:buAutoNum type="alphaLcParenBoth"/>
            </a:pPr>
            <a:r>
              <a:rPr lang="en-US" sz="2600" i="1" dirty="0">
                <a:latin typeface="Times New Roman" panose="02020603050405020304" pitchFamily="18" charset="0"/>
                <a:cs typeface="Times New Roman" panose="02020603050405020304" pitchFamily="18" charset="0"/>
              </a:rPr>
              <a:t>equalizes the dyadic power disparity, relative to poor listening</a:t>
            </a:r>
            <a:r>
              <a:rPr lang="en-US" sz="2600" i="1" dirty="0" smtClean="0">
                <a:latin typeface="Times New Roman" panose="02020603050405020304" pitchFamily="18" charset="0"/>
                <a:cs typeface="Times New Roman" panose="02020603050405020304" pitchFamily="18" charset="0"/>
              </a:rPr>
              <a:t>.</a:t>
            </a:r>
            <a:endParaRPr lang="en-US" sz="2600" i="1" dirty="0">
              <a:latin typeface="Times New Roman" panose="02020603050405020304" pitchFamily="18" charset="0"/>
              <a:cs typeface="Times New Roman" panose="02020603050405020304" pitchFamily="18" charset="0"/>
            </a:endParaRPr>
          </a:p>
          <a:p>
            <a:pPr lvl="2">
              <a:lnSpc>
                <a:spcPct val="120000"/>
              </a:lnSpc>
            </a:pPr>
            <a:r>
              <a:rPr lang="en-US" sz="2600" b="1" dirty="0" smtClean="0">
                <a:latin typeface="Times New Roman" panose="02020603050405020304" pitchFamily="18" charset="0"/>
                <a:cs typeface="Times New Roman" panose="02020603050405020304" pitchFamily="18" charset="0"/>
              </a:rPr>
              <a:t>=&gt; </a:t>
            </a:r>
            <a:r>
              <a:rPr lang="en-US" sz="2600" b="1" dirty="0">
                <a:latin typeface="Times New Roman" panose="02020603050405020304" pitchFamily="18" charset="0"/>
                <a:cs typeface="Times New Roman" panose="02020603050405020304" pitchFamily="18" charset="0"/>
              </a:rPr>
              <a:t>Equal </a:t>
            </a:r>
            <a:r>
              <a:rPr lang="en-US" sz="2600" b="1" dirty="0" smtClean="0">
                <a:latin typeface="Times New Roman" panose="02020603050405020304" pitchFamily="18" charset="0"/>
                <a:cs typeface="Times New Roman" panose="02020603050405020304" pitchFamily="18" charset="0"/>
              </a:rPr>
              <a:t>High Power Dyad</a:t>
            </a:r>
            <a:endParaRPr lang="en-US" sz="2600" b="1" dirty="0">
              <a:latin typeface="Times New Roman" panose="02020603050405020304" pitchFamily="18" charset="0"/>
              <a:cs typeface="Times New Roman" panose="02020603050405020304" pitchFamily="18" charset="0"/>
            </a:endParaRPr>
          </a:p>
        </p:txBody>
      </p:sp>
      <p:graphicFrame>
        <p:nvGraphicFramePr>
          <p:cNvPr id="9" name="Content Placeholder 4"/>
          <p:cNvGraphicFramePr>
            <a:graphicFrameLocks/>
          </p:cNvGraphicFramePr>
          <p:nvPr>
            <p:extLst>
              <p:ext uri="{D42A27DB-BD31-4B8C-83A1-F6EECF244321}">
                <p14:modId xmlns:p14="http://schemas.microsoft.com/office/powerpoint/2010/main" val="1460301748"/>
              </p:ext>
            </p:extLst>
          </p:nvPr>
        </p:nvGraphicFramePr>
        <p:xfrm>
          <a:off x="7829549" y="1360937"/>
          <a:ext cx="3819526" cy="2035767"/>
        </p:xfrm>
        <a:graphic>
          <a:graphicData uri="http://schemas.openxmlformats.org/drawingml/2006/table">
            <a:tbl>
              <a:tblPr firstRow="1" bandRow="1">
                <a:tableStyleId>{5940675A-B579-460E-94D1-54222C63F5DA}</a:tableStyleId>
              </a:tblPr>
              <a:tblGrid>
                <a:gridCol w="1130517"/>
                <a:gridCol w="1392728"/>
                <a:gridCol w="1296281"/>
              </a:tblGrid>
              <a:tr h="465229">
                <a:tc gridSpan="3">
                  <a:txBody>
                    <a:bodyPr/>
                    <a:lstStyle/>
                    <a:p>
                      <a:r>
                        <a:rPr lang="en-US" sz="2200" b="0" dirty="0" smtClean="0">
                          <a:latin typeface="Times New Roman" panose="02020603050405020304" pitchFamily="18" charset="0"/>
                          <a:cs typeface="Times New Roman" panose="02020603050405020304" pitchFamily="18" charset="0"/>
                        </a:rPr>
                        <a:t>Personal</a:t>
                      </a:r>
                      <a:r>
                        <a:rPr lang="en-US" sz="2200" b="0" baseline="0" dirty="0" smtClean="0">
                          <a:latin typeface="Times New Roman" panose="02020603050405020304" pitchFamily="18" charset="0"/>
                          <a:cs typeface="Times New Roman" panose="02020603050405020304" pitchFamily="18" charset="0"/>
                        </a:rPr>
                        <a:t> Sense of Power</a:t>
                      </a:r>
                      <a:endParaRPr lang="en-US" sz="22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b="0" dirty="0">
                        <a:latin typeface="Times New Roman" panose="02020603050405020304" pitchFamily="18" charset="0"/>
                        <a:cs typeface="Times New Roman" panose="02020603050405020304" pitchFamily="18" charset="0"/>
                      </a:endParaRPr>
                    </a:p>
                  </a:txBody>
                  <a:tcPr/>
                </a:tc>
                <a:tc hMerge="1">
                  <a:txBody>
                    <a:bodyPr/>
                    <a:lstStyle/>
                    <a:p>
                      <a:endParaRPr lang="en-US" b="0" dirty="0">
                        <a:latin typeface="Times New Roman" panose="02020603050405020304" pitchFamily="18" charset="0"/>
                        <a:cs typeface="Times New Roman" panose="02020603050405020304" pitchFamily="18" charset="0"/>
                      </a:endParaRPr>
                    </a:p>
                  </a:txBody>
                  <a:tcPr/>
                </a:tc>
              </a:tr>
              <a:tr h="465229">
                <a:tc>
                  <a:txBody>
                    <a:bodyPr/>
                    <a:lstStyle/>
                    <a:p>
                      <a:endParaRPr lang="en-US" sz="22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0" dirty="0" smtClean="0">
                          <a:latin typeface="Times New Roman" panose="02020603050405020304" pitchFamily="18" charset="0"/>
                          <a:cs typeface="Times New Roman" panose="02020603050405020304" pitchFamily="18" charset="0"/>
                        </a:rPr>
                        <a:t>Poor Listening</a:t>
                      </a:r>
                      <a:endParaRPr lang="en-US" sz="1800"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0" dirty="0" smtClean="0">
                          <a:latin typeface="Times New Roman" panose="02020603050405020304" pitchFamily="18" charset="0"/>
                          <a:cs typeface="Times New Roman" panose="02020603050405020304" pitchFamily="18" charset="0"/>
                        </a:rPr>
                        <a:t>Good</a:t>
                      </a:r>
                      <a:r>
                        <a:rPr lang="en-US" sz="1800" b="0" baseline="0" dirty="0" smtClean="0">
                          <a:latin typeface="Times New Roman" panose="02020603050405020304" pitchFamily="18" charset="0"/>
                          <a:cs typeface="Times New Roman" panose="02020603050405020304" pitchFamily="18" charset="0"/>
                        </a:rPr>
                        <a:t> Listening</a:t>
                      </a:r>
                      <a:endParaRPr lang="en-US" sz="1800" b="0" dirty="0">
                        <a:latin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65229">
                <a:tc>
                  <a:txBody>
                    <a:bodyPr/>
                    <a:lstStyle/>
                    <a:p>
                      <a:r>
                        <a:rPr lang="en-US" sz="1800" b="0" dirty="0" smtClean="0">
                          <a:latin typeface="Times New Roman" panose="02020603050405020304" pitchFamily="18" charset="0"/>
                          <a:cs typeface="Times New Roman" panose="02020603050405020304" pitchFamily="18" charset="0"/>
                        </a:rPr>
                        <a:t>Listener</a:t>
                      </a:r>
                      <a:endParaRPr lang="en-US" sz="18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200"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200" b="0" dirty="0">
                        <a:latin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65229">
                <a:tc>
                  <a:txBody>
                    <a:bodyPr/>
                    <a:lstStyle/>
                    <a:p>
                      <a:r>
                        <a:rPr lang="en-US" sz="1800" b="0" dirty="0" smtClean="0">
                          <a:latin typeface="Times New Roman" panose="02020603050405020304" pitchFamily="18" charset="0"/>
                          <a:cs typeface="Times New Roman" panose="02020603050405020304" pitchFamily="18" charset="0"/>
                        </a:rPr>
                        <a:t>Speaker </a:t>
                      </a:r>
                      <a:endParaRPr lang="en-US" sz="18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200"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200" b="0" dirty="0">
                        <a:latin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pSp>
        <p:nvGrpSpPr>
          <p:cNvPr id="10" name="Group 9"/>
          <p:cNvGrpSpPr/>
          <p:nvPr/>
        </p:nvGrpSpPr>
        <p:grpSpPr>
          <a:xfrm>
            <a:off x="9189837" y="2549974"/>
            <a:ext cx="439428" cy="757840"/>
            <a:chOff x="3198875" y="2443265"/>
            <a:chExt cx="649224" cy="757840"/>
          </a:xfrm>
        </p:grpSpPr>
        <p:sp>
          <p:nvSpPr>
            <p:cNvPr id="11" name="Down Arrow 10"/>
            <p:cNvSpPr/>
            <p:nvPr/>
          </p:nvSpPr>
          <p:spPr>
            <a:xfrm>
              <a:off x="3198875" y="2899353"/>
              <a:ext cx="649224" cy="301752"/>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Down Arrow 11"/>
            <p:cNvSpPr/>
            <p:nvPr/>
          </p:nvSpPr>
          <p:spPr>
            <a:xfrm rot="10800000">
              <a:off x="3404616" y="2443265"/>
              <a:ext cx="237744" cy="301752"/>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grpSp>
        <p:nvGrpSpPr>
          <p:cNvPr id="13" name="Group 12"/>
          <p:cNvGrpSpPr/>
          <p:nvPr/>
        </p:nvGrpSpPr>
        <p:grpSpPr>
          <a:xfrm>
            <a:off x="10694031" y="2549974"/>
            <a:ext cx="439428" cy="757840"/>
            <a:chOff x="5564125" y="2443266"/>
            <a:chExt cx="649224" cy="757840"/>
          </a:xfrm>
        </p:grpSpPr>
        <p:sp>
          <p:nvSpPr>
            <p:cNvPr id="14" name="Down Arrow 13"/>
            <p:cNvSpPr/>
            <p:nvPr/>
          </p:nvSpPr>
          <p:spPr>
            <a:xfrm rot="10800000">
              <a:off x="5564125" y="2899354"/>
              <a:ext cx="649224" cy="301752"/>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Down Arrow 14"/>
            <p:cNvSpPr/>
            <p:nvPr/>
          </p:nvSpPr>
          <p:spPr>
            <a:xfrm rot="10800000">
              <a:off x="5564125" y="2443266"/>
              <a:ext cx="649224" cy="301752"/>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spTree>
    <p:extLst>
      <p:ext uri="{BB962C8B-B14F-4D97-AF65-F5344CB8AC3E}">
        <p14:creationId xmlns:p14="http://schemas.microsoft.com/office/powerpoint/2010/main" val="3476813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7427" y="1008834"/>
            <a:ext cx="5332412" cy="823912"/>
          </a:xfrm>
        </p:spPr>
        <p:txBody>
          <a:bodyPr>
            <a:noAutofit/>
          </a:bodyPr>
          <a:lstStyle/>
          <a:p>
            <a:r>
              <a:rPr lang="en-US" sz="3600" u="sng" dirty="0">
                <a:latin typeface="Arabic Typesetting" panose="03020402040406030203" pitchFamily="66" charset="-78"/>
                <a:cs typeface="Arabic Typesetting" panose="03020402040406030203" pitchFamily="66" charset="-78"/>
              </a:rPr>
              <a:t>Study 1: </a:t>
            </a:r>
            <a:r>
              <a:rPr lang="en-US" sz="3600" u="sng" dirty="0" smtClean="0">
                <a:latin typeface="Arabic Typesetting" panose="03020402040406030203" pitchFamily="66" charset="-78"/>
                <a:cs typeface="Arabic Typesetting" panose="03020402040406030203" pitchFamily="66" charset="-78"/>
              </a:rPr>
              <a:t>Vignette Experiment </a:t>
            </a:r>
            <a:r>
              <a:rPr lang="en-US" sz="3600" u="sng" dirty="0">
                <a:latin typeface="Arabic Typesetting" panose="03020402040406030203" pitchFamily="66" charset="-78"/>
                <a:cs typeface="Arabic Typesetting" panose="03020402040406030203" pitchFamily="66" charset="-78"/>
              </a:rPr>
              <a:t>(Online</a:t>
            </a:r>
            <a:r>
              <a:rPr lang="en-US" sz="3600" u="sng" dirty="0" smtClean="0">
                <a:latin typeface="Arabic Typesetting" panose="03020402040406030203" pitchFamily="66" charset="-78"/>
                <a:cs typeface="Arabic Typesetting" panose="03020402040406030203" pitchFamily="66" charset="-78"/>
              </a:rPr>
              <a:t>) </a:t>
            </a:r>
            <a:endParaRPr lang="en-US" sz="3600" u="sng"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sz="half" idx="2"/>
          </p:nvPr>
        </p:nvSpPr>
        <p:spPr>
          <a:xfrm>
            <a:off x="387427" y="1713604"/>
            <a:ext cx="5157787" cy="4668723"/>
          </a:xfrm>
        </p:spPr>
        <p:txBody>
          <a:bodyPr>
            <a:normAutofit fontScale="70000" lnSpcReduction="20000"/>
          </a:bodyPr>
          <a:lstStyle/>
          <a:p>
            <a:pPr marL="0" lvl="1" indent="0">
              <a:lnSpc>
                <a:spcPct val="120000"/>
              </a:lnSpc>
              <a:buNone/>
            </a:pPr>
            <a:r>
              <a:rPr lang="en-US" sz="2600" i="1" dirty="0" smtClean="0">
                <a:latin typeface="Times New Roman" panose="02020603050405020304" pitchFamily="18" charset="0"/>
                <a:cs typeface="Times New Roman" panose="02020603050405020304" pitchFamily="18" charset="0"/>
              </a:rPr>
              <a:t>N = </a:t>
            </a:r>
            <a:r>
              <a:rPr lang="en-US" sz="2600" dirty="0" smtClean="0">
                <a:latin typeface="Times New Roman" panose="02020603050405020304" pitchFamily="18" charset="0"/>
                <a:cs typeface="Times New Roman" panose="02020603050405020304" pitchFamily="18" charset="0"/>
              </a:rPr>
              <a:t>307 (</a:t>
            </a:r>
            <a:r>
              <a:rPr lang="en-US" sz="2600" i="1" dirty="0" smtClean="0">
                <a:latin typeface="Times New Roman" panose="02020603050405020304" pitchFamily="18" charset="0"/>
                <a:cs typeface="Times New Roman" panose="02020603050405020304" pitchFamily="18" charset="0"/>
              </a:rPr>
              <a:t>M</a:t>
            </a:r>
            <a:r>
              <a:rPr lang="en-US" sz="2600" i="1" baseline="-25000" dirty="0" smtClean="0">
                <a:latin typeface="Times New Roman" panose="02020603050405020304" pitchFamily="18" charset="0"/>
                <a:cs typeface="Times New Roman" panose="02020603050405020304" pitchFamily="18" charset="0"/>
              </a:rPr>
              <a:t>age</a:t>
            </a:r>
            <a:r>
              <a:rPr lang="en-US" sz="2600" dirty="0" smtClean="0">
                <a:latin typeface="Times New Roman" panose="02020603050405020304" pitchFamily="18" charset="0"/>
                <a:cs typeface="Times New Roman" panose="02020603050405020304" pitchFamily="18" charset="0"/>
              </a:rPr>
              <a:t>=33.8, </a:t>
            </a:r>
            <a:r>
              <a:rPr lang="en-US" sz="2600" i="1" dirty="0" smtClean="0">
                <a:latin typeface="Times New Roman" panose="02020603050405020304" pitchFamily="18" charset="0"/>
                <a:cs typeface="Times New Roman" panose="02020603050405020304" pitchFamily="18" charset="0"/>
              </a:rPr>
              <a:t>SD</a:t>
            </a:r>
            <a:r>
              <a:rPr lang="en-US" sz="2600" dirty="0" smtClean="0">
                <a:latin typeface="Times New Roman" panose="02020603050405020304" pitchFamily="18" charset="0"/>
                <a:cs typeface="Times New Roman" panose="02020603050405020304" pitchFamily="18" charset="0"/>
              </a:rPr>
              <a:t>=5.5)</a:t>
            </a:r>
          </a:p>
          <a:p>
            <a:pPr marL="0" lvl="1" indent="0">
              <a:lnSpc>
                <a:spcPct val="120000"/>
              </a:lnSpc>
              <a:buNone/>
            </a:pPr>
            <a:r>
              <a:rPr lang="en-US" sz="2600" dirty="0" smtClean="0">
                <a:latin typeface="Times New Roman" panose="02020603050405020304" pitchFamily="18" charset="0"/>
                <a:cs typeface="Times New Roman" panose="02020603050405020304" pitchFamily="18" charset="0"/>
              </a:rPr>
              <a:t>randomly assigned </a:t>
            </a:r>
          </a:p>
          <a:p>
            <a:pPr marL="0" lvl="1" indent="0">
              <a:lnSpc>
                <a:spcPct val="120000"/>
              </a:lnSpc>
              <a:buNone/>
            </a:pPr>
            <a:r>
              <a:rPr lang="en-US" sz="2600" dirty="0" smtClean="0">
                <a:latin typeface="Times New Roman" panose="02020603050405020304" pitchFamily="18" charset="0"/>
                <a:cs typeface="Times New Roman" panose="02020603050405020304" pitchFamily="18" charset="0"/>
              </a:rPr>
              <a:t>2x2x3 experiment:</a:t>
            </a:r>
          </a:p>
          <a:p>
            <a:pPr marL="342900" lvl="1" indent="-342900">
              <a:buNone/>
            </a:pPr>
            <a:endParaRPr lang="en-US" sz="2600" dirty="0" smtClean="0">
              <a:latin typeface="Times New Roman" panose="02020603050405020304" pitchFamily="18" charset="0"/>
              <a:cs typeface="Times New Roman" panose="02020603050405020304" pitchFamily="18" charset="0"/>
            </a:endParaRPr>
          </a:p>
          <a:p>
            <a:pPr marL="342900" lvl="1" indent="0">
              <a:lnSpc>
                <a:spcPct val="120000"/>
              </a:lnSpc>
              <a:buNone/>
            </a:pPr>
            <a:r>
              <a:rPr lang="en-US" sz="2600" b="1" dirty="0" smtClean="0">
                <a:latin typeface="Times New Roman" panose="02020603050405020304" pitchFamily="18" charset="0"/>
                <a:cs typeface="Times New Roman" panose="02020603050405020304" pitchFamily="18" charset="0"/>
              </a:rPr>
              <a:t>Listening</a:t>
            </a:r>
            <a:r>
              <a:rPr lang="en-US" sz="2600" dirty="0" smtClean="0">
                <a:latin typeface="Times New Roman" panose="02020603050405020304" pitchFamily="18" charset="0"/>
                <a:cs typeface="Times New Roman" panose="02020603050405020304" pitchFamily="18" charset="0"/>
              </a:rPr>
              <a:t> </a:t>
            </a:r>
            <a:r>
              <a:rPr lang="en-US" sz="2600" b="1" dirty="0" smtClean="0">
                <a:latin typeface="Times New Roman" panose="02020603050405020304" pitchFamily="18" charset="0"/>
                <a:cs typeface="Times New Roman" panose="02020603050405020304" pitchFamily="18" charset="0"/>
              </a:rPr>
              <a:t>Quality</a:t>
            </a:r>
            <a:r>
              <a:rPr lang="en-US" sz="2600" dirty="0" smtClean="0">
                <a:latin typeface="Times New Roman" panose="02020603050405020304" pitchFamily="18" charset="0"/>
                <a:cs typeface="Times New Roman" panose="02020603050405020304" pitchFamily="18" charset="0"/>
              </a:rPr>
              <a:t>: </a:t>
            </a:r>
          </a:p>
          <a:p>
            <a:pPr marL="800100" lvl="2" indent="0">
              <a:lnSpc>
                <a:spcPct val="120000"/>
              </a:lnSpc>
              <a:buNone/>
            </a:pPr>
            <a:r>
              <a:rPr lang="en-US" sz="2600" dirty="0" smtClean="0">
                <a:latin typeface="Times New Roman" panose="02020603050405020304" pitchFamily="18" charset="0"/>
                <a:cs typeface="Times New Roman" panose="02020603050405020304" pitchFamily="18" charset="0"/>
              </a:rPr>
              <a:t>Exceptionally Good vs. </a:t>
            </a:r>
            <a:r>
              <a:rPr lang="en-US" sz="2600" dirty="0">
                <a:latin typeface="Times New Roman" panose="02020603050405020304" pitchFamily="18" charset="0"/>
                <a:cs typeface="Times New Roman" panose="02020603050405020304" pitchFamily="18" charset="0"/>
              </a:rPr>
              <a:t>Exceptionally </a:t>
            </a:r>
            <a:r>
              <a:rPr lang="en-US" sz="2600" dirty="0" smtClean="0">
                <a:latin typeface="Times New Roman" panose="02020603050405020304" pitchFamily="18" charset="0"/>
                <a:cs typeface="Times New Roman" panose="02020603050405020304" pitchFamily="18" charset="0"/>
              </a:rPr>
              <a:t>Poor</a:t>
            </a:r>
          </a:p>
          <a:p>
            <a:pPr marL="342900" lvl="1" indent="0">
              <a:lnSpc>
                <a:spcPct val="120000"/>
              </a:lnSpc>
              <a:buNone/>
            </a:pPr>
            <a:r>
              <a:rPr lang="en-US" sz="2600" b="1" dirty="0" smtClean="0">
                <a:latin typeface="Times New Roman" panose="02020603050405020304" pitchFamily="18" charset="0"/>
                <a:cs typeface="Times New Roman" panose="02020603050405020304" pitchFamily="18" charset="0"/>
              </a:rPr>
              <a:t>Role</a:t>
            </a:r>
            <a:r>
              <a:rPr lang="en-US" sz="2600" dirty="0" smtClean="0">
                <a:latin typeface="Times New Roman" panose="02020603050405020304" pitchFamily="18" charset="0"/>
                <a:cs typeface="Times New Roman" panose="02020603050405020304" pitchFamily="18" charset="0"/>
              </a:rPr>
              <a:t>: </a:t>
            </a:r>
          </a:p>
          <a:p>
            <a:pPr marL="800100" lvl="2" indent="0">
              <a:lnSpc>
                <a:spcPct val="120000"/>
              </a:lnSpc>
              <a:buNone/>
            </a:pPr>
            <a:r>
              <a:rPr lang="en-US" sz="2600" dirty="0" smtClean="0">
                <a:latin typeface="Times New Roman" panose="02020603050405020304" pitchFamily="18" charset="0"/>
                <a:cs typeface="Times New Roman" panose="02020603050405020304" pitchFamily="18" charset="0"/>
              </a:rPr>
              <a:t>Speaker vs. Listener</a:t>
            </a:r>
          </a:p>
          <a:p>
            <a:pPr marL="342900" lvl="1" indent="0">
              <a:lnSpc>
                <a:spcPct val="120000"/>
              </a:lnSpc>
              <a:buNone/>
            </a:pPr>
            <a:r>
              <a:rPr lang="en-US" sz="2600" b="1" dirty="0" smtClean="0">
                <a:latin typeface="Times New Roman" panose="02020603050405020304" pitchFamily="18" charset="0"/>
                <a:cs typeface="Times New Roman" panose="02020603050405020304" pitchFamily="18" charset="0"/>
              </a:rPr>
              <a:t>Relation</a:t>
            </a:r>
            <a:r>
              <a:rPr lang="en-US" sz="2600" dirty="0" smtClean="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marL="800100" lvl="2" indent="0">
              <a:lnSpc>
                <a:spcPct val="120000"/>
              </a:lnSpc>
              <a:buNone/>
            </a:pPr>
            <a:r>
              <a:rPr lang="en-US" sz="2600" dirty="0" smtClean="0">
                <a:latin typeface="Times New Roman" panose="02020603050405020304" pitchFamily="18" charset="0"/>
                <a:cs typeface="Times New Roman" panose="02020603050405020304" pitchFamily="18" charset="0"/>
              </a:rPr>
              <a:t>Supervisor-subordinate, colleagues, strangers</a:t>
            </a:r>
          </a:p>
          <a:p>
            <a:pPr marL="800100" lvl="2" indent="0">
              <a:buNone/>
            </a:pPr>
            <a:endParaRPr lang="en-US" sz="2600" dirty="0" smtClean="0">
              <a:latin typeface="Times New Roman" panose="02020603050405020304" pitchFamily="18" charset="0"/>
              <a:cs typeface="Times New Roman" panose="02020603050405020304" pitchFamily="18" charset="0"/>
            </a:endParaRPr>
          </a:p>
          <a:p>
            <a:pPr marL="0" indent="0">
              <a:lnSpc>
                <a:spcPct val="120000"/>
              </a:lnSpc>
              <a:buNone/>
            </a:pPr>
            <a:r>
              <a:rPr lang="en-US" sz="2600" dirty="0">
                <a:latin typeface="Times New Roman" panose="02020603050405020304" pitchFamily="18" charset="0"/>
                <a:cs typeface="Times New Roman" panose="02020603050405020304" pitchFamily="18" charset="0"/>
              </a:rPr>
              <a:t>After </a:t>
            </a:r>
            <a:r>
              <a:rPr lang="en-US" sz="2600" b="1" dirty="0" smtClean="0">
                <a:latin typeface="Times New Roman" panose="02020603050405020304" pitchFamily="18" charset="0"/>
                <a:cs typeface="Times New Roman" panose="02020603050405020304" pitchFamily="18" charset="0"/>
              </a:rPr>
              <a:t>reading the scenario</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respondents </a:t>
            </a:r>
            <a:r>
              <a:rPr lang="en-US" sz="2600" dirty="0" smtClean="0">
                <a:latin typeface="Times New Roman" panose="02020603050405020304" pitchFamily="18" charset="0"/>
                <a:cs typeface="Times New Roman" panose="02020603050405020304" pitchFamily="18" charset="0"/>
              </a:rPr>
              <a:t>filled out  </a:t>
            </a:r>
            <a:r>
              <a:rPr lang="en-US" sz="2600" dirty="0">
                <a:latin typeface="Times New Roman" panose="02020603050405020304" pitchFamily="18" charset="0"/>
                <a:cs typeface="Times New Roman" panose="02020603050405020304" pitchFamily="18" charset="0"/>
              </a:rPr>
              <a:t>a battery of questionnaires (DVs</a:t>
            </a:r>
            <a:r>
              <a:rPr lang="en-US" sz="2600" dirty="0" smtClean="0">
                <a:latin typeface="Times New Roman" panose="02020603050405020304" pitchFamily="18" charset="0"/>
                <a:cs typeface="Times New Roman" panose="02020603050405020304" pitchFamily="18" charset="0"/>
              </a:rPr>
              <a:t>).</a:t>
            </a:r>
          </a:p>
          <a:p>
            <a:pPr marL="0" indent="0">
              <a:buNone/>
            </a:pPr>
            <a:endParaRPr lang="en-US" sz="2900" dirty="0" smtClean="0">
              <a:latin typeface="Times New Roman" panose="02020603050405020304" pitchFamily="18" charset="0"/>
              <a:cs typeface="Times New Roman" panose="02020603050405020304" pitchFamily="18" charset="0"/>
            </a:endParaRPr>
          </a:p>
        </p:txBody>
      </p:sp>
      <p:sp>
        <p:nvSpPr>
          <p:cNvPr id="6" name="Text Placeholder 5"/>
          <p:cNvSpPr>
            <a:spLocks noGrp="1"/>
          </p:cNvSpPr>
          <p:nvPr>
            <p:ph type="body" sz="quarter" idx="3"/>
          </p:nvPr>
        </p:nvSpPr>
        <p:spPr>
          <a:xfrm>
            <a:off x="6040188" y="1008835"/>
            <a:ext cx="5183188" cy="823912"/>
          </a:xfrm>
        </p:spPr>
        <p:txBody>
          <a:bodyPr/>
          <a:lstStyle/>
          <a:p>
            <a:r>
              <a:rPr lang="en-US" sz="3600" u="sng" dirty="0" smtClean="0">
                <a:latin typeface="Arabic Typesetting" panose="03020402040406030203" pitchFamily="66" charset="-78"/>
                <a:cs typeface="Arabic Typesetting" panose="03020402040406030203" pitchFamily="66" charset="-78"/>
              </a:rPr>
              <a:t>Study 2: Recall Study (Online)</a:t>
            </a:r>
            <a:endParaRPr lang="en-US" sz="3600" u="sng" dirty="0">
              <a:latin typeface="Arabic Typesetting" panose="03020402040406030203" pitchFamily="66" charset="-78"/>
              <a:cs typeface="Arabic Typesetting" panose="03020402040406030203" pitchFamily="66" charset="-78"/>
            </a:endParaRPr>
          </a:p>
        </p:txBody>
      </p:sp>
      <p:sp>
        <p:nvSpPr>
          <p:cNvPr id="8" name="Title 7"/>
          <p:cNvSpPr>
            <a:spLocks noGrp="1"/>
          </p:cNvSpPr>
          <p:nvPr>
            <p:ph type="title"/>
          </p:nvPr>
        </p:nvSpPr>
        <p:spPr>
          <a:xfrm>
            <a:off x="387427" y="98167"/>
            <a:ext cx="10515600" cy="1325563"/>
          </a:xfrm>
        </p:spPr>
        <p:txBody>
          <a:bodyPr>
            <a:normAutofit/>
          </a:bodyPr>
          <a:lstStyle/>
          <a:p>
            <a:r>
              <a:rPr lang="en-US" sz="4000" b="1" dirty="0">
                <a:latin typeface="Arabic Typesetting" panose="03020402040406030203" pitchFamily="66" charset="-78"/>
                <a:cs typeface="Arabic Typesetting" panose="03020402040406030203" pitchFamily="66" charset="-78"/>
              </a:rPr>
              <a:t>Overview of the studies </a:t>
            </a:r>
          </a:p>
        </p:txBody>
      </p:sp>
      <p:cxnSp>
        <p:nvCxnSpPr>
          <p:cNvPr id="12" name="Straight Connector 11"/>
          <p:cNvCxnSpPr/>
          <p:nvPr/>
        </p:nvCxnSpPr>
        <p:spPr>
          <a:xfrm flipH="1" flipV="1">
            <a:off x="6308780" y="2993004"/>
            <a:ext cx="1330037" cy="58525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sz="half" idx="2"/>
          </p:nvPr>
        </p:nvSpPr>
        <p:spPr>
          <a:xfrm>
            <a:off x="6065589" y="1713604"/>
            <a:ext cx="5656241" cy="4668723"/>
          </a:xfrm>
        </p:spPr>
        <p:txBody>
          <a:bodyPr>
            <a:normAutofit fontScale="92500"/>
          </a:bodyPr>
          <a:lstStyle/>
          <a:p>
            <a:pPr marL="0" lvl="1" indent="0">
              <a:lnSpc>
                <a:spcPct val="120000"/>
              </a:lnSpc>
              <a:spcBef>
                <a:spcPts val="0"/>
              </a:spcBef>
              <a:buNone/>
            </a:pPr>
            <a:r>
              <a:rPr lang="en-US" sz="1900" i="1" dirty="0">
                <a:latin typeface="Times New Roman" panose="02020603050405020304" pitchFamily="18" charset="0"/>
                <a:cs typeface="Times New Roman" panose="02020603050405020304" pitchFamily="18" charset="0"/>
              </a:rPr>
              <a:t>N</a:t>
            </a:r>
            <a:r>
              <a:rPr lang="en-US" sz="1900" dirty="0">
                <a:latin typeface="Times New Roman" panose="02020603050405020304" pitchFamily="18" charset="0"/>
                <a:cs typeface="Times New Roman" panose="02020603050405020304" pitchFamily="18" charset="0"/>
              </a:rPr>
              <a:t> = 204 </a:t>
            </a:r>
            <a:r>
              <a:rPr lang="en-US" sz="1900" dirty="0" smtClean="0">
                <a:latin typeface="Times New Roman" panose="02020603050405020304" pitchFamily="18" charset="0"/>
                <a:cs typeface="Times New Roman" panose="02020603050405020304" pitchFamily="18" charset="0"/>
              </a:rPr>
              <a:t>(</a:t>
            </a:r>
            <a:r>
              <a:rPr lang="en-US" sz="1900" i="1" dirty="0">
                <a:latin typeface="Times New Roman" panose="02020603050405020304" pitchFamily="18" charset="0"/>
                <a:cs typeface="Times New Roman" panose="02020603050405020304" pitchFamily="18" charset="0"/>
              </a:rPr>
              <a:t>M</a:t>
            </a:r>
            <a:r>
              <a:rPr lang="en-US" sz="1900" i="1" baseline="-25000" dirty="0">
                <a:latin typeface="Times New Roman" panose="02020603050405020304" pitchFamily="18" charset="0"/>
                <a:cs typeface="Times New Roman" panose="02020603050405020304" pitchFamily="18" charset="0"/>
              </a:rPr>
              <a:t>age</a:t>
            </a:r>
            <a:r>
              <a:rPr lang="en-US" sz="1900" dirty="0" smtClean="0">
                <a:latin typeface="Times New Roman" panose="02020603050405020304" pitchFamily="18" charset="0"/>
                <a:cs typeface="Times New Roman" panose="02020603050405020304" pitchFamily="18" charset="0"/>
              </a:rPr>
              <a:t>=22.3</a:t>
            </a:r>
            <a:r>
              <a:rPr lang="en-US" sz="1900" dirty="0">
                <a:latin typeface="Times New Roman" panose="02020603050405020304" pitchFamily="18" charset="0"/>
                <a:cs typeface="Times New Roman" panose="02020603050405020304" pitchFamily="18" charset="0"/>
              </a:rPr>
              <a:t>, </a:t>
            </a:r>
            <a:r>
              <a:rPr lang="en-US" sz="1900" i="1" dirty="0" smtClean="0">
                <a:latin typeface="Times New Roman" panose="02020603050405020304" pitchFamily="18" charset="0"/>
                <a:cs typeface="Times New Roman" panose="02020603050405020304" pitchFamily="18" charset="0"/>
              </a:rPr>
              <a:t>SD</a:t>
            </a:r>
            <a:r>
              <a:rPr lang="en-US" sz="1900" dirty="0" smtClean="0">
                <a:latin typeface="Times New Roman" panose="02020603050405020304" pitchFamily="18" charset="0"/>
                <a:cs typeface="Times New Roman" panose="02020603050405020304" pitchFamily="18" charset="0"/>
              </a:rPr>
              <a:t>=4.7)</a:t>
            </a:r>
          </a:p>
          <a:p>
            <a:pPr marL="0" lvl="1" indent="0">
              <a:lnSpc>
                <a:spcPct val="120000"/>
              </a:lnSpc>
              <a:spcBef>
                <a:spcPts val="0"/>
              </a:spcBef>
              <a:buNone/>
            </a:pPr>
            <a:r>
              <a:rPr lang="en-US" sz="1900" dirty="0" smtClean="0">
                <a:latin typeface="Times New Roman" panose="02020603050405020304" pitchFamily="18" charset="0"/>
                <a:cs typeface="Times New Roman" panose="02020603050405020304" pitchFamily="18" charset="0"/>
              </a:rPr>
              <a:t>randomly </a:t>
            </a:r>
            <a:r>
              <a:rPr lang="en-US" sz="1900" dirty="0">
                <a:latin typeface="Times New Roman" panose="02020603050405020304" pitchFamily="18" charset="0"/>
                <a:cs typeface="Times New Roman" panose="02020603050405020304" pitchFamily="18" charset="0"/>
              </a:rPr>
              <a:t>assigned </a:t>
            </a:r>
            <a:endParaRPr lang="en-US" sz="1900" dirty="0" smtClean="0">
              <a:latin typeface="Times New Roman" panose="02020603050405020304" pitchFamily="18" charset="0"/>
              <a:cs typeface="Times New Roman" panose="02020603050405020304" pitchFamily="18" charset="0"/>
            </a:endParaRPr>
          </a:p>
          <a:p>
            <a:pPr marL="0" lvl="1" indent="0">
              <a:lnSpc>
                <a:spcPct val="120000"/>
              </a:lnSpc>
              <a:spcBef>
                <a:spcPts val="0"/>
              </a:spcBef>
              <a:buNone/>
            </a:pPr>
            <a:r>
              <a:rPr lang="en-US" sz="1900" dirty="0" smtClean="0">
                <a:latin typeface="Times New Roman" panose="02020603050405020304" pitchFamily="18" charset="0"/>
                <a:cs typeface="Times New Roman" panose="02020603050405020304" pitchFamily="18" charset="0"/>
              </a:rPr>
              <a:t>3x2 experiment:</a:t>
            </a:r>
            <a:endParaRPr lang="en-US" sz="1900" dirty="0">
              <a:latin typeface="Times New Roman" panose="02020603050405020304" pitchFamily="18" charset="0"/>
              <a:cs typeface="Times New Roman" panose="02020603050405020304" pitchFamily="18" charset="0"/>
            </a:endParaRPr>
          </a:p>
          <a:p>
            <a:pPr marL="342900" lvl="1" indent="-342900">
              <a:buNone/>
            </a:pPr>
            <a:endParaRPr lang="en-US" sz="1900" dirty="0" smtClean="0">
              <a:latin typeface="Times New Roman" panose="02020603050405020304" pitchFamily="18" charset="0"/>
              <a:cs typeface="Times New Roman" panose="02020603050405020304" pitchFamily="18" charset="0"/>
            </a:endParaRPr>
          </a:p>
          <a:p>
            <a:pPr marL="342900" lvl="1" indent="0">
              <a:lnSpc>
                <a:spcPct val="120000"/>
              </a:lnSpc>
              <a:buNone/>
            </a:pPr>
            <a:r>
              <a:rPr lang="en-US" sz="1900" b="1" dirty="0" smtClean="0">
                <a:latin typeface="Times New Roman" panose="02020603050405020304" pitchFamily="18" charset="0"/>
                <a:cs typeface="Times New Roman" panose="02020603050405020304" pitchFamily="18" charset="0"/>
              </a:rPr>
              <a:t>Listening</a:t>
            </a:r>
            <a:r>
              <a:rPr lang="en-US" sz="1900" dirty="0" smtClean="0">
                <a:latin typeface="Times New Roman" panose="02020603050405020304" pitchFamily="18" charset="0"/>
                <a:cs typeface="Times New Roman" panose="02020603050405020304" pitchFamily="18" charset="0"/>
              </a:rPr>
              <a:t> </a:t>
            </a:r>
            <a:r>
              <a:rPr lang="en-US" sz="1900" b="1" dirty="0" smtClean="0">
                <a:latin typeface="Times New Roman" panose="02020603050405020304" pitchFamily="18" charset="0"/>
                <a:cs typeface="Times New Roman" panose="02020603050405020304" pitchFamily="18" charset="0"/>
              </a:rPr>
              <a:t>Quality</a:t>
            </a:r>
            <a:r>
              <a:rPr lang="en-US" sz="1900" dirty="0" smtClean="0">
                <a:latin typeface="Times New Roman" panose="02020603050405020304" pitchFamily="18" charset="0"/>
                <a:cs typeface="Times New Roman" panose="02020603050405020304" pitchFamily="18" charset="0"/>
              </a:rPr>
              <a:t>: </a:t>
            </a:r>
          </a:p>
          <a:p>
            <a:pPr marL="800100" lvl="2" indent="0">
              <a:lnSpc>
                <a:spcPct val="120000"/>
              </a:lnSpc>
              <a:buNone/>
            </a:pPr>
            <a:r>
              <a:rPr lang="en-US" sz="1900" dirty="0" smtClean="0">
                <a:latin typeface="Times New Roman" panose="02020603050405020304" pitchFamily="18" charset="0"/>
                <a:cs typeface="Times New Roman" panose="02020603050405020304" pitchFamily="18" charset="0"/>
              </a:rPr>
              <a:t>Exceptionally Good vs. Typical vs. Exceptionally Poor</a:t>
            </a:r>
          </a:p>
          <a:p>
            <a:pPr marL="342900" lvl="1" indent="0">
              <a:lnSpc>
                <a:spcPct val="120000"/>
              </a:lnSpc>
              <a:buNone/>
            </a:pPr>
            <a:r>
              <a:rPr lang="en-US" sz="1900" b="1" dirty="0" smtClean="0">
                <a:latin typeface="Times New Roman" panose="02020603050405020304" pitchFamily="18" charset="0"/>
                <a:cs typeface="Times New Roman" panose="02020603050405020304" pitchFamily="18" charset="0"/>
              </a:rPr>
              <a:t>Role</a:t>
            </a:r>
            <a:r>
              <a:rPr lang="en-US" sz="1900" dirty="0" smtClean="0">
                <a:latin typeface="Times New Roman" panose="02020603050405020304" pitchFamily="18" charset="0"/>
                <a:cs typeface="Times New Roman" panose="02020603050405020304" pitchFamily="18" charset="0"/>
              </a:rPr>
              <a:t>: </a:t>
            </a:r>
          </a:p>
          <a:p>
            <a:pPr marL="800100" lvl="2" indent="0">
              <a:lnSpc>
                <a:spcPct val="120000"/>
              </a:lnSpc>
              <a:buNone/>
            </a:pPr>
            <a:r>
              <a:rPr lang="en-US" sz="1900" dirty="0" smtClean="0">
                <a:latin typeface="Times New Roman" panose="02020603050405020304" pitchFamily="18" charset="0"/>
                <a:cs typeface="Times New Roman" panose="02020603050405020304" pitchFamily="18" charset="0"/>
              </a:rPr>
              <a:t>Speaker vs. Listener</a:t>
            </a:r>
          </a:p>
          <a:p>
            <a:pPr marL="800100" lvl="2" indent="0">
              <a:buNone/>
            </a:pPr>
            <a:endParaRPr lang="en-US" sz="2300" dirty="0" smtClean="0">
              <a:latin typeface="Times New Roman" panose="02020603050405020304" pitchFamily="18" charset="0"/>
              <a:cs typeface="Times New Roman" panose="02020603050405020304" pitchFamily="18" charset="0"/>
            </a:endParaRPr>
          </a:p>
          <a:p>
            <a:pPr marL="0" indent="0">
              <a:lnSpc>
                <a:spcPct val="120000"/>
              </a:lnSpc>
              <a:buNone/>
            </a:pPr>
            <a:r>
              <a:rPr lang="en-US" sz="2100" dirty="0">
                <a:latin typeface="Times New Roman" panose="02020603050405020304" pitchFamily="18" charset="0"/>
                <a:cs typeface="Times New Roman" panose="02020603050405020304" pitchFamily="18" charset="0"/>
              </a:rPr>
              <a:t>After </a:t>
            </a:r>
            <a:r>
              <a:rPr lang="en-US" sz="2100" b="1" dirty="0">
                <a:latin typeface="Times New Roman" panose="02020603050405020304" pitchFamily="18" charset="0"/>
                <a:cs typeface="Times New Roman" panose="02020603050405020304" pitchFamily="18" charset="0"/>
              </a:rPr>
              <a:t>recalling and writing their experiences</a:t>
            </a:r>
            <a:r>
              <a:rPr lang="en-US" sz="2100" dirty="0">
                <a:latin typeface="Times New Roman" panose="02020603050405020304" pitchFamily="18" charset="0"/>
                <a:cs typeface="Times New Roman" panose="02020603050405020304" pitchFamily="18" charset="0"/>
              </a:rPr>
              <a:t>, respondents filled out a battery of questionnaires (DVs</a:t>
            </a:r>
            <a:r>
              <a:rPr lang="en-US" sz="2100" dirty="0" smtClean="0">
                <a:latin typeface="Times New Roman" panose="02020603050405020304" pitchFamily="18" charset="0"/>
                <a:cs typeface="Times New Roman" panose="02020603050405020304" pitchFamily="18" charset="0"/>
              </a:rPr>
              <a:t>).</a:t>
            </a:r>
            <a:endParaRPr lang="en-US" sz="2100" dirty="0">
              <a:latin typeface="Times New Roman" panose="02020603050405020304" pitchFamily="18" charset="0"/>
              <a:cs typeface="Times New Roman" panose="02020603050405020304" pitchFamily="18" charset="0"/>
            </a:endParaRPr>
          </a:p>
          <a:p>
            <a:pPr marL="0" indent="0">
              <a:buNone/>
            </a:pPr>
            <a:endParaRPr lang="en-US" sz="29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940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9" presetClass="emph" presetSubtype="0" grpId="1" nodeType="clickEffect">
                                  <p:stCondLst>
                                    <p:cond delay="0"/>
                                  </p:stCondLst>
                                  <p:childTnLst>
                                    <p:set>
                                      <p:cBhvr rctx="PPT">
                                        <p:cTn id="30" dur="indefinite"/>
                                        <p:tgtEl>
                                          <p:spTgt spid="5">
                                            <p:txEl>
                                              <p:pRg st="0" end="0"/>
                                            </p:txEl>
                                          </p:spTgt>
                                        </p:tgtEl>
                                        <p:attrNameLst>
                                          <p:attrName>style.opacity</p:attrName>
                                        </p:attrNameLst>
                                      </p:cBhvr>
                                      <p:to>
                                        <p:strVal val="0.25"/>
                                      </p:to>
                                    </p:set>
                                    <p:animEffect filter="image" prLst="opacity: 0.25">
                                      <p:cBhvr rctx="IE">
                                        <p:cTn id="31" dur="indefinite"/>
                                        <p:tgtEl>
                                          <p:spTgt spid="5">
                                            <p:txEl>
                                              <p:pRg st="0" end="0"/>
                                            </p:txEl>
                                          </p:spTgt>
                                        </p:tgtEl>
                                      </p:cBhvr>
                                    </p:animEffect>
                                  </p:childTnLst>
                                </p:cTn>
                              </p:par>
                              <p:par>
                                <p:cTn id="32" presetID="9" presetClass="emph" presetSubtype="0" grpId="1" nodeType="withEffect">
                                  <p:stCondLst>
                                    <p:cond delay="0"/>
                                  </p:stCondLst>
                                  <p:childTnLst>
                                    <p:set>
                                      <p:cBhvr rctx="PPT">
                                        <p:cTn id="33" dur="indefinite"/>
                                        <p:tgtEl>
                                          <p:spTgt spid="3">
                                            <p:txEl>
                                              <p:pRg st="0" end="0"/>
                                            </p:txEl>
                                          </p:spTgt>
                                        </p:tgtEl>
                                        <p:attrNameLst>
                                          <p:attrName>style.opacity</p:attrName>
                                        </p:attrNameLst>
                                      </p:cBhvr>
                                      <p:to>
                                        <p:strVal val="0.25"/>
                                      </p:to>
                                    </p:set>
                                    <p:animEffect filter="image" prLst="opacity: 0.25">
                                      <p:cBhvr rctx="IE">
                                        <p:cTn id="34" dur="indefinite"/>
                                        <p:tgtEl>
                                          <p:spTgt spid="3">
                                            <p:txEl>
                                              <p:pRg st="0" end="0"/>
                                            </p:txEl>
                                          </p:spTgt>
                                        </p:tgtEl>
                                      </p:cBhvr>
                                    </p:animEffect>
                                  </p:childTnLst>
                                </p:cTn>
                              </p:par>
                              <p:par>
                                <p:cTn id="35" presetID="9" presetClass="emph" presetSubtype="0" grpId="1" nodeType="withEffect">
                                  <p:stCondLst>
                                    <p:cond delay="0"/>
                                  </p:stCondLst>
                                  <p:childTnLst>
                                    <p:set>
                                      <p:cBhvr rctx="PPT">
                                        <p:cTn id="36" dur="indefinite"/>
                                        <p:tgtEl>
                                          <p:spTgt spid="3">
                                            <p:txEl>
                                              <p:pRg st="1" end="1"/>
                                            </p:txEl>
                                          </p:spTgt>
                                        </p:tgtEl>
                                        <p:attrNameLst>
                                          <p:attrName>style.opacity</p:attrName>
                                        </p:attrNameLst>
                                      </p:cBhvr>
                                      <p:to>
                                        <p:strVal val="0.25"/>
                                      </p:to>
                                    </p:set>
                                    <p:animEffect filter="image" prLst="opacity: 0.25">
                                      <p:cBhvr rctx="IE">
                                        <p:cTn id="37" dur="indefinite"/>
                                        <p:tgtEl>
                                          <p:spTgt spid="3">
                                            <p:txEl>
                                              <p:pRg st="1" end="1"/>
                                            </p:txEl>
                                          </p:spTgt>
                                        </p:tgtEl>
                                      </p:cBhvr>
                                    </p:animEffect>
                                  </p:childTnLst>
                                </p:cTn>
                              </p:par>
                              <p:par>
                                <p:cTn id="38" presetID="9" presetClass="emph" presetSubtype="0" grpId="1" nodeType="withEffect">
                                  <p:stCondLst>
                                    <p:cond delay="0"/>
                                  </p:stCondLst>
                                  <p:childTnLst>
                                    <p:set>
                                      <p:cBhvr rctx="PPT">
                                        <p:cTn id="39" dur="indefinite"/>
                                        <p:tgtEl>
                                          <p:spTgt spid="3">
                                            <p:txEl>
                                              <p:pRg st="2" end="2"/>
                                            </p:txEl>
                                          </p:spTgt>
                                        </p:tgtEl>
                                        <p:attrNameLst>
                                          <p:attrName>style.opacity</p:attrName>
                                        </p:attrNameLst>
                                      </p:cBhvr>
                                      <p:to>
                                        <p:strVal val="0.25"/>
                                      </p:to>
                                    </p:set>
                                    <p:animEffect filter="image" prLst="opacity: 0.25">
                                      <p:cBhvr rctx="IE">
                                        <p:cTn id="40" dur="indefinite"/>
                                        <p:tgtEl>
                                          <p:spTgt spid="3">
                                            <p:txEl>
                                              <p:pRg st="2" end="2"/>
                                            </p:txEl>
                                          </p:spTgt>
                                        </p:tgtEl>
                                      </p:cBhvr>
                                    </p:animEffect>
                                  </p:childTnLst>
                                </p:cTn>
                              </p:par>
                              <p:par>
                                <p:cTn id="41" presetID="9" presetClass="emph" presetSubtype="0" grpId="1" nodeType="withEffect">
                                  <p:stCondLst>
                                    <p:cond delay="0"/>
                                  </p:stCondLst>
                                  <p:childTnLst>
                                    <p:set>
                                      <p:cBhvr rctx="PPT">
                                        <p:cTn id="42" dur="indefinite"/>
                                        <p:tgtEl>
                                          <p:spTgt spid="3">
                                            <p:txEl>
                                              <p:pRg st="4" end="4"/>
                                            </p:txEl>
                                          </p:spTgt>
                                        </p:tgtEl>
                                        <p:attrNameLst>
                                          <p:attrName>style.opacity</p:attrName>
                                        </p:attrNameLst>
                                      </p:cBhvr>
                                      <p:to>
                                        <p:strVal val="0.25"/>
                                      </p:to>
                                    </p:set>
                                    <p:animEffect filter="image" prLst="opacity: 0.25">
                                      <p:cBhvr rctx="IE">
                                        <p:cTn id="43" dur="indefinite"/>
                                        <p:tgtEl>
                                          <p:spTgt spid="3">
                                            <p:txEl>
                                              <p:pRg st="4" end="4"/>
                                            </p:txEl>
                                          </p:spTgt>
                                        </p:tgtEl>
                                      </p:cBhvr>
                                    </p:animEffect>
                                  </p:childTnLst>
                                </p:cTn>
                              </p:par>
                              <p:par>
                                <p:cTn id="44" presetID="9" presetClass="emph" presetSubtype="0" grpId="1" nodeType="withEffect">
                                  <p:stCondLst>
                                    <p:cond delay="0"/>
                                  </p:stCondLst>
                                  <p:childTnLst>
                                    <p:set>
                                      <p:cBhvr rctx="PPT">
                                        <p:cTn id="45" dur="indefinite"/>
                                        <p:tgtEl>
                                          <p:spTgt spid="3">
                                            <p:txEl>
                                              <p:pRg st="5" end="5"/>
                                            </p:txEl>
                                          </p:spTgt>
                                        </p:tgtEl>
                                        <p:attrNameLst>
                                          <p:attrName>style.opacity</p:attrName>
                                        </p:attrNameLst>
                                      </p:cBhvr>
                                      <p:to>
                                        <p:strVal val="0.25"/>
                                      </p:to>
                                    </p:set>
                                    <p:animEffect filter="image" prLst="opacity: 0.25">
                                      <p:cBhvr rctx="IE">
                                        <p:cTn id="46" dur="indefinite"/>
                                        <p:tgtEl>
                                          <p:spTgt spid="3">
                                            <p:txEl>
                                              <p:pRg st="5" end="5"/>
                                            </p:txEl>
                                          </p:spTgt>
                                        </p:tgtEl>
                                      </p:cBhvr>
                                    </p:animEffect>
                                  </p:childTnLst>
                                </p:cTn>
                              </p:par>
                              <p:par>
                                <p:cTn id="47" presetID="9" presetClass="emph" presetSubtype="0" grpId="1" nodeType="withEffect">
                                  <p:stCondLst>
                                    <p:cond delay="0"/>
                                  </p:stCondLst>
                                  <p:childTnLst>
                                    <p:set>
                                      <p:cBhvr rctx="PPT">
                                        <p:cTn id="48" dur="indefinite"/>
                                        <p:tgtEl>
                                          <p:spTgt spid="3">
                                            <p:txEl>
                                              <p:pRg st="6" end="6"/>
                                            </p:txEl>
                                          </p:spTgt>
                                        </p:tgtEl>
                                        <p:attrNameLst>
                                          <p:attrName>style.opacity</p:attrName>
                                        </p:attrNameLst>
                                      </p:cBhvr>
                                      <p:to>
                                        <p:strVal val="0.25"/>
                                      </p:to>
                                    </p:set>
                                    <p:animEffect filter="image" prLst="opacity: 0.25">
                                      <p:cBhvr rctx="IE">
                                        <p:cTn id="49" dur="indefinite"/>
                                        <p:tgtEl>
                                          <p:spTgt spid="3">
                                            <p:txEl>
                                              <p:pRg st="6" end="6"/>
                                            </p:txEl>
                                          </p:spTgt>
                                        </p:tgtEl>
                                      </p:cBhvr>
                                    </p:animEffect>
                                  </p:childTnLst>
                                </p:cTn>
                              </p:par>
                              <p:par>
                                <p:cTn id="50" presetID="9" presetClass="emph" presetSubtype="0" grpId="1" nodeType="withEffect">
                                  <p:stCondLst>
                                    <p:cond delay="0"/>
                                  </p:stCondLst>
                                  <p:childTnLst>
                                    <p:set>
                                      <p:cBhvr rctx="PPT">
                                        <p:cTn id="51" dur="indefinite"/>
                                        <p:tgtEl>
                                          <p:spTgt spid="3">
                                            <p:txEl>
                                              <p:pRg st="7" end="7"/>
                                            </p:txEl>
                                          </p:spTgt>
                                        </p:tgtEl>
                                        <p:attrNameLst>
                                          <p:attrName>style.opacity</p:attrName>
                                        </p:attrNameLst>
                                      </p:cBhvr>
                                      <p:to>
                                        <p:strVal val="0.25"/>
                                      </p:to>
                                    </p:set>
                                    <p:animEffect filter="image" prLst="opacity: 0.25">
                                      <p:cBhvr rctx="IE">
                                        <p:cTn id="52" dur="indefinite"/>
                                        <p:tgtEl>
                                          <p:spTgt spid="3">
                                            <p:txEl>
                                              <p:pRg st="7" end="7"/>
                                            </p:txEl>
                                          </p:spTgt>
                                        </p:tgtEl>
                                      </p:cBhvr>
                                    </p:animEffect>
                                  </p:childTnLst>
                                </p:cTn>
                              </p:par>
                              <p:par>
                                <p:cTn id="53" presetID="9" presetClass="emph" presetSubtype="0" grpId="1" nodeType="withEffect">
                                  <p:stCondLst>
                                    <p:cond delay="0"/>
                                  </p:stCondLst>
                                  <p:childTnLst>
                                    <p:set>
                                      <p:cBhvr rctx="PPT">
                                        <p:cTn id="54" dur="indefinite"/>
                                        <p:tgtEl>
                                          <p:spTgt spid="3">
                                            <p:txEl>
                                              <p:pRg st="8" end="8"/>
                                            </p:txEl>
                                          </p:spTgt>
                                        </p:tgtEl>
                                        <p:attrNameLst>
                                          <p:attrName>style.opacity</p:attrName>
                                        </p:attrNameLst>
                                      </p:cBhvr>
                                      <p:to>
                                        <p:strVal val="0.25"/>
                                      </p:to>
                                    </p:set>
                                    <p:animEffect filter="image" prLst="opacity: 0.25">
                                      <p:cBhvr rctx="IE">
                                        <p:cTn id="55" dur="indefinite"/>
                                        <p:tgtEl>
                                          <p:spTgt spid="3">
                                            <p:txEl>
                                              <p:pRg st="8" end="8"/>
                                            </p:txEl>
                                          </p:spTgt>
                                        </p:tgtEl>
                                      </p:cBhvr>
                                    </p:animEffect>
                                  </p:childTnLst>
                                </p:cTn>
                              </p:par>
                              <p:par>
                                <p:cTn id="56" presetID="9" presetClass="emph" presetSubtype="0" grpId="1" nodeType="withEffect">
                                  <p:stCondLst>
                                    <p:cond delay="0"/>
                                  </p:stCondLst>
                                  <p:childTnLst>
                                    <p:set>
                                      <p:cBhvr rctx="PPT">
                                        <p:cTn id="57" dur="indefinite"/>
                                        <p:tgtEl>
                                          <p:spTgt spid="3">
                                            <p:txEl>
                                              <p:pRg st="9" end="9"/>
                                            </p:txEl>
                                          </p:spTgt>
                                        </p:tgtEl>
                                        <p:attrNameLst>
                                          <p:attrName>style.opacity</p:attrName>
                                        </p:attrNameLst>
                                      </p:cBhvr>
                                      <p:to>
                                        <p:strVal val="0.25"/>
                                      </p:to>
                                    </p:set>
                                    <p:animEffect filter="image" prLst="opacity: 0.25">
                                      <p:cBhvr rctx="IE">
                                        <p:cTn id="58" dur="indefinite"/>
                                        <p:tgtEl>
                                          <p:spTgt spid="3">
                                            <p:txEl>
                                              <p:pRg st="9" end="9"/>
                                            </p:txEl>
                                          </p:spTgt>
                                        </p:tgtEl>
                                      </p:cBhvr>
                                    </p:animEffect>
                                  </p:childTnLst>
                                </p:cTn>
                              </p:par>
                              <p:par>
                                <p:cTn id="59" presetID="9" presetClass="emph" presetSubtype="0" grpId="1" nodeType="withEffect">
                                  <p:stCondLst>
                                    <p:cond delay="0"/>
                                  </p:stCondLst>
                                  <p:childTnLst>
                                    <p:set>
                                      <p:cBhvr rctx="PPT">
                                        <p:cTn id="60" dur="indefinite"/>
                                        <p:tgtEl>
                                          <p:spTgt spid="3">
                                            <p:txEl>
                                              <p:pRg st="11" end="11"/>
                                            </p:txEl>
                                          </p:spTgt>
                                        </p:tgtEl>
                                        <p:attrNameLst>
                                          <p:attrName>style.opacity</p:attrName>
                                        </p:attrNameLst>
                                      </p:cBhvr>
                                      <p:to>
                                        <p:strVal val="0.25"/>
                                      </p:to>
                                    </p:set>
                                    <p:animEffect filter="image" prLst="opacity: 0.25">
                                      <p:cBhvr rctx="IE">
                                        <p:cTn id="61" dur="indefinite"/>
                                        <p:tgtEl>
                                          <p:spTgt spid="3">
                                            <p:txEl>
                                              <p:pRg st="11" end="11"/>
                                            </p:txEl>
                                          </p:spTgt>
                                        </p:tgtEl>
                                      </p:cBhvr>
                                    </p:animEffect>
                                  </p:childTnLst>
                                </p:cTn>
                              </p:par>
                              <p:par>
                                <p:cTn id="62" presetID="1" presetClass="entr" presetSubtype="0" fill="hold" grpId="0" nodeType="withEffect">
                                  <p:stCondLst>
                                    <p:cond delay="0"/>
                                  </p:stCondLst>
                                  <p:childTnLst>
                                    <p:set>
                                      <p:cBhvr>
                                        <p:cTn id="63" dur="1" fill="hold">
                                          <p:stCondLst>
                                            <p:cond delay="0"/>
                                          </p:stCondLst>
                                        </p:cTn>
                                        <p:tgtEl>
                                          <p:spTgt spid="6">
                                            <p:txEl>
                                              <p:pRg st="0" end="0"/>
                                            </p:txEl>
                                          </p:spTgt>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13">
                                            <p:txEl>
                                              <p:pRg st="0" end="0"/>
                                            </p:txEl>
                                          </p:spTgt>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13">
                                            <p:txEl>
                                              <p:pRg st="1" end="1"/>
                                            </p:txEl>
                                          </p:spTgt>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13">
                                            <p:txEl>
                                              <p:pRg st="2" end="2"/>
                                            </p:txEl>
                                          </p:spTgt>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13">
                                            <p:txEl>
                                              <p:pRg st="4" end="4"/>
                                            </p:txEl>
                                          </p:spTgt>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13">
                                            <p:txEl>
                                              <p:pRg st="5" end="5"/>
                                            </p:txEl>
                                          </p:spTgt>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13">
                                            <p:txEl>
                                              <p:pRg st="6" end="6"/>
                                            </p:txEl>
                                          </p:spTgt>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13">
                                            <p:txEl>
                                              <p:pRg st="7" end="7"/>
                                            </p:txEl>
                                          </p:spTgt>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1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p"/>
      <p:bldP spid="3" grpId="0" build="p"/>
      <p:bldP spid="3" grpId="1" build="p"/>
      <p:bldP spid="6" grpId="0" build="p"/>
      <p:bldP spid="13" grpId="0" uiExpand="1"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6422</TotalTime>
  <Words>4896</Words>
  <Application>Microsoft Office PowerPoint</Application>
  <PresentationFormat>Custom</PresentationFormat>
  <Paragraphs>461</Paragraphs>
  <Slides>25</Slides>
  <Notes>25</Notes>
  <HiddenSlides>1</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1_Office Theme</vt:lpstr>
      <vt:lpstr>2_Office Theme</vt:lpstr>
      <vt:lpstr>5_Office Theme</vt:lpstr>
      <vt:lpstr>Listening Up the Status Hierarchy: Unpacking the Social Status implications of Listening </vt:lpstr>
      <vt:lpstr>Good Listening - A curious rarity</vt:lpstr>
      <vt:lpstr>Presentation Outline: </vt:lpstr>
      <vt:lpstr>Listening - a curious Imbalance</vt:lpstr>
      <vt:lpstr>Good listeners are hard to come by:</vt:lpstr>
      <vt:lpstr>Listening from a status perspective</vt:lpstr>
      <vt:lpstr>Underlying Mechanisms (intra-personal experience)</vt:lpstr>
      <vt:lpstr>Dyadic outcome of Good Listening: Mutual Power Enhancement</vt:lpstr>
      <vt:lpstr>Overview of the studies </vt:lpstr>
      <vt:lpstr>Open ended response example (Study 2: Recall)</vt:lpstr>
      <vt:lpstr>PowerPoint Presentation</vt:lpstr>
      <vt:lpstr>Results (2): Pride</vt:lpstr>
      <vt:lpstr>Results (3): Personal sense of Power &amp; Mutual Power Enhancement</vt:lpstr>
      <vt:lpstr>Results (3): Personal sense of Power &amp; Mutual Power Enhancement</vt:lpstr>
      <vt:lpstr>Conclusions and Implications </vt:lpstr>
      <vt:lpstr>“It takes a great (wo)man to be a good listener”</vt:lpstr>
      <vt:lpstr>Thank you for Listening!</vt:lpstr>
      <vt:lpstr>Backup slides</vt:lpstr>
      <vt:lpstr>Study 1: Scenario Example  (Role: Speaker, Good listening, supervisor-subordinate)</vt:lpstr>
      <vt:lpstr>Study 2: Conditions Example </vt:lpstr>
      <vt:lpstr>Qualitative Examples(1):</vt:lpstr>
      <vt:lpstr>Qualitative Examples(2):</vt:lpstr>
      <vt:lpstr>Speaker Benefits of Status &amp; Power</vt:lpstr>
      <vt:lpstr>Theoretical Background</vt:lpstr>
      <vt:lpstr> Listening as a Complementary Prestige connection</vt:lpstr>
    </vt:vector>
  </TitlesOfParts>
  <Company>NYU Stern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Listening Up the Status Hierarchy: Unpacking the Social Status implications of Listening</dc:title>
  <dc:creator>ahurwitz</dc:creator>
  <cp:lastModifiedBy>Owner</cp:lastModifiedBy>
  <cp:revision>215</cp:revision>
  <cp:lastPrinted>2015-04-21T22:20:39Z</cp:lastPrinted>
  <dcterms:created xsi:type="dcterms:W3CDTF">2015-03-19T17:01:19Z</dcterms:created>
  <dcterms:modified xsi:type="dcterms:W3CDTF">2015-04-23T10:39:59Z</dcterms:modified>
</cp:coreProperties>
</file>