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357" r:id="rId3"/>
    <p:sldId id="321" r:id="rId4"/>
    <p:sldId id="266" r:id="rId5"/>
    <p:sldId id="332" r:id="rId6"/>
    <p:sldId id="352" r:id="rId7"/>
    <p:sldId id="267" r:id="rId8"/>
    <p:sldId id="346" r:id="rId9"/>
    <p:sldId id="326" r:id="rId10"/>
    <p:sldId id="347" r:id="rId11"/>
    <p:sldId id="339" r:id="rId12"/>
    <p:sldId id="344" r:id="rId13"/>
    <p:sldId id="340" r:id="rId14"/>
    <p:sldId id="348" r:id="rId15"/>
    <p:sldId id="361" r:id="rId16"/>
    <p:sldId id="359" r:id="rId17"/>
    <p:sldId id="334" r:id="rId18"/>
    <p:sldId id="355" r:id="rId19"/>
    <p:sldId id="356" r:id="rId20"/>
    <p:sldId id="290" r:id="rId21"/>
    <p:sldId id="360" r:id="rId2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19" autoAdjust="0"/>
  </p:normalViewPr>
  <p:slideViewPr>
    <p:cSldViewPr>
      <p:cViewPr varScale="1">
        <p:scale>
          <a:sx n="79" d="100"/>
          <a:sy n="79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Owner\Dropbox\Listening%20Projects\Ledarskapscentrum\Copy%20of%20Swedish_2012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11979692670403"/>
          <c:y val="6.4387830891635814E-2"/>
          <c:w val="0.58720876074807504"/>
          <c:h val="0.7663197729422897"/>
        </c:manualLayout>
      </c:layout>
      <c:lineChart>
        <c:grouping val="standard"/>
        <c:varyColors val="0"/>
        <c:ser>
          <c:idx val="0"/>
          <c:order val="0"/>
          <c:tx>
            <c:strRef>
              <c:f>'2 way interactions'!$B$31</c:f>
              <c:strCache>
                <c:ptCount val="1"/>
                <c:pt idx="0">
                  <c:v>Low Avoidance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Ref>
              <c:f>'2 way interactions'!$C$30:$D$30</c:f>
              <c:strCache>
                <c:ptCount val="2"/>
                <c:pt idx="0">
                  <c:v>Low Listening</c:v>
                </c:pt>
                <c:pt idx="1">
                  <c:v>High Listening</c:v>
                </c:pt>
              </c:strCache>
            </c:strRef>
          </c:cat>
          <c:val>
            <c:numRef>
              <c:f>'2 way interactions'!$C$31:$D$31</c:f>
              <c:numCache>
                <c:formatCode>General</c:formatCode>
                <c:ptCount val="2"/>
                <c:pt idx="0">
                  <c:v>4.6796164062083632</c:v>
                </c:pt>
                <c:pt idx="1">
                  <c:v>6.1483219285053545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 way interactions'!$B$32</c:f>
              <c:strCache>
                <c:ptCount val="1"/>
                <c:pt idx="0">
                  <c:v>High Avoidance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ysDash"/>
            </a:ln>
          </c:spPr>
          <c:marker>
            <c:symbol val="square"/>
            <c:size val="5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Ref>
              <c:f>'2 way interactions'!$C$30:$D$30</c:f>
              <c:strCache>
                <c:ptCount val="2"/>
                <c:pt idx="0">
                  <c:v>Low Listening</c:v>
                </c:pt>
                <c:pt idx="1">
                  <c:v>High Listening</c:v>
                </c:pt>
              </c:strCache>
            </c:strRef>
          </c:cat>
          <c:val>
            <c:numRef>
              <c:f>'2 way interactions'!$C$32:$D$32</c:f>
              <c:numCache>
                <c:formatCode>General</c:formatCode>
                <c:ptCount val="2"/>
                <c:pt idx="0">
                  <c:v>4.7132929654041789</c:v>
                </c:pt>
                <c:pt idx="1">
                  <c:v>5.7551247403860266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0592"/>
        <c:axId val="62481920"/>
      </c:lineChart>
      <c:catAx>
        <c:axId val="6243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he-IL"/>
          </a:p>
        </c:txPr>
        <c:crossAx val="6248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481920"/>
        <c:scaling>
          <c:orientation val="minMax"/>
          <c:max val="7"/>
          <c:min val="4"/>
        </c:scaling>
        <c:delete val="0"/>
        <c:axPos val="l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+mn-lt"/>
                    <a:ea typeface="Times New Roman"/>
                    <a:cs typeface="Times New Roman"/>
                  </a:defRPr>
                </a:pPr>
                <a:r>
                  <a:rPr lang="en-US" sz="1600" b="0" dirty="0">
                    <a:latin typeface="+mn-lt"/>
                  </a:rPr>
                  <a:t>Psychological Safety</a:t>
                </a:r>
              </a:p>
            </c:rich>
          </c:tx>
          <c:layout>
            <c:manualLayout>
              <c:xMode val="edge"/>
              <c:yMode val="edge"/>
              <c:x val="2.8322703534247963E-2"/>
              <c:y val="0.2548268756899816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he-IL"/>
          </a:p>
        </c:txPr>
        <c:crossAx val="6243059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3607863586588151"/>
          <c:y val="0.3973510553520645"/>
          <c:w val="0.25142462324659742"/>
          <c:h val="0.1390728108847117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he-IL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0.57909</cdr:x>
      <cdr:y>0.18714</cdr:y>
    </cdr:from>
    <cdr:to>
      <cdr:x>0.69401</cdr:x>
      <cdr:y>0.29446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60440" y="812304"/>
          <a:ext cx="785950" cy="465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1"/>
        <a:lstStyle xmlns:a="http://schemas.openxmlformats.org/drawingml/2006/main"/>
        <a:p xmlns:a="http://schemas.openxmlformats.org/drawingml/2006/main">
          <a:r>
            <a:rPr lang="en-US" sz="1400" b="1" dirty="0"/>
            <a:t>r = .72</a:t>
          </a:r>
          <a:endParaRPr lang="he-IL" sz="1400" b="1" dirty="0"/>
        </a:p>
      </cdr:txBody>
    </cdr:sp>
  </cdr:relSizeAnchor>
  <cdr:relSizeAnchor xmlns:cdr="http://schemas.openxmlformats.org/drawingml/2006/chartDrawing">
    <cdr:from>
      <cdr:x>0.57909</cdr:x>
      <cdr:y>0.30326</cdr:y>
    </cdr:from>
    <cdr:to>
      <cdr:x>0.70189</cdr:x>
      <cdr:y>0.41059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960440" y="1316360"/>
          <a:ext cx="839842" cy="465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r = .51</a:t>
          </a:r>
          <a:endParaRPr lang="he-IL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2520150-8D1A-4FBF-A9C1-84F3EC684D2D}" type="datetimeFigureOut">
              <a:rPr lang="he-IL" smtClean="0"/>
              <a:t>א'/אייר/תשע"ה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F00CDDE-ADA4-4F4B-9FB2-4B9ADF8DE3B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697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6D384-7C1B-4DA4-B145-6E68B5227D73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1292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en-US" smtClean="0"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16569D4D-0909-4C93-B164-F9D0409A8C21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59422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en-US" dirty="0" smtClean="0"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16569D4D-0909-4C93-B164-F9D0409A8C21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5780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en-US" smtClean="0"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16569D4D-0909-4C93-B164-F9D0409A8C2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09104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2937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29373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29373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5619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en-US" dirty="0" smtClean="0"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16569D4D-0909-4C93-B164-F9D0409A8C21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8604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en-US" dirty="0" smtClean="0">
              <a:cs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16569D4D-0909-4C93-B164-F9D0409A8C21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8604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7134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INDIVIDUALL DIFFERNECE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0200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690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9082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CLINICAL</a:t>
            </a:r>
            <a:r>
              <a:rPr lang="en-US" baseline="0" dirty="0" smtClean="0"/>
              <a:t> SETTING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9082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0200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0200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6901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0CDDE-ADA4-4F4B-9FB2-4B9ADF8DE3BC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908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FFC1-3951-4295-9866-FE6411CAF1FF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803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CD932-4053-4277-9B7F-2E1F91CD9FE7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265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DBC9-B9F0-4938-BEA7-23E350903CE0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515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6151-5627-4F04-955F-5A3CCC6BDACD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604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F165-9C1D-46A2-BD9D-A6C473946E78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437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4C9-E632-45E1-86B4-B857EE3011FA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486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1F06-4335-4FDC-9826-37E06F6900A0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710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7C0D-0375-42A0-9962-B16A4B15E040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6628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AD22-B84F-4D61-97B6-6295B2E9BEE7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740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0B0-305A-4CC3-AC35-9D43E74AB534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130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4E11-3015-4A17-BF43-A486F8263E36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533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CCE04-C6C7-43D8-B386-C2CBD85D5626}" type="datetime8">
              <a:rPr lang="he-IL" smtClean="0"/>
              <a:t>20 אפריל 15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6CB1D-2141-4007-8F3E-D6FD0E45AF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07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2564904"/>
            <a:ext cx="9144000" cy="2380152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32400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b="1" dirty="0"/>
              <a:t>Listener Effects on Psychological Safety – Attenuated by Avoidance-Attachment Style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0" y="6182435"/>
            <a:ext cx="3098042" cy="693313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32400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endParaRPr lang="he-IL"/>
          </a:p>
        </p:txBody>
      </p:sp>
      <p:sp>
        <p:nvSpPr>
          <p:cNvPr id="9" name="Rectangle 8"/>
          <p:cNvSpPr/>
          <p:nvPr/>
        </p:nvSpPr>
        <p:spPr bwMode="auto">
          <a:xfrm>
            <a:off x="0" y="5019312"/>
            <a:ext cx="9144000" cy="11644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32400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rtl="0"/>
            <a:r>
              <a:rPr lang="en-US" sz="2400" dirty="0" err="1" smtClean="0">
                <a:solidFill>
                  <a:schemeClr val="tx1"/>
                </a:solidFill>
                <a:latin typeface="Arial" charset="0"/>
              </a:rPr>
              <a:t>Dotan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 R. Castro </a:t>
            </a:r>
          </a:p>
          <a:p>
            <a:pPr algn="ctr" rtl="0"/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SIOP, 2015</a:t>
            </a:r>
            <a:endParaRPr lang="en-US" sz="2400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6613"/>
            <a:ext cx="1104123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</a:t>
            </a:fld>
            <a:endParaRPr lang="he-I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131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8229600" cy="4525963"/>
          </a:xfrm>
        </p:spPr>
        <p:txBody>
          <a:bodyPr>
            <a:normAutofit/>
          </a:bodyPr>
          <a:lstStyle/>
          <a:p>
            <a:pPr algn="l" rtl="0" eaLnBrk="1" hangingPunct="1">
              <a:buFont typeface="Arial" charset="0"/>
              <a:buBlip>
                <a:blip r:embed="rId3"/>
              </a:buBlip>
            </a:pPr>
            <a:r>
              <a:rPr lang="en-US" sz="3600" dirty="0" smtClean="0">
                <a:cs typeface="Arial" charset="0"/>
              </a:rPr>
              <a:t> 6 Studies:</a:t>
            </a:r>
          </a:p>
          <a:p>
            <a:pPr lvl="1" algn="l" rtl="0">
              <a:buFont typeface="Arial" charset="0"/>
              <a:buBlip>
                <a:blip r:embed="rId3"/>
              </a:buBlip>
            </a:pPr>
            <a:r>
              <a:rPr lang="en-US" sz="3200" dirty="0" smtClean="0">
                <a:cs typeface="Arial" charset="0"/>
              </a:rPr>
              <a:t> 5 lab experiments (total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= 454)</a:t>
            </a:r>
          </a:p>
          <a:p>
            <a:pPr lvl="1" algn="l" rtl="0">
              <a:buFont typeface="Arial" charset="0"/>
              <a:buBlip>
                <a:blip r:embed="rId3"/>
              </a:buBlip>
            </a:pPr>
            <a:r>
              <a:rPr lang="en-US" sz="3200" dirty="0" smtClean="0">
                <a:cs typeface="Arial" charset="0"/>
              </a:rPr>
              <a:t> correlational (</a:t>
            </a:r>
            <a:r>
              <a:rPr lang="en-US" sz="3200" i="1" dirty="0">
                <a:cs typeface="Arial" charset="0"/>
              </a:rPr>
              <a:t>N</a:t>
            </a:r>
            <a:r>
              <a:rPr lang="en-US" sz="3200" dirty="0">
                <a:cs typeface="Arial" charset="0"/>
              </a:rPr>
              <a:t> = </a:t>
            </a:r>
            <a:r>
              <a:rPr lang="en-US" sz="3200" dirty="0" smtClean="0">
                <a:cs typeface="Arial" charset="0"/>
              </a:rPr>
              <a:t>126)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139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8229600" cy="4525963"/>
          </a:xfrm>
        </p:spPr>
        <p:txBody>
          <a:bodyPr>
            <a:normAutofit/>
          </a:bodyPr>
          <a:lstStyle/>
          <a:p>
            <a:pPr algn="l" rtl="0"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All participants got to know each other and then conversed </a:t>
            </a:r>
            <a:r>
              <a:rPr lang="en-US" dirty="0">
                <a:cs typeface="Arial" charset="0"/>
              </a:rPr>
              <a:t>about a positive </a:t>
            </a:r>
            <a:r>
              <a:rPr lang="en-US" dirty="0" smtClean="0">
                <a:cs typeface="Arial" charset="0"/>
              </a:rPr>
              <a:t>event (one study), or a meaningful event (four studies</a:t>
            </a:r>
            <a:r>
              <a:rPr lang="en-US" dirty="0">
                <a:cs typeface="Arial" charset="0"/>
              </a:rPr>
              <a:t>) for three to five minutes</a:t>
            </a:r>
            <a:endParaRPr lang="en-US" dirty="0" smtClean="0">
              <a:cs typeface="Arial" charset="0"/>
            </a:endParaRPr>
          </a:p>
          <a:p>
            <a:pPr algn="l" rtl="0"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Random assignment:</a:t>
            </a:r>
          </a:p>
          <a:p>
            <a:pPr lvl="1" algn="l" rtl="0">
              <a:buBlip>
                <a:blip r:embed="rId3"/>
              </a:buBlip>
            </a:pPr>
            <a:r>
              <a:rPr lang="en-US" b="1" dirty="0" smtClean="0">
                <a:cs typeface="Arial" charset="0"/>
              </a:rPr>
              <a:t>Free conversation </a:t>
            </a:r>
            <a:r>
              <a:rPr lang="en-US" sz="1800" dirty="0" smtClean="0">
                <a:cs typeface="Arial" charset="0"/>
              </a:rPr>
              <a:t>(control)</a:t>
            </a:r>
            <a:r>
              <a:rPr lang="en-US" dirty="0" smtClean="0">
                <a:cs typeface="Arial" charset="0"/>
              </a:rPr>
              <a:t> vs. </a:t>
            </a:r>
            <a:r>
              <a:rPr lang="en-US" b="1" dirty="0" smtClean="0">
                <a:cs typeface="Arial" charset="0"/>
              </a:rPr>
              <a:t>Listening</a:t>
            </a:r>
            <a:r>
              <a:rPr lang="en-US" dirty="0" smtClean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(experiment) :</a:t>
            </a:r>
            <a:r>
              <a:rPr lang="en-US" dirty="0" smtClean="0">
                <a:cs typeface="Arial" charset="0"/>
              </a:rPr>
              <a:t> </a:t>
            </a:r>
          </a:p>
          <a:p>
            <a:pPr lvl="2" algn="l" rtl="0">
              <a:buFont typeface="Arial" charset="0"/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listening without talking</a:t>
            </a:r>
          </a:p>
          <a:p>
            <a:pPr lvl="2" algn="l" rtl="0">
              <a:buFont typeface="Arial" charset="0"/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listening and asking questions showing interest, </a:t>
            </a:r>
          </a:p>
          <a:p>
            <a:pPr lvl="2" algn="l" rtl="0">
              <a:buFont typeface="Arial" charset="0"/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short-listening training </a:t>
            </a:r>
          </a:p>
          <a:p>
            <a:pPr marL="457200" lvl="1" indent="0" algn="l" rtl="0" eaLnBrk="1" hangingPunct="1">
              <a:buNone/>
            </a:pPr>
            <a:endParaRPr lang="en-US" dirty="0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92500" lnSpcReduction="10000"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 experiments </a:t>
            </a:r>
          </a:p>
          <a:p>
            <a:pPr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218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8229600" cy="4525963"/>
          </a:xfrm>
        </p:spPr>
        <p:txBody>
          <a:bodyPr>
            <a:normAutofit/>
          </a:bodyPr>
          <a:lstStyle/>
          <a:p>
            <a:pPr algn="l" rtl="0">
              <a:buBlip>
                <a:blip r:embed="rId3"/>
              </a:buBlip>
            </a:pPr>
            <a:r>
              <a:rPr lang="en-US" b="1" dirty="0" smtClean="0">
                <a:cs typeface="Arial" charset="0"/>
              </a:rPr>
              <a:t>Psychological safety</a:t>
            </a:r>
            <a:r>
              <a:rPr lang="en-US" dirty="0" smtClean="0">
                <a:cs typeface="Arial" charset="0"/>
              </a:rPr>
              <a:t>. Example items: </a:t>
            </a:r>
          </a:p>
          <a:p>
            <a:pPr lvl="1" algn="l" rtl="0">
              <a:buBlip>
                <a:blip r:embed="rId3"/>
              </a:buBlip>
            </a:pPr>
            <a:r>
              <a:rPr lang="en-US" dirty="0" smtClean="0"/>
              <a:t> "</a:t>
            </a:r>
            <a:r>
              <a:rPr lang="en-US" dirty="0"/>
              <a:t>I felt comfortable to </a:t>
            </a:r>
            <a:r>
              <a:rPr lang="en-US" dirty="0" smtClean="0"/>
              <a:t>talk” </a:t>
            </a:r>
            <a:endParaRPr lang="en-US" dirty="0"/>
          </a:p>
          <a:p>
            <a:pPr lvl="1" algn="l" rtl="0">
              <a:buBlip>
                <a:blip r:embed="rId3"/>
              </a:buBlip>
            </a:pPr>
            <a:r>
              <a:rPr lang="en-US" dirty="0" smtClean="0"/>
              <a:t> “I </a:t>
            </a:r>
            <a:r>
              <a:rPr lang="en-US" dirty="0"/>
              <a:t>felt secure to talk </a:t>
            </a:r>
            <a:r>
              <a:rPr lang="en-US" dirty="0" smtClean="0"/>
              <a:t>freely”</a:t>
            </a:r>
          </a:p>
          <a:p>
            <a:pPr marL="457200" lvl="1" indent="0" algn="l" rtl="0">
              <a:buNone/>
            </a:pPr>
            <a:r>
              <a:rPr lang="en-US" dirty="0" smtClean="0"/>
              <a:t>	Cronbach </a:t>
            </a:r>
            <a:r>
              <a:rPr lang="el-GR" dirty="0" smtClean="0"/>
              <a:t>α</a:t>
            </a:r>
            <a:r>
              <a:rPr lang="en-US" dirty="0" smtClean="0"/>
              <a:t>’s = .85 to .96</a:t>
            </a:r>
          </a:p>
          <a:p>
            <a:pPr algn="l" rtl="0">
              <a:buBlip>
                <a:blip r:embed="rId3"/>
              </a:buBlip>
            </a:pPr>
            <a:r>
              <a:rPr lang="en-US" b="1" dirty="0" smtClean="0">
                <a:cs typeface="Arial" charset="0"/>
              </a:rPr>
              <a:t>Attachment style.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smtClean="0"/>
              <a:t>36-item </a:t>
            </a:r>
            <a:r>
              <a:rPr lang="en-US" dirty="0" err="1" smtClean="0">
                <a:cs typeface="Arial" charset="0"/>
              </a:rPr>
              <a:t>ECR</a:t>
            </a:r>
            <a:r>
              <a:rPr lang="en-US" dirty="0" smtClean="0">
                <a:cs typeface="Arial" charset="0"/>
              </a:rPr>
              <a:t> </a:t>
            </a:r>
            <a:r>
              <a:rPr lang="en-US" sz="2400" dirty="0" smtClean="0">
                <a:cs typeface="Arial" charset="0"/>
              </a:rPr>
              <a:t>(</a:t>
            </a:r>
            <a:r>
              <a:rPr lang="en-US" sz="2400" dirty="0" smtClean="0"/>
              <a:t>Clark</a:t>
            </a:r>
            <a:r>
              <a:rPr lang="en-US" sz="2400" dirty="0"/>
              <a:t>, &amp; Shaver, </a:t>
            </a:r>
            <a:r>
              <a:rPr lang="en-US" sz="2400" dirty="0" smtClean="0"/>
              <a:t>1998)</a:t>
            </a:r>
          </a:p>
          <a:p>
            <a:pPr marL="0" lvl="1" indent="0" algn="l" rtl="0">
              <a:buNone/>
            </a:pPr>
            <a:r>
              <a:rPr lang="en-US" dirty="0" smtClean="0"/>
              <a:t>	</a:t>
            </a:r>
            <a:r>
              <a:rPr lang="en-US" dirty="0"/>
              <a:t> Cronbach </a:t>
            </a:r>
            <a:r>
              <a:rPr lang="el-GR" dirty="0"/>
              <a:t>α</a:t>
            </a:r>
            <a:r>
              <a:rPr lang="en-US" dirty="0" smtClean="0"/>
              <a:t>’s = .74 to .91</a:t>
            </a:r>
            <a:endParaRPr lang="en-US" dirty="0"/>
          </a:p>
          <a:p>
            <a:pPr marL="0" indent="0" algn="l" rtl="0">
              <a:buNone/>
            </a:pPr>
            <a:endParaRPr lang="en-US" dirty="0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 Studies Measures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791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H1: Fixed-effect meta analysis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764009"/>
              </p:ext>
            </p:extLst>
          </p:nvPr>
        </p:nvGraphicFramePr>
        <p:xfrm>
          <a:off x="2868488" y="2060848"/>
          <a:ext cx="6096000" cy="220038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032448"/>
                <a:gridCol w="720080"/>
                <a:gridCol w="720080"/>
                <a:gridCol w="623392"/>
              </a:tblGrid>
              <a:tr h="1296144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 rtl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</a:t>
                      </a:r>
                      <a:endParaRPr lang="en-US" sz="2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8100" algn="ctr" rtl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LL</a:t>
                      </a:r>
                      <a:endParaRPr lang="en-US" sz="2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rtl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UL</a:t>
                      </a:r>
                      <a:endParaRPr lang="en-US" sz="2400" b="1" i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575249">
                <a:tc>
                  <a:txBody>
                    <a:bodyPr/>
                    <a:lstStyle/>
                    <a:p>
                      <a:pPr marL="38100" marR="38100" algn="l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38100" marR="38100" algn="l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Psychological</a:t>
                      </a:r>
                    </a:p>
                    <a:p>
                      <a:pPr marL="38100" marR="38100" algn="l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38100" marR="38100" algn="l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 Safety</a:t>
                      </a:r>
                      <a:endParaRPr lang="en-US" sz="24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.</a:t>
                      </a:r>
                      <a:r>
                        <a:rPr lang="en-US" sz="2400" dirty="0">
                          <a:effectLst/>
                        </a:rPr>
                        <a:t>11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-.</a:t>
                      </a:r>
                      <a:r>
                        <a:rPr lang="en-US" sz="2400" dirty="0">
                          <a:effectLst/>
                        </a:rPr>
                        <a:t>08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R="38100" algn="ctr" rtl="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.</a:t>
                      </a:r>
                      <a:r>
                        <a:rPr lang="en-US" sz="2400" dirty="0">
                          <a:effectLst/>
                        </a:rPr>
                        <a:t>29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943621"/>
              </p:ext>
            </p:extLst>
          </p:nvPr>
        </p:nvGraphicFramePr>
        <p:xfrm>
          <a:off x="179512" y="2060848"/>
          <a:ext cx="2332283" cy="3920238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129444"/>
                <a:gridCol w="1202839"/>
              </a:tblGrid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N</a:t>
                      </a:r>
                      <a:endParaRPr lang="he-I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Study</a:t>
                      </a:r>
                      <a:endParaRPr lang="he-IL" sz="2400" dirty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66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1</a:t>
                      </a:r>
                      <a:endParaRPr lang="he-IL" sz="2000" b="0" dirty="0" smtClean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70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2</a:t>
                      </a:r>
                      <a:endParaRPr lang="he-IL" sz="2000" b="0" dirty="0" smtClean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144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3</a:t>
                      </a:r>
                      <a:endParaRPr lang="he-IL" sz="2000" b="0" dirty="0" smtClean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128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endParaRPr lang="he-IL" sz="2000" b="0" dirty="0" smtClean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46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5</a:t>
                      </a:r>
                      <a:endParaRPr lang="he-IL" sz="2000" b="0" dirty="0" smtClean="0"/>
                    </a:p>
                  </a:txBody>
                  <a:tcPr/>
                </a:tc>
              </a:tr>
              <a:tr h="56003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i="1" dirty="0" smtClean="0"/>
                        <a:t>454</a:t>
                      </a:r>
                      <a:endParaRPr lang="he-IL" sz="20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/>
                        <a:t>Total</a:t>
                      </a:r>
                      <a:endParaRPr lang="he-IL" sz="2000" b="0" i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392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539750" y="142875"/>
            <a:ext cx="82296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rtl="0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H2: Interaction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14</a:t>
            </a:fld>
            <a:endParaRPr lang="he-IL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6984776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27784" y="5589240"/>
            <a:ext cx="2880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Study 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2184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539750" y="142875"/>
            <a:ext cx="82296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rtl="0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H2: Interaction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15</a:t>
            </a:fld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2627784" y="5589240"/>
            <a:ext cx="2880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Study 5</a:t>
            </a:r>
            <a:endParaRPr lang="he-I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05" y="1769368"/>
            <a:ext cx="8658991" cy="3819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88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Forest plot</a:t>
            </a:r>
            <a:b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Meta-analysis of five interaction terms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56592" y="44624"/>
            <a:ext cx="10873208" cy="695739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708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611560" y="18864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62500" lnSpcReduction="20000"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6 - Field Study</a:t>
            </a:r>
          </a:p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safety regressed on listening by avoidance-attachment style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9757176"/>
              </p:ext>
            </p:extLst>
          </p:nvPr>
        </p:nvGraphicFramePr>
        <p:xfrm>
          <a:off x="1447800" y="1285875"/>
          <a:ext cx="7543800" cy="4886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79512" y="6344834"/>
            <a:ext cx="4993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9pPr>
          </a:lstStyle>
          <a:p>
            <a:pPr algn="ctr" eaLnBrk="1" hangingPunct="1"/>
            <a:r>
              <a:rPr lang="en-US" altLang="he-IL" dirty="0"/>
              <a:t>t(125) for interaction  = </a:t>
            </a:r>
            <a:r>
              <a:rPr lang="en-US" altLang="he-IL" dirty="0" smtClean="0"/>
              <a:t>1.70, </a:t>
            </a:r>
            <a:r>
              <a:rPr lang="en-US" altLang="he-IL" i="1" dirty="0"/>
              <a:t>p </a:t>
            </a:r>
            <a:r>
              <a:rPr lang="en-US" altLang="he-IL" dirty="0"/>
              <a:t>&lt; .05, one tailed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7256462" y="1445070"/>
            <a:ext cx="1758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ea typeface="ヒラギノ角ゴ ProN W3" charset="-128"/>
                <a:sym typeface="Arial" pitchFamily="34" charset="0"/>
              </a:defRPr>
            </a:lvl9pPr>
          </a:lstStyle>
          <a:p>
            <a:pPr algn="ctr" eaLnBrk="1" hangingPunct="1"/>
            <a:r>
              <a:rPr lang="en-US" altLang="he-IL" i="1" dirty="0" smtClean="0"/>
              <a:t>129 working  participants</a:t>
            </a:r>
            <a:endParaRPr lang="en-US" altLang="he-IL" dirty="0"/>
          </a:p>
        </p:txBody>
      </p:sp>
      <p:sp>
        <p:nvSpPr>
          <p:cNvPr id="2" name="Rectangle 1"/>
          <p:cNvSpPr/>
          <p:nvPr/>
        </p:nvSpPr>
        <p:spPr>
          <a:xfrm>
            <a:off x="4932040" y="5409220"/>
            <a:ext cx="187220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</a:rPr>
              <a:t>good listening</a:t>
            </a:r>
            <a:endParaRPr lang="he-IL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5776" y="5445224"/>
            <a:ext cx="187220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n>
                  <a:solidFill>
                    <a:sysClr val="windowText" lastClr="000000"/>
                  </a:solidFill>
                </a:ln>
              </a:rPr>
              <a:t>poor listening</a:t>
            </a:r>
            <a:endParaRPr lang="he-IL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271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8229600" cy="4525963"/>
          </a:xfrm>
        </p:spPr>
        <p:txBody>
          <a:bodyPr>
            <a:normAutofit/>
          </a:bodyPr>
          <a:lstStyle/>
          <a:p>
            <a:pPr algn="l" rtl="0"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Listening </a:t>
            </a:r>
            <a:r>
              <a:rPr lang="en-US" dirty="0">
                <a:cs typeface="Arial" charset="0"/>
              </a:rPr>
              <a:t>increased psychological safety for people low on avoidance-attachment style, but  this effect was </a:t>
            </a:r>
            <a:r>
              <a:rPr lang="en-US" b="1" dirty="0">
                <a:cs typeface="Arial" charset="0"/>
              </a:rPr>
              <a:t>consistently attenuated </a:t>
            </a:r>
            <a:r>
              <a:rPr lang="en-US" dirty="0">
                <a:cs typeface="Arial" charset="0"/>
              </a:rPr>
              <a:t>among people high on avoidance-attachment style</a:t>
            </a:r>
          </a:p>
          <a:p>
            <a:pPr algn="l" rtl="0">
              <a:buBlip>
                <a:blip r:embed="rId3"/>
              </a:buBlip>
            </a:pPr>
            <a:endParaRPr lang="en-US" dirty="0">
              <a:cs typeface="Arial" charset="0"/>
            </a:endParaRPr>
          </a:p>
          <a:p>
            <a:pPr algn="l" rtl="0"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Elevating psychological safety for all requires stronger interventions than reported here </a:t>
            </a:r>
            <a:r>
              <a:rPr lang="en-US" sz="2000" dirty="0" smtClean="0">
                <a:cs typeface="Arial" charset="0"/>
              </a:rPr>
              <a:t>(cf., Tyler</a:t>
            </a:r>
            <a:r>
              <a:rPr lang="en-US" sz="2000" dirty="0">
                <a:cs typeface="Arial" charset="0"/>
              </a:rPr>
              <a:t>, 2011</a:t>
            </a:r>
            <a:r>
              <a:rPr lang="en-US" sz="2000" dirty="0" smtClean="0">
                <a:cs typeface="Arial" charset="0"/>
              </a:rPr>
              <a:t>).</a:t>
            </a:r>
            <a:endParaRPr lang="en-US" sz="3200" dirty="0">
              <a:cs typeface="Arial" charset="0"/>
            </a:endParaRPr>
          </a:p>
          <a:p>
            <a:pPr marL="457200" lvl="1" indent="457200" algn="l" rtl="0" eaLnBrk="0" hangingPunct="0">
              <a:lnSpc>
                <a:spcPct val="124000"/>
              </a:lnSpc>
              <a:buNone/>
              <a:defRPr/>
            </a:pPr>
            <a:endParaRPr lang="en-US" sz="3200" dirty="0"/>
          </a:p>
          <a:p>
            <a:pPr algn="l" rtl="0">
              <a:buBlip>
                <a:blip r:embed="rId3"/>
              </a:buBlip>
            </a:pPr>
            <a:endParaRPr lang="en-US" dirty="0" smtClean="0">
              <a:cs typeface="Arial" charset="0"/>
            </a:endParaRPr>
          </a:p>
          <a:p>
            <a:pPr marL="457200" lvl="1" indent="0" algn="l" rtl="0">
              <a:buNone/>
            </a:pPr>
            <a:endParaRPr lang="en-US" dirty="0" smtClean="0">
              <a:cs typeface="Arial" charset="0"/>
            </a:endParaRPr>
          </a:p>
          <a:p>
            <a:pPr marL="457200" lvl="1" indent="0" algn="l" rtl="0" eaLnBrk="1" hangingPunct="1">
              <a:buNone/>
            </a:pPr>
            <a:endParaRPr lang="en-US" dirty="0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92500" lnSpcReduction="10000"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rtl="0"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</a:p>
          <a:p>
            <a:pPr rtl="0"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Boundaries of Listening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972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912813" y="1600200"/>
            <a:ext cx="8229600" cy="4525963"/>
          </a:xfrm>
        </p:spPr>
        <p:txBody>
          <a:bodyPr>
            <a:normAutofit lnSpcReduction="10000"/>
          </a:bodyPr>
          <a:lstStyle/>
          <a:p>
            <a:pPr algn="l" rtl="0">
              <a:buBlip>
                <a:blip r:embed="rId3"/>
              </a:buBlip>
            </a:pPr>
            <a:r>
              <a:rPr lang="en-US" dirty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Lab studies have restricted external validity</a:t>
            </a:r>
          </a:p>
          <a:p>
            <a:pPr lvl="1" algn="l" rtl="0">
              <a:buBlip>
                <a:blip r:embed="rId3"/>
              </a:buBlip>
            </a:pPr>
            <a:r>
              <a:rPr lang="en-US" dirty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Short conversation time</a:t>
            </a:r>
          </a:p>
          <a:p>
            <a:pPr lvl="1" algn="l" rtl="0">
              <a:buBlip>
                <a:blip r:embed="rId3"/>
              </a:buBlip>
            </a:pPr>
            <a:r>
              <a:rPr lang="en-US" dirty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Untrained students</a:t>
            </a:r>
          </a:p>
          <a:p>
            <a:pPr lvl="1" algn="l" rtl="0">
              <a:buBlip>
                <a:blip r:embed="rId3"/>
              </a:buBlip>
            </a:pPr>
            <a:r>
              <a:rPr lang="en-US" dirty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Newly encountered pairs</a:t>
            </a:r>
          </a:p>
          <a:p>
            <a:pPr algn="l" rtl="0">
              <a:buBlip>
                <a:blip r:embed="rId3"/>
              </a:buBlip>
            </a:pPr>
            <a:r>
              <a:rPr lang="en-US" sz="3600" dirty="0">
                <a:cs typeface="Arial" charset="0"/>
              </a:rPr>
              <a:t> </a:t>
            </a:r>
            <a:r>
              <a:rPr lang="en-US" sz="3600" dirty="0" smtClean="0">
                <a:cs typeface="Arial" charset="0"/>
              </a:rPr>
              <a:t>Additional studies (lab experiment and scenario experiment) provide support for H1</a:t>
            </a:r>
          </a:p>
          <a:p>
            <a:pPr lvl="1" algn="l" rtl="0">
              <a:buBlip>
                <a:blip r:embed="rId3"/>
              </a:buBlip>
            </a:pPr>
            <a:r>
              <a:rPr lang="en-US" dirty="0" smtClean="0">
                <a:cs typeface="Arial" charset="0"/>
              </a:rPr>
              <a:t> with </a:t>
            </a:r>
            <a:r>
              <a:rPr lang="en-US" dirty="0">
                <a:cs typeface="Arial" charset="0"/>
              </a:rPr>
              <a:t>trained listeners and </a:t>
            </a:r>
            <a:r>
              <a:rPr lang="en-US" dirty="0" smtClean="0">
                <a:cs typeface="Arial" charset="0"/>
              </a:rPr>
              <a:t>sufficient conversation time - listening increased psychological safety</a:t>
            </a:r>
            <a:endParaRPr lang="en-US" dirty="0"/>
          </a:p>
          <a:p>
            <a:pPr lvl="1" algn="l" rtl="0">
              <a:buBlip>
                <a:blip r:embed="rId3"/>
              </a:buBlip>
            </a:pPr>
            <a:endParaRPr lang="en-US" dirty="0" smtClean="0">
              <a:cs typeface="Arial" charset="0"/>
            </a:endParaRPr>
          </a:p>
          <a:p>
            <a:pPr marL="457200" lvl="1" indent="0" algn="l" rtl="0">
              <a:buNone/>
            </a:pPr>
            <a:endParaRPr lang="en-US" dirty="0" smtClean="0">
              <a:cs typeface="Arial" charset="0"/>
            </a:endParaRPr>
          </a:p>
          <a:p>
            <a:pPr marL="457200" lvl="1" indent="0" algn="l" rtl="0" eaLnBrk="1" hangingPunct="1">
              <a:buNone/>
            </a:pPr>
            <a:endParaRPr lang="en-US" dirty="0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rtl="0"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084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650" y="2701369"/>
            <a:ext cx="83738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6000" dirty="0" smtClean="0"/>
              <a:t>Does listening benefit all people?</a:t>
            </a:r>
            <a:endParaRPr lang="en-US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30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 txBox="1">
            <a:spLocks/>
          </p:cNvSpPr>
          <p:nvPr/>
        </p:nvSpPr>
        <p:spPr bwMode="auto">
          <a:xfrm>
            <a:off x="925513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3200" dirty="0" smtClean="0">
                <a:latin typeface="+mj-lt"/>
              </a:rPr>
              <a:t> Listening to people high in avoidance attachment style. How? </a:t>
            </a:r>
          </a:p>
          <a:p>
            <a:pPr lvl="1"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In the long run?</a:t>
            </a:r>
          </a:p>
          <a:p>
            <a:pPr lvl="1"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Technical topics?</a:t>
            </a:r>
            <a:endParaRPr lang="en-US" sz="2400" dirty="0">
              <a:latin typeface="+mj-lt"/>
            </a:endParaRPr>
          </a:p>
          <a:p>
            <a:pPr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3200" dirty="0" smtClean="0">
                <a:latin typeface="+mj-lt"/>
              </a:rPr>
              <a:t> Can listening increase team psychological safety?</a:t>
            </a:r>
            <a:endParaRPr lang="en-US" sz="3200" dirty="0">
              <a:latin typeface="+mj-lt"/>
            </a:endParaRPr>
          </a:p>
          <a:p>
            <a:pPr lvl="1"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400" dirty="0" smtClean="0">
                <a:latin typeface="+mj-lt"/>
              </a:rPr>
              <a:t> Our preliminary studies suggest </a:t>
            </a:r>
            <a:r>
              <a:rPr lang="en-US" sz="2400" b="1" dirty="0" smtClean="0">
                <a:latin typeface="+mj-lt"/>
              </a:rPr>
              <a:t>it does</a:t>
            </a:r>
            <a:endParaRPr lang="en-US" sz="2400" b="1" dirty="0">
              <a:latin typeface="+mj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Research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95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21</a:t>
            </a:fld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14" y="908720"/>
            <a:ext cx="875097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50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74663" y="1285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rtl="0"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Theoretical Model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>
            <a:stCxn id="17" idx="3"/>
            <a:endCxn id="18" idx="1"/>
          </p:cNvCxnSpPr>
          <p:nvPr/>
        </p:nvCxnSpPr>
        <p:spPr>
          <a:xfrm>
            <a:off x="2943944" y="4010074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6" idx="3"/>
          </p:cNvCxnSpPr>
          <p:nvPr/>
        </p:nvCxnSpPr>
        <p:spPr>
          <a:xfrm>
            <a:off x="3553545" y="2486075"/>
            <a:ext cx="914399" cy="1477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010744" y="4040237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H1</a:t>
            </a:r>
            <a:endParaRPr lang="en-US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086944" y="2973437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H2</a:t>
            </a:r>
            <a:endParaRPr lang="en-US"/>
          </a:p>
        </p:txBody>
      </p:sp>
      <p:sp>
        <p:nvSpPr>
          <p:cNvPr id="16" name="מלבן מעוגל 10"/>
          <p:cNvSpPr/>
          <p:nvPr/>
        </p:nvSpPr>
        <p:spPr>
          <a:xfrm>
            <a:off x="251521" y="2059037"/>
            <a:ext cx="3302024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Avoidance Attachment 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Style</a:t>
            </a:r>
          </a:p>
        </p:txBody>
      </p:sp>
      <p:sp>
        <p:nvSpPr>
          <p:cNvPr id="17" name="מלבן מעוגל 13"/>
          <p:cNvSpPr/>
          <p:nvPr/>
        </p:nvSpPr>
        <p:spPr>
          <a:xfrm>
            <a:off x="810344" y="3583037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Listening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/>
          <p:cNvSpPr/>
          <p:nvPr/>
        </p:nvSpPr>
        <p:spPr>
          <a:xfrm>
            <a:off x="5534744" y="3583037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Psychological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Safety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995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925513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3600" dirty="0" smtClean="0">
                <a:latin typeface="+mj-lt"/>
              </a:rPr>
              <a:t> Psychological </a:t>
            </a:r>
            <a:r>
              <a:rPr lang="en-US" sz="3600" dirty="0">
                <a:latin typeface="+mj-lt"/>
              </a:rPr>
              <a:t>safety</a:t>
            </a:r>
          </a:p>
          <a:p>
            <a:pPr lvl="1" algn="l" rtl="0" eaLnBrk="1" hangingPunct="1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sz="2800" dirty="0" smtClean="0"/>
              <a:t> “Sense </a:t>
            </a:r>
            <a:r>
              <a:rPr lang="en-US" sz="2800" dirty="0"/>
              <a:t>of being able to show and employ self without fear of negative consequences to self image, status or career” </a:t>
            </a:r>
            <a:r>
              <a:rPr lang="en-US" dirty="0"/>
              <a:t>(</a:t>
            </a:r>
            <a:r>
              <a:rPr lang="en-US" dirty="0" smtClean="0"/>
              <a:t>Kahn, 1990, p</a:t>
            </a:r>
            <a:r>
              <a:rPr lang="en-US" dirty="0"/>
              <a:t>. 705</a:t>
            </a:r>
            <a:r>
              <a:rPr lang="en-US" dirty="0" smtClean="0"/>
              <a:t>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Safety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324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474251" y="148478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457200" lvl="1" indent="0" algn="ctr" rtl="0" eaLnBrk="1" hangingPunct="1">
              <a:spcBef>
                <a:spcPct val="20000"/>
              </a:spcBef>
              <a:defRPr/>
            </a:pPr>
            <a:r>
              <a:rPr lang="en-US" sz="4000" dirty="0" smtClean="0"/>
              <a:t>Listening </a:t>
            </a:r>
            <a:r>
              <a:rPr lang="en-US" sz="4000" dirty="0"/>
              <a:t>creates </a:t>
            </a:r>
            <a:r>
              <a:rPr lang="en-US" sz="4000" dirty="0" smtClean="0"/>
              <a:t>an atmosphere </a:t>
            </a:r>
            <a:r>
              <a:rPr lang="en-US" sz="4000" dirty="0"/>
              <a:t>of safety for the speaker </a:t>
            </a:r>
            <a:r>
              <a:rPr lang="en-US" sz="2000" dirty="0" smtClean="0"/>
              <a:t>(</a:t>
            </a:r>
            <a:r>
              <a:rPr lang="en-US" sz="2000" dirty="0"/>
              <a:t>Rogers, 1951</a:t>
            </a:r>
            <a:r>
              <a:rPr lang="en-US" sz="2000" dirty="0" smtClean="0"/>
              <a:t>)</a:t>
            </a:r>
            <a:endParaRPr lang="en-US" sz="4000" dirty="0" smtClean="0"/>
          </a:p>
          <a:p>
            <a:pPr marL="457200" lvl="1" indent="0" algn="ctr" rtl="0" eaLnBrk="1" hangingPunct="1">
              <a:spcBef>
                <a:spcPct val="20000"/>
              </a:spcBef>
              <a:defRPr/>
            </a:pPr>
            <a:endParaRPr lang="en-US" sz="4000" dirty="0" smtClean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7" idx="3"/>
            <a:endCxn id="8" idx="1"/>
          </p:cNvCxnSpPr>
          <p:nvPr/>
        </p:nvCxnSpPr>
        <p:spPr>
          <a:xfrm>
            <a:off x="3249216" y="4144069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מלבן מעוגל 13"/>
          <p:cNvSpPr/>
          <p:nvPr/>
        </p:nvSpPr>
        <p:spPr>
          <a:xfrm>
            <a:off x="1115616" y="3717032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Listening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מלבן מעוגל 17"/>
          <p:cNvSpPr/>
          <p:nvPr/>
        </p:nvSpPr>
        <p:spPr>
          <a:xfrm>
            <a:off x="5840016" y="3717032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Psychological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Safety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010744" y="4211241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H1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1931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650" y="2701369"/>
            <a:ext cx="83738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6000" dirty="0" smtClean="0"/>
              <a:t>Is it true for all people?</a:t>
            </a:r>
            <a:endParaRPr lang="en-US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849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 txBox="1">
            <a:spLocks/>
          </p:cNvSpPr>
          <p:nvPr/>
        </p:nvSpPr>
        <p:spPr bwMode="auto">
          <a:xfrm>
            <a:off x="250825" y="11969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0" eaLnBrk="1" hangingPunct="1">
              <a:spcBef>
                <a:spcPts val="1800"/>
              </a:spcBef>
              <a:buFont typeface="Arial" charset="0"/>
              <a:buNone/>
            </a:pPr>
            <a:r>
              <a:rPr lang="en-US" sz="3200" dirty="0"/>
              <a:t>Postulates two dimensions </a:t>
            </a:r>
            <a:r>
              <a:rPr lang="en-US" sz="2000" dirty="0">
                <a:latin typeface="+mn-lt"/>
                <a:cs typeface="+mn-cs"/>
              </a:rPr>
              <a:t>(Bowlby, 1969/1982, </a:t>
            </a:r>
            <a:r>
              <a:rPr lang="en-US" sz="2000" dirty="0" err="1">
                <a:latin typeface="+mn-lt"/>
                <a:cs typeface="+mn-cs"/>
              </a:rPr>
              <a:t>Mikulincer</a:t>
            </a:r>
            <a:r>
              <a:rPr lang="en-US" sz="2000" dirty="0">
                <a:latin typeface="+mn-lt"/>
                <a:cs typeface="+mn-cs"/>
              </a:rPr>
              <a:t> &amp; Shaver, 2007):</a:t>
            </a:r>
          </a:p>
          <a:p>
            <a:pPr algn="l" rtl="0" eaLnBrk="1" hangingPunct="1">
              <a:spcBef>
                <a:spcPts val="1800"/>
              </a:spcBef>
              <a:buFont typeface="Arial" charset="0"/>
              <a:buNone/>
            </a:pPr>
            <a:r>
              <a:rPr lang="en-US" sz="3200" dirty="0"/>
              <a:t>	</a:t>
            </a:r>
            <a:r>
              <a:rPr lang="en-US" sz="3200" dirty="0" smtClean="0"/>
              <a:t>Anxious – not relevant to my model</a:t>
            </a:r>
          </a:p>
          <a:p>
            <a:pPr algn="l" rtl="0" eaLnBrk="1" hangingPunct="1">
              <a:spcBef>
                <a:spcPts val="1800"/>
              </a:spcBef>
              <a:buFont typeface="Arial" charset="0"/>
              <a:buNone/>
            </a:pPr>
            <a:r>
              <a:rPr lang="en-US" sz="3200" dirty="0"/>
              <a:t>	</a:t>
            </a:r>
            <a:r>
              <a:rPr lang="en-US" sz="3200" dirty="0" smtClean="0"/>
              <a:t>Avoidant </a:t>
            </a:r>
            <a:endParaRPr lang="en-US" sz="32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Attachment </a:t>
            </a: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Theory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5093" y="3645024"/>
            <a:ext cx="837381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800" dirty="0" smtClean="0"/>
              <a:t>“I </a:t>
            </a:r>
            <a:r>
              <a:rPr lang="en-US" sz="2800" dirty="0"/>
              <a:t>am somewhat uncomfortable being close to others; I find it difficult to trust them completely, difficult to allow myself to depend on them. I am nervous when anyone gets too close, and often, others want me to be more intimate than I feel comfortable </a:t>
            </a:r>
            <a:r>
              <a:rPr lang="en-US" sz="2800" dirty="0" smtClean="0"/>
              <a:t>being”</a:t>
            </a:r>
          </a:p>
          <a:p>
            <a:pPr algn="ctr" rtl="0"/>
            <a:endParaRPr lang="en-US" sz="2400" dirty="0" smtClean="0"/>
          </a:p>
          <a:p>
            <a:pPr algn="ctr" rtl="0"/>
            <a:r>
              <a:rPr lang="en-US" sz="2000" dirty="0" smtClean="0"/>
              <a:t>(</a:t>
            </a:r>
            <a:r>
              <a:rPr lang="en-US" sz="2000" dirty="0" err="1" smtClean="0"/>
              <a:t>Hazan</a:t>
            </a:r>
            <a:r>
              <a:rPr lang="en-US" sz="2000" dirty="0" smtClean="0"/>
              <a:t> &amp; Shaver, 1987; 1990)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233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>
            <a:stCxn id="10" idx="3"/>
            <a:endCxn id="11" idx="1"/>
          </p:cNvCxnSpPr>
          <p:nvPr/>
        </p:nvCxnSpPr>
        <p:spPr>
          <a:xfrm>
            <a:off x="2943944" y="4010074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9" idx="3"/>
          </p:cNvCxnSpPr>
          <p:nvPr/>
        </p:nvCxnSpPr>
        <p:spPr>
          <a:xfrm>
            <a:off x="3553545" y="2486075"/>
            <a:ext cx="914399" cy="1477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4010744" y="4040237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H1</a:t>
            </a:r>
            <a:endParaRPr lang="en-US"/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4086944" y="2973437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H2</a:t>
            </a:r>
            <a:endParaRPr lang="en-US"/>
          </a:p>
        </p:txBody>
      </p:sp>
      <p:sp>
        <p:nvSpPr>
          <p:cNvPr id="9" name="מלבן מעוגל 10"/>
          <p:cNvSpPr/>
          <p:nvPr/>
        </p:nvSpPr>
        <p:spPr>
          <a:xfrm>
            <a:off x="251521" y="2059037"/>
            <a:ext cx="3302024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Avoidance Attachment 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Style</a:t>
            </a:r>
          </a:p>
        </p:txBody>
      </p:sp>
      <p:sp>
        <p:nvSpPr>
          <p:cNvPr id="10" name="מלבן מעוגל 13"/>
          <p:cNvSpPr/>
          <p:nvPr/>
        </p:nvSpPr>
        <p:spPr>
          <a:xfrm>
            <a:off x="810344" y="3583037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Listening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מלבן מעוגל 17"/>
          <p:cNvSpPr/>
          <p:nvPr/>
        </p:nvSpPr>
        <p:spPr>
          <a:xfrm>
            <a:off x="5534744" y="3583037"/>
            <a:ext cx="2133600" cy="85407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Psychological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</a:rPr>
              <a:t>Safety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765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611560" y="1556792"/>
            <a:ext cx="8543553" cy="456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342900" lvl="1" indent="-342900" algn="l" rtl="0" eaLnBrk="1" hangingPunct="1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sz="3200" dirty="0" smtClean="0"/>
              <a:t>Existing listening research is largely correlational</a:t>
            </a:r>
          </a:p>
          <a:p>
            <a:pPr marL="342900" lvl="1" indent="-342900" algn="l" rtl="0" eaLnBrk="1" hangingPunct="1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sz="3200" dirty="0" smtClean="0"/>
              <a:t>Experimental research relies on:</a:t>
            </a:r>
          </a:p>
          <a:p>
            <a:pPr marL="0" lvl="1" indent="0" algn="l" rtl="0" eaLnBrk="1" hangingPunct="1">
              <a:spcBef>
                <a:spcPct val="20000"/>
              </a:spcBef>
              <a:defRPr/>
            </a:pPr>
            <a:r>
              <a:rPr lang="en-US" sz="3200" dirty="0"/>
              <a:t> </a:t>
            </a:r>
            <a:r>
              <a:rPr lang="en-US" sz="3200" dirty="0" smtClean="0"/>
              <a:t>     Control: listen “normally”, vs.</a:t>
            </a:r>
          </a:p>
          <a:p>
            <a:pPr marL="400050" lvl="2" indent="0" algn="l" rtl="0" eaLnBrk="1" hangingPunct="1">
              <a:spcBef>
                <a:spcPct val="20000"/>
              </a:spcBef>
              <a:defRPr/>
            </a:pPr>
            <a:r>
              <a:rPr lang="en-US" sz="3200" dirty="0" smtClean="0"/>
              <a:t>  Experimental: </a:t>
            </a:r>
            <a:r>
              <a:rPr lang="en-US" sz="3200" i="1" dirty="0" smtClean="0"/>
              <a:t>distracted listener </a:t>
            </a:r>
            <a:r>
              <a:rPr lang="en-US" sz="2400" dirty="0" smtClean="0"/>
              <a:t>(</a:t>
            </a:r>
            <a:r>
              <a:rPr lang="en-US" sz="2400" dirty="0" err="1" smtClean="0"/>
              <a:t>Pasupathi</a:t>
            </a:r>
            <a:r>
              <a:rPr lang="en-US" sz="2400" dirty="0" smtClean="0"/>
              <a:t> et al., 2005, 2009)</a:t>
            </a:r>
          </a:p>
          <a:p>
            <a:pPr marL="342900" lvl="1" indent="-342900" algn="l" rtl="0" eaLnBrk="1" hangingPunct="1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sz="3200" dirty="0"/>
              <a:t>Current </a:t>
            </a:r>
            <a:r>
              <a:rPr lang="en-US" sz="3200" dirty="0" smtClean="0"/>
              <a:t>research contribution:</a:t>
            </a:r>
          </a:p>
          <a:p>
            <a:pPr marL="400050" lvl="2" indent="0" algn="l" rtl="0" eaLnBrk="1" hangingPunct="1">
              <a:spcBef>
                <a:spcPct val="20000"/>
              </a:spcBef>
              <a:defRPr/>
            </a:pPr>
            <a:r>
              <a:rPr lang="en-US" sz="3200" dirty="0" smtClean="0"/>
              <a:t>  Experimental: </a:t>
            </a:r>
            <a:r>
              <a:rPr lang="en-US" sz="3200" i="1" dirty="0" smtClean="0"/>
              <a:t>better-than-normal, </a:t>
            </a:r>
            <a:r>
              <a:rPr lang="en-US" sz="3200" dirty="0" smtClean="0"/>
              <a:t>vs.</a:t>
            </a:r>
            <a:endParaRPr lang="en-US" sz="3200" dirty="0"/>
          </a:p>
          <a:p>
            <a:pPr marL="0" lvl="1" indent="0" algn="l" rtl="0" eaLnBrk="1" hangingPunct="1">
              <a:spcBef>
                <a:spcPct val="20000"/>
              </a:spcBef>
              <a:defRPr/>
            </a:pPr>
            <a:r>
              <a:rPr lang="en-US" sz="3200" dirty="0"/>
              <a:t> </a:t>
            </a:r>
            <a:r>
              <a:rPr lang="en-US" sz="3200" dirty="0" smtClean="0"/>
              <a:t>     Control</a:t>
            </a:r>
            <a:r>
              <a:rPr lang="en-US" sz="3200" dirty="0"/>
              <a:t>: listen “normally”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750" y="14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Paradigms</a:t>
            </a:r>
            <a:endParaRPr 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CB1D-2141-4007-8F3E-D6FD0E45AFD7}" type="slidenum">
              <a:rPr lang="he-IL" smtClean="0"/>
              <a:t>9</a:t>
            </a:fld>
            <a:endParaRPr lang="he-IL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71600" y="2996952"/>
            <a:ext cx="0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971600" y="5085184"/>
            <a:ext cx="0" cy="72008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33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0,720,540"/>
  <p:tag name="VBLAYOUTID" val="0"/>
  <p:tag name="VBANIMATE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seño predeterminad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Urban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3897</TotalTime>
  <Words>615</Words>
  <Application>Microsoft Office PowerPoint</Application>
  <PresentationFormat>On-screen Show (4:3)</PresentationFormat>
  <Paragraphs>167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Forest plot Meta-analysis of five interaction terms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pc_HUJI</cp:lastModifiedBy>
  <cp:revision>301</cp:revision>
  <dcterms:created xsi:type="dcterms:W3CDTF">2012-05-10T10:54:32Z</dcterms:created>
  <dcterms:modified xsi:type="dcterms:W3CDTF">2015-04-20T08:55:26Z</dcterms:modified>
</cp:coreProperties>
</file>