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317" r:id="rId2"/>
    <p:sldId id="335" r:id="rId3"/>
    <p:sldId id="257" r:id="rId4"/>
    <p:sldId id="338" r:id="rId5"/>
    <p:sldId id="326" r:id="rId6"/>
    <p:sldId id="336" r:id="rId7"/>
    <p:sldId id="325" r:id="rId8"/>
    <p:sldId id="324" r:id="rId9"/>
    <p:sldId id="329" r:id="rId10"/>
    <p:sldId id="328" r:id="rId11"/>
    <p:sldId id="300" r:id="rId12"/>
    <p:sldId id="330" r:id="rId13"/>
    <p:sldId id="307" r:id="rId14"/>
    <p:sldId id="322" r:id="rId15"/>
    <p:sldId id="323" r:id="rId16"/>
    <p:sldId id="333" r:id="rId17"/>
    <p:sldId id="331" r:id="rId18"/>
    <p:sldId id="309" r:id="rId19"/>
    <p:sldId id="339" r:id="rId20"/>
    <p:sldId id="340" r:id="rId21"/>
    <p:sldId id="332" r:id="rId22"/>
    <p:sldId id="33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94" userDrawn="1">
          <p15:clr>
            <a:srgbClr val="A4A3A4"/>
          </p15:clr>
        </p15:guide>
        <p15:guide id="2" pos="3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581"/>
    <a:srgbClr val="13EB13"/>
    <a:srgbClr val="00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76" autoAdjust="0"/>
  </p:normalViewPr>
  <p:slideViewPr>
    <p:cSldViewPr showGuides="1">
      <p:cViewPr varScale="1">
        <p:scale>
          <a:sx n="83" d="100"/>
          <a:sy n="83" d="100"/>
        </p:scale>
        <p:origin x="-1476" y="-90"/>
      </p:cViewPr>
      <p:guideLst>
        <p:guide orient="horz" pos="3294"/>
        <p:guide pos="39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6012B1-C1E7-4161-BA66-09C1DF9545E5}" type="datetimeFigureOut">
              <a:rPr lang="he-IL" smtClean="0"/>
              <a:t>ה'/אייר/תשע"ה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2006B5-829E-4FFD-A524-EAAB1037D2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3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9695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924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8020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3640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6165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985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0109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7706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296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133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739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0446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61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8559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337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664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272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495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836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130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579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833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9F74-EBDD-4BDA-B266-5B005789F705}" type="datetime1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1900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D0228B4-77A8-4C3B-AAC1-CA265FEB6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1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BC93-007E-4A7E-89FA-FB2738C18803}" type="datetime1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5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0CE9-7F56-48F3-B1C9-3F2A4E046393}" type="datetime1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9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270B-A07F-40E6-89C6-DC494957424A}" type="datetime1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2276" y="6340237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D0228B4-77A8-4C3B-AAC1-CA265FEB6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0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77A0-5474-4292-ACE2-6291B3907F65}" type="datetime1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EB01-5EF3-49D3-A3E3-8D796D61971A}" type="datetime1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9BB-1BFF-4F31-9967-6E55EF4C6B3F}" type="datetime1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D841-C9E5-442C-BCC7-3093191F9140}" type="datetime1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8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8A23-2045-401F-B689-85456C3EB0F1}" type="datetime1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7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5AA5-5E6C-4BFF-99CE-FD1F91A14AB9}" type="datetime1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3B0-B3DC-4BA3-B57F-B43D37927215}" type="datetime1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4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D192-531C-45AC-851B-8EE5C9ABB1A6}" type="datetime1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40" y="-81468"/>
            <a:ext cx="9222840" cy="69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24" y="818652"/>
            <a:ext cx="8551140" cy="900121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2F8581"/>
                </a:solidFill>
                <a:latin typeface="Calisto MT" panose="02040603050505030304" pitchFamily="18" charset="0"/>
              </a:rPr>
              <a:t>Leadership </a:t>
            </a:r>
            <a:r>
              <a:rPr lang="en-US" sz="6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&amp; </a:t>
            </a:r>
            <a:r>
              <a:rPr lang="en-US" sz="6000" b="1" dirty="0">
                <a:solidFill>
                  <a:srgbClr val="2F8581"/>
                </a:solidFill>
                <a:latin typeface="Calisto MT" panose="02040603050505030304" pitchFamily="18" charset="0"/>
              </a:rPr>
              <a:t>Listening: </a:t>
            </a:r>
            <a:r>
              <a:rPr lang="en-US" sz="6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/>
            </a:r>
            <a:br>
              <a:rPr lang="en-US" sz="6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</a:br>
            <a:r>
              <a:rPr lang="en-US" sz="6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A </a:t>
            </a:r>
            <a:r>
              <a:rPr lang="en-US" sz="6000" b="1" dirty="0">
                <a:solidFill>
                  <a:srgbClr val="2F8581"/>
                </a:solidFill>
                <a:latin typeface="Calisto MT" panose="02040603050505030304" pitchFamily="18" charset="0"/>
              </a:rPr>
              <a:t>Meta-Analysis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8952"/>
            <a:ext cx="6400800" cy="23104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Avraham N. </a:t>
            </a:r>
            <a:r>
              <a:rPr lang="en-US" dirty="0" smtClean="0">
                <a:solidFill>
                  <a:schemeClr val="tx1"/>
                </a:solidFill>
              </a:rPr>
              <a:t>Kluger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1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2" y="5935039"/>
            <a:ext cx="37909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95" y="5758763"/>
            <a:ext cx="2772162" cy="90500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ropbox\PRESENTATIONS\png parts_\avi kluger parts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8" y="1448736"/>
            <a:ext cx="8281104" cy="494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93054" y="569779"/>
            <a:ext cx="8879545" cy="432193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TASK (or non-relational) LEADERSHIP</a:t>
            </a:r>
            <a:endParaRPr lang="he-IL" sz="3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313" y="1088688"/>
            <a:ext cx="9428626" cy="57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14"/>
            <a:ext cx="9222840" cy="6894214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448" y="368592"/>
            <a:ext cx="8281104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SUMMARY</a:t>
            </a:r>
            <a:endParaRPr lang="he-IL" sz="60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29794"/>
              </p:ext>
            </p:extLst>
          </p:nvPr>
        </p:nvGraphicFramePr>
        <p:xfrm>
          <a:off x="701484" y="2618892"/>
          <a:ext cx="7632000" cy="97840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44000"/>
                <a:gridCol w="576000"/>
                <a:gridCol w="75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solidFill>
                            <a:srgbClr val="7030A0"/>
                          </a:solidFill>
                          <a:effectLst/>
                        </a:rPr>
                        <a:t>ρ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3240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Relational leadership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7,874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.61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effectLst/>
                        </a:rPr>
                        <a:t>.73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Non-relational leadership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1,893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87" y="1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532293" cy="2610348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DISCUSSION 1</a:t>
            </a:r>
            <a:b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</a:b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Supervisor-listening &amp; </a:t>
            </a: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I/O </a:t>
            </a: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outcomes: Meta-Analyses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54080"/>
              </p:ext>
            </p:extLst>
          </p:nvPr>
        </p:nvGraphicFramePr>
        <p:xfrm>
          <a:off x="452424" y="3338988"/>
          <a:ext cx="8260128" cy="27003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32000"/>
                <a:gridCol w="627408"/>
                <a:gridCol w="879624"/>
                <a:gridCol w="753516"/>
                <a:gridCol w="753516"/>
                <a:gridCol w="753516"/>
                <a:gridCol w="753516"/>
                <a:gridCol w="753516"/>
                <a:gridCol w="753516"/>
              </a:tblGrid>
              <a:tr h="450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k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N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r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LL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UL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effectLst/>
                        </a:rPr>
                        <a:t>I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450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Job satisfaction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7,601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.48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.55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450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Trust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29,571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.71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.49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.60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450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Burnout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3,652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-.28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-.34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450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Psychological safety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1,149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.61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.68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.68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45006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Commitment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4,187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.53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.40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0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DISCUSSION 2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41556" y="1808784"/>
            <a:ext cx="5940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Listening</a:t>
            </a:r>
            <a:r>
              <a:rPr lang="en-US" sz="2400" dirty="0" smtClean="0"/>
              <a:t> is strongly associated with</a:t>
            </a:r>
            <a:endParaRPr lang="en-US" sz="2400" dirty="0"/>
          </a:p>
          <a:p>
            <a:r>
              <a:rPr lang="en-US" sz="2400" dirty="0" smtClean="0"/>
              <a:t>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Perceptions of leadership in general, 	and with People (Relational) 	leadership.</a:t>
            </a:r>
          </a:p>
          <a:p>
            <a:pPr marL="896938"/>
            <a:endParaRPr lang="en-US" sz="2400" dirty="0" smtClean="0"/>
          </a:p>
          <a:p>
            <a:pPr marL="896938"/>
            <a:r>
              <a:rPr lang="en-US" sz="2400" dirty="0" smtClean="0"/>
              <a:t>Outcomes managers desire (cf. Schroeder SIOP 2015, this session).</a:t>
            </a:r>
          </a:p>
          <a:p>
            <a:endParaRPr lang="en-US" sz="2400" dirty="0"/>
          </a:p>
          <a:p>
            <a:r>
              <a:rPr lang="en-US" sz="2400" dirty="0" smtClean="0"/>
              <a:t>But, listening may not be associated, or even negatively associated, with other specific aspects of leadership.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03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DISCUSSION 3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1556" y="1808784"/>
            <a:ext cx="5940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extremely high listening-leadership correlation begs an explanation:</a:t>
            </a:r>
          </a:p>
          <a:p>
            <a:endParaRPr lang="en-US" sz="2400" dirty="0"/>
          </a:p>
          <a:p>
            <a:r>
              <a:rPr lang="en-US" sz="2400" dirty="0" smtClean="0"/>
              <a:t>Is listening a key </a:t>
            </a:r>
            <a:r>
              <a:rPr lang="en-US" sz="2400" b="1" dirty="0" smtClean="0"/>
              <a:t>behavior</a:t>
            </a:r>
            <a:r>
              <a:rPr lang="en-US" sz="2400" dirty="0" smtClean="0"/>
              <a:t> through which people signal their relational leadership?</a:t>
            </a:r>
          </a:p>
          <a:p>
            <a:endParaRPr lang="en-US" sz="2400" dirty="0"/>
          </a:p>
          <a:p>
            <a:r>
              <a:rPr lang="en-US" sz="2400" dirty="0" smtClean="0"/>
              <a:t>Or,</a:t>
            </a:r>
          </a:p>
          <a:p>
            <a:endParaRPr lang="en-US" sz="2400" dirty="0"/>
          </a:p>
          <a:p>
            <a:r>
              <a:rPr lang="en-US" sz="2400" dirty="0" smtClean="0"/>
              <a:t>Is listening a key </a:t>
            </a:r>
            <a:r>
              <a:rPr lang="en-US" sz="2400" b="1" dirty="0" smtClean="0"/>
              <a:t>component</a:t>
            </a:r>
            <a:r>
              <a:rPr lang="en-US" sz="2400" dirty="0" smtClean="0"/>
              <a:t> of the leadership construct?</a:t>
            </a:r>
          </a:p>
        </p:txBody>
      </p:sp>
    </p:spTree>
    <p:extLst>
      <p:ext uri="{BB962C8B-B14F-4D97-AF65-F5344CB8AC3E}">
        <p14:creationId xmlns:p14="http://schemas.microsoft.com/office/powerpoint/2010/main" val="24661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DISCUSSION 4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1556" y="1808784"/>
            <a:ext cx="5940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Listening measurement is a challenge.</a:t>
            </a:r>
          </a:p>
          <a:p>
            <a:endParaRPr lang="en-US" sz="2400" dirty="0"/>
          </a:p>
          <a:p>
            <a:r>
              <a:rPr lang="en-US" sz="2400" dirty="0" smtClean="0"/>
              <a:t>Listening may have two dimensions (Kluger &amp; </a:t>
            </a:r>
            <a:r>
              <a:rPr lang="en-US" sz="2400" dirty="0" err="1" smtClean="0"/>
              <a:t>Zaidel</a:t>
            </a:r>
            <a:r>
              <a:rPr lang="en-US" sz="2400" dirty="0" smtClean="0"/>
              <a:t>, 2013):</a:t>
            </a:r>
          </a:p>
          <a:p>
            <a:endParaRPr lang="en-US" sz="2400" dirty="0"/>
          </a:p>
          <a:p>
            <a:r>
              <a:rPr lang="en-US" sz="2400" dirty="0" smtClean="0"/>
              <a:t>	Constructive listening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Destructive Listening </a:t>
            </a:r>
          </a:p>
          <a:p>
            <a:endParaRPr lang="en-US" sz="2400" dirty="0"/>
          </a:p>
          <a:p>
            <a:r>
              <a:rPr lang="en-US" sz="2400" dirty="0" smtClean="0"/>
              <a:t>Both should be correlated with all aspects of leadership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2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DISCUSSION 5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1556" y="1808784"/>
            <a:ext cx="594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Leadership does not mean </a:t>
            </a:r>
            <a:r>
              <a:rPr lang="en-US" sz="2400" b="1" dirty="0" smtClean="0"/>
              <a:t>ONLY </a:t>
            </a:r>
            <a:r>
              <a:rPr lang="en-US" sz="2400" dirty="0" smtClean="0"/>
              <a:t>listening</a:t>
            </a:r>
          </a:p>
          <a:p>
            <a:endParaRPr lang="en-US" sz="2400" dirty="0"/>
          </a:p>
          <a:p>
            <a:r>
              <a:rPr lang="en-US" sz="2400" dirty="0" smtClean="0"/>
              <a:t>Ames et al., (</a:t>
            </a:r>
            <a:r>
              <a:rPr lang="en-US" sz="2400" dirty="0"/>
              <a:t>2012</a:t>
            </a:r>
            <a:r>
              <a:rPr lang="en-US" sz="2400" dirty="0" smtClean="0"/>
              <a:t>): </a:t>
            </a:r>
            <a:r>
              <a:rPr lang="en-US" sz="2400" dirty="0"/>
              <a:t>“relationship between listening and influence was stronger among </a:t>
            </a:r>
            <a:r>
              <a:rPr lang="en-US" sz="2400" dirty="0" smtClean="0"/>
              <a:t>those more </a:t>
            </a:r>
            <a:r>
              <a:rPr lang="en-US" sz="2400" dirty="0"/>
              <a:t>expressive” </a:t>
            </a:r>
            <a:r>
              <a:rPr lang="en-US" sz="2400" dirty="0" smtClean="0"/>
              <a:t>(p. 345)</a:t>
            </a:r>
          </a:p>
          <a:p>
            <a:endParaRPr lang="en-US" sz="2400" dirty="0"/>
          </a:p>
          <a:p>
            <a:r>
              <a:rPr lang="en-US" sz="2400" dirty="0" smtClean="0"/>
              <a:t>Listening</a:t>
            </a:r>
            <a:r>
              <a:rPr lang="en-US" sz="2400" b="1" dirty="0" smtClean="0"/>
              <a:t> </a:t>
            </a:r>
            <a:r>
              <a:rPr lang="en-US" sz="2400" dirty="0" smtClean="0"/>
              <a:t>may be more effective when coupled with </a:t>
            </a:r>
            <a:r>
              <a:rPr lang="en-US" sz="2400" b="1" dirty="0" smtClean="0"/>
              <a:t>questioning</a:t>
            </a:r>
            <a:r>
              <a:rPr lang="en-US" sz="2400" dirty="0" smtClean="0"/>
              <a:t> (cf. </a:t>
            </a:r>
            <a:r>
              <a:rPr lang="en-US" sz="2400" dirty="0"/>
              <a:t>Van </a:t>
            </a:r>
            <a:r>
              <a:rPr lang="en-US" sz="2400" dirty="0" smtClean="0"/>
              <a:t>Quaquebeke &amp; Felps, SIOP 2015, this session).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452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IMPLICATIONS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460" y="1808784"/>
            <a:ext cx="8011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Listening training could help develop leadership </a:t>
            </a:r>
          </a:p>
          <a:p>
            <a:r>
              <a:rPr lang="en-US" sz="2800" dirty="0" smtClean="0"/>
              <a:t>Note that listening is trainable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45522"/>
              </p:ext>
            </p:extLst>
          </p:nvPr>
        </p:nvGraphicFramePr>
        <p:xfrm>
          <a:off x="562895" y="3609024"/>
          <a:ext cx="8119361" cy="120115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90492"/>
                <a:gridCol w="419642"/>
                <a:gridCol w="540000"/>
                <a:gridCol w="684000"/>
                <a:gridCol w="684000"/>
                <a:gridCol w="684000"/>
                <a:gridCol w="684000"/>
                <a:gridCol w="733227"/>
              </a:tblGrid>
              <a:tr h="48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The effect of training on listening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k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N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d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LL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UL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</a:rPr>
                        <a:t>I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True experiments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 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438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0.72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 0.22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 1.23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0.51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83%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Before-and-after designs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5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2840" cy="6857999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278580"/>
            <a:ext cx="8262257" cy="1080144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LIMITATIONS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472" y="1718772"/>
            <a:ext cx="71109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way to assert </a:t>
            </a:r>
            <a:r>
              <a:rPr lang="en-US" sz="2400" b="1" dirty="0" smtClean="0"/>
              <a:t>dominance</a:t>
            </a:r>
            <a:r>
              <a:rPr lang="en-US" sz="2400" dirty="0" smtClean="0"/>
              <a:t> is to demonstrate poor listening. </a:t>
            </a:r>
          </a:p>
          <a:p>
            <a:endParaRPr lang="en-US" sz="2400" dirty="0"/>
          </a:p>
          <a:p>
            <a:r>
              <a:rPr lang="en-US" sz="2400" dirty="0" smtClean="0"/>
              <a:t>	Listening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cost (Hurwitz, SIOP 2015).</a:t>
            </a:r>
          </a:p>
          <a:p>
            <a:pPr marL="360000"/>
            <a:endParaRPr lang="en-US" sz="2400" dirty="0"/>
          </a:p>
          <a:p>
            <a:pPr marL="360000"/>
            <a:r>
              <a:rPr lang="en-US" sz="2400" dirty="0" smtClean="0"/>
              <a:t>The remedy is learning that social status can be gained by </a:t>
            </a:r>
            <a:r>
              <a:rPr lang="en-US" sz="2400" b="1" dirty="0" smtClean="0"/>
              <a:t>prestige.  Listening </a:t>
            </a:r>
            <a:r>
              <a:rPr lang="en-US" sz="2400" dirty="0" smtClean="0"/>
              <a:t>increases prestige.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57"/>
            <a:ext cx="9222840" cy="6902757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278580"/>
            <a:ext cx="8262257" cy="1080144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LIMITATIONS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472" y="1898796"/>
            <a:ext cx="79210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Western samples (USA, Canada, Germany, Sweden, &amp; Israel).  </a:t>
            </a:r>
          </a:p>
          <a:p>
            <a:endParaRPr lang="en-US" sz="2800" dirty="0"/>
          </a:p>
          <a:p>
            <a:r>
              <a:rPr lang="en-US" sz="2800" dirty="0" smtClean="0"/>
              <a:t>Findings may not generalize (cf. </a:t>
            </a:r>
            <a:r>
              <a:rPr lang="en-US" sz="2800" dirty="0" err="1" smtClean="0"/>
              <a:t>Es-Sabahi</a:t>
            </a:r>
            <a:r>
              <a:rPr lang="en-US" sz="2800" dirty="0" smtClean="0"/>
              <a:t>, SIOP 2015, this session).</a:t>
            </a:r>
          </a:p>
          <a:p>
            <a:pPr marL="360000"/>
            <a:endParaRPr lang="en-US" sz="2800" dirty="0" smtClean="0"/>
          </a:p>
          <a:p>
            <a:pPr marL="360000"/>
            <a:r>
              <a:rPr lang="en-US" sz="2800" dirty="0" smtClean="0"/>
              <a:t>Explore dominance and prestige across cultures.</a:t>
            </a:r>
          </a:p>
          <a:p>
            <a:pPr marL="360000"/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93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MY KEY MESSAGE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472" y="2258844"/>
            <a:ext cx="8086214" cy="4141956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23900" b="1" dirty="0" smtClean="0">
                <a:latin typeface="Avenir"/>
              </a:rPr>
              <a:t>.73</a:t>
            </a:r>
            <a:endParaRPr lang="he-IL" sz="23900" b="1" dirty="0">
              <a:latin typeface="Aveni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68"/>
            <a:ext cx="9222840" cy="6939468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278580"/>
            <a:ext cx="8262257" cy="1080144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LIMITATIONS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1640" y="2187297"/>
            <a:ext cx="6660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endParaRPr lang="en-US" sz="3200" dirty="0" smtClean="0"/>
          </a:p>
          <a:p>
            <a:r>
              <a:rPr lang="en-US" sz="3200" dirty="0" smtClean="0"/>
              <a:t>Correlational data.  </a:t>
            </a:r>
          </a:p>
          <a:p>
            <a:endParaRPr lang="en-US" sz="3200" dirty="0"/>
          </a:p>
          <a:p>
            <a:r>
              <a:rPr lang="en-US" sz="3200" dirty="0" smtClean="0"/>
              <a:t>Experiments manipulating listening and testing perceived leadership are needed.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47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883"/>
            <a:ext cx="9222840" cy="6928883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278580"/>
            <a:ext cx="8262257" cy="1080144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CONCLUSION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1484" y="1718772"/>
            <a:ext cx="76510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meta analyses indicate that perceptions of leadership, and relational leadership are very highly associated with listening.</a:t>
            </a:r>
          </a:p>
          <a:p>
            <a:endParaRPr lang="en-US" sz="2000" dirty="0"/>
          </a:p>
          <a:p>
            <a:r>
              <a:rPr lang="en-US" sz="2000" dirty="0" smtClean="0"/>
              <a:t>This overview shows that listening is an important aspect of leadership, or leadership behavior, and suggest new research and practice avenues for I/O and OB.</a:t>
            </a:r>
          </a:p>
          <a:p>
            <a:endParaRPr lang="en-US" sz="2000" dirty="0"/>
          </a:p>
          <a:p>
            <a:r>
              <a:rPr lang="en-US" sz="2000" dirty="0" smtClean="0"/>
              <a:t>New questions and opportunities for I/O:</a:t>
            </a:r>
          </a:p>
          <a:p>
            <a:endParaRPr lang="en-US" sz="2000" dirty="0"/>
          </a:p>
          <a:p>
            <a:r>
              <a:rPr lang="en-US" sz="2000" dirty="0" smtClean="0"/>
              <a:t>	Listening and other aspects of leadership (e.g., change)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Facets of listening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The role of culture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Effective-listening </a:t>
            </a:r>
            <a:r>
              <a:rPr lang="en-US" sz="2000" dirty="0" smtClean="0"/>
              <a:t>training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53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278580"/>
            <a:ext cx="8262257" cy="1080144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A FINAL NOTE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472" y="1898796"/>
            <a:ext cx="792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this session, I will be “all ears”</a:t>
            </a:r>
          </a:p>
          <a:p>
            <a:endParaRPr lang="en-US" sz="2800" dirty="0"/>
          </a:p>
          <a:p>
            <a:r>
              <a:rPr lang="en-US" sz="2800" dirty="0" smtClean="0"/>
              <a:t>Come tell me what is wrong with this presentation, and what are the opportunities you see.</a:t>
            </a:r>
          </a:p>
          <a:p>
            <a:endParaRPr lang="en-US" sz="2800" dirty="0"/>
          </a:p>
          <a:p>
            <a:r>
              <a:rPr lang="en-US" sz="2800" dirty="0" smtClean="0"/>
              <a:t>I thank you for listening </a:t>
            </a:r>
            <a:r>
              <a:rPr lang="en-US" sz="2800" dirty="0" smtClean="0">
                <a:sym typeface="Wingdings" panose="05000000000000000000" pitchFamily="2" charset="2"/>
              </a:rPr>
              <a:t>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86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THE PRESENT STUDY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40486" cy="48006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Avenir"/>
              </a:rPr>
              <a:t>A part of an ongoing meta analyses project of anything related to listening</a:t>
            </a:r>
            <a:endParaRPr lang="he-IL" sz="2800" dirty="0">
              <a:latin typeface="Aveni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THEORY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1724" y="2348856"/>
            <a:ext cx="6195962" cy="405194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/>
              <a:t>Listening is absent, </a:t>
            </a:r>
          </a:p>
          <a:p>
            <a:pPr marL="0" indent="0" algn="l" rtl="0">
              <a:buNone/>
            </a:pPr>
            <a:r>
              <a:rPr lang="en-US" sz="2800" dirty="0" smtClean="0"/>
              <a:t>or not a central tenet, </a:t>
            </a:r>
          </a:p>
          <a:p>
            <a:pPr marL="0" indent="0" algn="l" rtl="0">
              <a:buNone/>
            </a:pPr>
            <a:r>
              <a:rPr lang="en-US" sz="2800" dirty="0" smtClean="0"/>
              <a:t>in leading </a:t>
            </a:r>
            <a:r>
              <a:rPr lang="en-US" sz="2800" dirty="0"/>
              <a:t>leadership </a:t>
            </a:r>
            <a:r>
              <a:rPr lang="en-US" sz="2800" dirty="0" smtClean="0"/>
              <a:t>theories </a:t>
            </a:r>
          </a:p>
          <a:p>
            <a:pPr marL="0" indent="0" algn="l" rtl="0">
              <a:buNone/>
            </a:pPr>
            <a:r>
              <a:rPr lang="en-US" sz="2800" dirty="0" smtClean="0"/>
              <a:t>(see </a:t>
            </a:r>
            <a:r>
              <a:rPr lang="en-US" sz="2800" dirty="0" err="1"/>
              <a:t>Avolio</a:t>
            </a:r>
            <a:r>
              <a:rPr lang="en-US" sz="2800" dirty="0"/>
              <a:t>, Walumbwa, &amp; Weber, 2009). </a:t>
            </a:r>
            <a:endParaRPr lang="en-US" sz="2800" dirty="0" smtClean="0"/>
          </a:p>
          <a:p>
            <a:pPr marL="0" indent="0" algn="l" rtl="0"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THEORY</a:t>
            </a:r>
            <a:endParaRPr lang="he-IL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1676" y="2168832"/>
            <a:ext cx="6556010" cy="423196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/>
              <a:t>Yet,</a:t>
            </a:r>
          </a:p>
          <a:p>
            <a:pPr marL="0" indent="0" algn="l" rtl="0">
              <a:buNone/>
            </a:pPr>
            <a:endParaRPr lang="en-US" sz="2800" dirty="0"/>
          </a:p>
          <a:p>
            <a:pPr marL="0" indent="0" algn="l" rtl="0">
              <a:buNone/>
            </a:pPr>
            <a:r>
              <a:rPr lang="en-US" sz="2800" dirty="0" smtClean="0"/>
              <a:t>Listening is a </a:t>
            </a:r>
            <a:r>
              <a:rPr lang="en-US" sz="2800" dirty="0"/>
              <a:t>key component </a:t>
            </a:r>
            <a:r>
              <a:rPr lang="en-US" sz="2800" dirty="0" smtClean="0"/>
              <a:t>in</a:t>
            </a:r>
          </a:p>
          <a:p>
            <a:pPr marL="0" indent="0" algn="l" rtl="0">
              <a:buNone/>
            </a:pPr>
            <a:r>
              <a:rPr lang="en-US" sz="2800" b="1" dirty="0" smtClean="0"/>
              <a:t>Service </a:t>
            </a:r>
            <a:r>
              <a:rPr lang="en-US" sz="2800" b="1" dirty="0"/>
              <a:t>leadership theory </a:t>
            </a:r>
            <a:r>
              <a:rPr lang="en-US" sz="2800" dirty="0"/>
              <a:t>(</a:t>
            </a:r>
            <a:r>
              <a:rPr lang="en-US" sz="2800" dirty="0" err="1"/>
              <a:t>Barbuto</a:t>
            </a:r>
            <a:r>
              <a:rPr lang="en-US" sz="2800" dirty="0"/>
              <a:t> </a:t>
            </a:r>
            <a:r>
              <a:rPr lang="en-US" sz="2800" dirty="0" smtClean="0"/>
              <a:t>&amp; Wheeler</a:t>
            </a:r>
            <a:r>
              <a:rPr lang="en-US" sz="2800" dirty="0"/>
              <a:t>, 2006</a:t>
            </a:r>
            <a:r>
              <a:rPr lang="en-US" sz="2800" dirty="0" smtClean="0"/>
              <a:t>), </a:t>
            </a:r>
            <a:r>
              <a:rPr lang="en-US" sz="2800" dirty="0"/>
              <a:t>and </a:t>
            </a:r>
            <a:endParaRPr lang="en-US" sz="2800" dirty="0" smtClean="0"/>
          </a:p>
          <a:p>
            <a:pPr marL="0" indent="0" algn="l" rtl="0">
              <a:buNone/>
            </a:pPr>
            <a:r>
              <a:rPr lang="en-US" sz="2800" b="1" dirty="0" smtClean="0"/>
              <a:t>Spiritual </a:t>
            </a:r>
            <a:r>
              <a:rPr lang="en-US" sz="2800" b="1" dirty="0"/>
              <a:t>leadership theory </a:t>
            </a:r>
            <a:r>
              <a:rPr lang="en-US" sz="2800" dirty="0"/>
              <a:t>(Reave, 2005). </a:t>
            </a:r>
            <a:endParaRPr lang="en-US" sz="2800" dirty="0" smtClean="0"/>
          </a:p>
          <a:p>
            <a:pPr marL="0" indent="0" algn="l" rtl="0"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z="1800" smtClean="0"/>
              <a:t>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49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THEORY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1616" y="1898796"/>
            <a:ext cx="6570876" cy="444144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 smtClean="0"/>
              <a:t>Moreover</a:t>
            </a:r>
            <a:r>
              <a:rPr lang="en-US" sz="2000" dirty="0"/>
              <a:t>, </a:t>
            </a:r>
            <a:r>
              <a:rPr lang="en-US" sz="2000" dirty="0" smtClean="0"/>
              <a:t>scholars writing on </a:t>
            </a:r>
            <a:r>
              <a:rPr lang="en-US" sz="2000" b="1" dirty="0"/>
              <a:t>developing leadership </a:t>
            </a:r>
            <a:r>
              <a:rPr lang="en-US" sz="2000" dirty="0"/>
              <a:t>suggest that </a:t>
            </a:r>
            <a:r>
              <a:rPr lang="en-US" sz="2000" dirty="0" smtClean="0"/>
              <a:t>listening </a:t>
            </a:r>
            <a:r>
              <a:rPr lang="en-US" sz="2000" dirty="0"/>
              <a:t>is a critical skill (</a:t>
            </a:r>
            <a:r>
              <a:rPr lang="en-US" sz="2000" dirty="0" err="1"/>
              <a:t>Avolio</a:t>
            </a:r>
            <a:r>
              <a:rPr lang="en-US" sz="2000" dirty="0"/>
              <a:t>, 2011; O’Toole &amp; Bennis</a:t>
            </a:r>
            <a:r>
              <a:rPr lang="en-US" sz="2000" dirty="0" smtClean="0"/>
              <a:t>, 2009).</a:t>
            </a:r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r>
              <a:rPr lang="en-US" sz="2000" dirty="0" smtClean="0"/>
              <a:t>For </a:t>
            </a:r>
            <a:r>
              <a:rPr lang="en-US" sz="2000" dirty="0"/>
              <a:t>example, </a:t>
            </a:r>
            <a:r>
              <a:rPr lang="en-US" sz="2000" dirty="0" smtClean="0"/>
              <a:t>“</a:t>
            </a:r>
            <a:r>
              <a:rPr lang="en-US" sz="2000" dirty="0"/>
              <a:t>rare is the leader who regularly meets with—and listens to—employees, reporters, shareholders, regulators, and even annoying critics</a:t>
            </a:r>
            <a:r>
              <a:rPr lang="en-US" sz="2000" dirty="0" smtClean="0"/>
              <a:t>” – yet this is </a:t>
            </a:r>
            <a:r>
              <a:rPr lang="en-US" sz="2000" dirty="0"/>
              <a:t>critical for creating a sustainable </a:t>
            </a:r>
            <a:r>
              <a:rPr lang="en-US" sz="2000" dirty="0" smtClean="0"/>
              <a:t>organization (</a:t>
            </a:r>
            <a:r>
              <a:rPr lang="en-US" sz="2000" dirty="0"/>
              <a:t>O’Toole &amp; </a:t>
            </a:r>
            <a:r>
              <a:rPr lang="en-US" sz="2000" dirty="0" smtClean="0"/>
              <a:t>Bennis, 2009).</a:t>
            </a:r>
            <a:endParaRPr lang="he-IL" sz="2000" dirty="0">
              <a:latin typeface="Aveni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422090" y="3338988"/>
            <a:ext cx="1590102" cy="720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8604"/>
            <a:ext cx="8262257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TAXONOMY</a:t>
            </a:r>
            <a:endParaRPr lang="he-IL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664740" cy="45259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800" dirty="0" err="1"/>
              <a:t>Yukl</a:t>
            </a:r>
            <a:r>
              <a:rPr lang="en-US" sz="1800" dirty="0"/>
              <a:t>, G. (2012). Effective leadership behavior: What we know and what questions need more attention. </a:t>
            </a:r>
            <a:r>
              <a:rPr lang="en-US" sz="1800" i="1" dirty="0"/>
              <a:t>Academy of Management Perspectives, 26(4), 66-85. </a:t>
            </a:r>
            <a:r>
              <a:rPr lang="en-US" sz="1800" i="1" dirty="0" err="1"/>
              <a:t>doi</a:t>
            </a:r>
            <a:r>
              <a:rPr lang="en-US" sz="1800" i="1" dirty="0"/>
              <a:t>: 10.5465/amp.2012.0088</a:t>
            </a:r>
          </a:p>
          <a:p>
            <a:pPr marL="0" indent="0" algn="l">
              <a:buNone/>
            </a:pPr>
            <a:endParaRPr lang="en-US" sz="18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4">
            <a:duotone>
              <a:prstClr val="black"/>
              <a:srgbClr val="A5A5A5">
                <a:tint val="45000"/>
                <a:satMod val="400000"/>
              </a:srgbClr>
            </a:duotone>
          </a:blip>
          <a:srcRect l="45074" t="26652" r="16864" b="5851"/>
          <a:stretch/>
        </p:blipFill>
        <p:spPr bwMode="auto">
          <a:xfrm>
            <a:off x="4400510" y="1528739"/>
            <a:ext cx="4653936" cy="515924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ysClr val="window" lastClr="FFFFFF">
                <a:alpha val="0"/>
              </a:sys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/>
          <p:cNvSpPr/>
          <p:nvPr/>
        </p:nvSpPr>
        <p:spPr>
          <a:xfrm>
            <a:off x="4752024" y="3168972"/>
            <a:ext cx="1440192" cy="800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ropbox\PRESENTATIONS\png parts_\avi kluger parts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8" y="1448736"/>
            <a:ext cx="8281104" cy="494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93054" y="569779"/>
            <a:ext cx="8879545" cy="432193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3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PEOPLE (RELATIONAL) LEADERSHIP</a:t>
            </a:r>
            <a:endParaRPr lang="he-IL" sz="3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-258050" y="4007326"/>
            <a:ext cx="4500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-276662" y="4643449"/>
            <a:ext cx="4500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624" y="818652"/>
            <a:ext cx="9589514" cy="60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ADDITIONAL TESTS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460" y="1538748"/>
            <a:ext cx="8011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Fill &amp; Trim analysis suggests no publication bias.</a:t>
            </a:r>
          </a:p>
          <a:p>
            <a:endParaRPr lang="en-US" sz="2800" dirty="0"/>
          </a:p>
          <a:p>
            <a:r>
              <a:rPr lang="en-US" sz="2800" dirty="0" smtClean="0"/>
              <a:t>Leadership measure did not moderate the results.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8072</TotalTime>
  <Words>722</Words>
  <Application>Microsoft Office PowerPoint</Application>
  <PresentationFormat>On-screen Show (4:3)</PresentationFormat>
  <Paragraphs>246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Leadership &amp; Listening:  A Meta-Analysis</vt:lpstr>
      <vt:lpstr>MY KEY MESSAGE</vt:lpstr>
      <vt:lpstr>THE PRESENT STUDY</vt:lpstr>
      <vt:lpstr>THEORY</vt:lpstr>
      <vt:lpstr>THEORY</vt:lpstr>
      <vt:lpstr>THEORY</vt:lpstr>
      <vt:lpstr>TAXONOMY</vt:lpstr>
      <vt:lpstr>PEOPLE (RELATIONAL) LEADERSHIP</vt:lpstr>
      <vt:lpstr>ADDITIONAL TESTS</vt:lpstr>
      <vt:lpstr>TASK (or non-relational) LEADERSHIP</vt:lpstr>
      <vt:lpstr>SUMMARY</vt:lpstr>
      <vt:lpstr>DISCUSSION 1 Supervisor-listening &amp; I/O outcomes: Meta-Analyses</vt:lpstr>
      <vt:lpstr>DISCUSSION 2</vt:lpstr>
      <vt:lpstr>DISCUSSION 3</vt:lpstr>
      <vt:lpstr>DISCUSSION 4</vt:lpstr>
      <vt:lpstr>DISCUSSION 5</vt:lpstr>
      <vt:lpstr>IMPLICATIONS</vt:lpstr>
      <vt:lpstr>LIMITATIONS</vt:lpstr>
      <vt:lpstr>LIMITATIONS</vt:lpstr>
      <vt:lpstr>LIMITATIONS</vt:lpstr>
      <vt:lpstr>CONCLUSION</vt:lpstr>
      <vt:lpstr>A FINAL NOTE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 Kluger</dc:creator>
  <cp:lastModifiedBy>Owner</cp:lastModifiedBy>
  <cp:revision>181</cp:revision>
  <dcterms:created xsi:type="dcterms:W3CDTF">2015-01-26T10:51:02Z</dcterms:created>
  <dcterms:modified xsi:type="dcterms:W3CDTF">2015-04-24T11:53:24Z</dcterms:modified>
</cp:coreProperties>
</file>