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7"/>
  </p:notesMasterIdLst>
  <p:sldIdLst>
    <p:sldId id="285" r:id="rId2"/>
    <p:sldId id="335" r:id="rId3"/>
    <p:sldId id="257" r:id="rId4"/>
    <p:sldId id="334" r:id="rId5"/>
    <p:sldId id="326" r:id="rId6"/>
    <p:sldId id="336" r:id="rId7"/>
    <p:sldId id="315" r:id="rId8"/>
    <p:sldId id="318" r:id="rId9"/>
    <p:sldId id="316" r:id="rId10"/>
    <p:sldId id="317" r:id="rId11"/>
    <p:sldId id="327" r:id="rId12"/>
    <p:sldId id="286" r:id="rId13"/>
    <p:sldId id="287" r:id="rId14"/>
    <p:sldId id="288" r:id="rId15"/>
    <p:sldId id="290" r:id="rId16"/>
    <p:sldId id="299" r:id="rId17"/>
    <p:sldId id="289" r:id="rId18"/>
    <p:sldId id="321" r:id="rId19"/>
    <p:sldId id="329" r:id="rId20"/>
    <p:sldId id="291" r:id="rId21"/>
    <p:sldId id="294" r:id="rId22"/>
    <p:sldId id="319" r:id="rId23"/>
    <p:sldId id="333" r:id="rId24"/>
    <p:sldId id="300" r:id="rId25"/>
    <p:sldId id="301" r:id="rId26"/>
    <p:sldId id="296" r:id="rId27"/>
    <p:sldId id="332" r:id="rId28"/>
    <p:sldId id="306" r:id="rId29"/>
    <p:sldId id="330" r:id="rId30"/>
    <p:sldId id="331" r:id="rId31"/>
    <p:sldId id="307" r:id="rId32"/>
    <p:sldId id="322" r:id="rId33"/>
    <p:sldId id="323" r:id="rId34"/>
    <p:sldId id="314" r:id="rId35"/>
    <p:sldId id="30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94" userDrawn="1">
          <p15:clr>
            <a:srgbClr val="A4A3A4"/>
          </p15:clr>
        </p15:guide>
        <p15:guide id="2" pos="39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8581"/>
    <a:srgbClr val="13EB13"/>
    <a:srgbClr val="00CC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676" autoAdjust="0"/>
  </p:normalViewPr>
  <p:slideViewPr>
    <p:cSldViewPr showGuides="1">
      <p:cViewPr varScale="1">
        <p:scale>
          <a:sx n="83" d="100"/>
          <a:sy n="83" d="100"/>
        </p:scale>
        <p:origin x="-1482" y="-90"/>
      </p:cViewPr>
      <p:guideLst>
        <p:guide orient="horz" pos="3294"/>
        <p:guide pos="39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06012B1-C1E7-4161-BA66-09C1DF9545E5}" type="datetimeFigureOut">
              <a:rPr lang="he-IL" smtClean="0"/>
              <a:t>ד'/אייר/תשע"ה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22006B5-829E-4FFD-A524-EAAB1037D2F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03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6638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9695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8350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7030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4812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5384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1239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1143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5949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e-I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516A20-9AC7-40B6-9DB8-A62A1C7E406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75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4518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7717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2943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4334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0990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60017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80209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3514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32813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83746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00917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0331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66498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87359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61650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09852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01098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02852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6133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7191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0369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20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3917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4992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006B5-829E-4FFD-A524-EAAB1037D2FA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588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9F74-EBDD-4BDA-B266-5B005789F705}" type="datetime1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1900"/>
            <a:ext cx="2133600" cy="365125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D0228B4-77A8-4C3B-AAC1-CA265FEB61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1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BC93-007E-4A7E-89FA-FB2738C18803}" type="datetime1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5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F0CE9-7F56-48F3-B1C9-3F2A4E046393}" type="datetime1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9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270B-A07F-40E6-89C6-DC494957424A}" type="datetime1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2276" y="6340237"/>
            <a:ext cx="2133600" cy="365125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D0228B4-77A8-4C3B-AAC1-CA265FEB61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0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77A0-5474-4292-ACE2-6291B3907F65}" type="datetime1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2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EB01-5EF3-49D3-A3E3-8D796D61971A}" type="datetime1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0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149BB-1BFF-4F31-9967-6E55EF4C6B3F}" type="datetime1">
              <a:rPr lang="en-US" smtClean="0"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8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D841-C9E5-442C-BCC7-3093191F9140}" type="datetime1">
              <a:rPr lang="en-US" smtClean="0"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80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8A23-2045-401F-B689-85456C3EB0F1}" type="datetime1">
              <a:rPr lang="en-US" smtClean="0"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7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5AA5-5E6C-4BFF-99CE-FD1F91A14AB9}" type="datetime1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6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03B0-B3DC-4BA3-B57F-B43D37927215}" type="datetime1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41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5D192-531C-45AC-851B-8EE5C9ABB1A6}" type="datetime1">
              <a:rPr lang="en-US" smtClean="0"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228B4-77A8-4C3B-AAC1-CA265FEB6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2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pps.webofknowledge.com/summary.do?product=WOS&amp;doc=1&amp;qid=1&amp;SID=Y11X2AxYnf3uytPpCb6&amp;search_mode=AdvancedSearch&amp;update_back2search_link_param=ye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#_ENREF_4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#_ENREF_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#_ENREF_17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28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556"/>
            <a:ext cx="7772400" cy="3150420"/>
          </a:xfrm>
        </p:spPr>
        <p:txBody>
          <a:bodyPr>
            <a:noAutofit/>
          </a:bodyPr>
          <a:lstStyle/>
          <a:p>
            <a:pPr algn="l"/>
            <a:r>
              <a:rPr lang="en-US" sz="72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LISTENING: </a:t>
            </a:r>
            <a:r>
              <a:rPr lang="en-US" sz="48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/>
            </a:r>
            <a:br>
              <a:rPr lang="en-US" sz="48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</a:br>
            <a:r>
              <a:rPr lang="en-US" sz="48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Why </a:t>
            </a:r>
            <a:r>
              <a:rPr lang="en-US" sz="4800" b="1" dirty="0">
                <a:solidFill>
                  <a:srgbClr val="2F8581"/>
                </a:solidFill>
                <a:latin typeface="Calisto MT" panose="02040603050505030304" pitchFamily="18" charset="0"/>
              </a:rPr>
              <a:t>should you and why should you not?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8940"/>
            <a:ext cx="6400800" cy="3690492"/>
          </a:xfrm>
        </p:spPr>
        <p:txBody>
          <a:bodyPr>
            <a:normAutofit fontScale="62500" lnSpcReduction="20000"/>
          </a:bodyPr>
          <a:lstStyle/>
          <a:p>
            <a:pPr rtl="0"/>
            <a:r>
              <a:rPr lang="en-US" dirty="0">
                <a:solidFill>
                  <a:schemeClr val="tx1"/>
                </a:solidFill>
              </a:rPr>
              <a:t>Avraham N. Kluger, </a:t>
            </a:r>
            <a:r>
              <a:rPr lang="en-US" sz="2500" dirty="0" smtClean="0">
                <a:solidFill>
                  <a:schemeClr val="tx1"/>
                </a:solidFill>
              </a:rPr>
              <a:t>The Hebrew </a:t>
            </a:r>
            <a:r>
              <a:rPr lang="en-US" sz="2500" dirty="0">
                <a:solidFill>
                  <a:schemeClr val="tx1"/>
                </a:solidFill>
              </a:rPr>
              <a:t>University of Jerusalem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i="1" dirty="0">
                <a:solidFill>
                  <a:schemeClr val="tx1"/>
                </a:solidFill>
              </a:rPr>
              <a:t>Chair</a:t>
            </a:r>
            <a:endParaRPr lang="en-US" dirty="0">
              <a:solidFill>
                <a:schemeClr val="tx1"/>
              </a:solidFill>
            </a:endParaRPr>
          </a:p>
          <a:p>
            <a:pPr rtl="0"/>
            <a:endParaRPr lang="en-US" dirty="0" smtClean="0">
              <a:solidFill>
                <a:schemeClr val="tx1"/>
              </a:solidFill>
            </a:endParaRPr>
          </a:p>
          <a:p>
            <a:pPr rtl="0"/>
            <a:r>
              <a:rPr lang="en-US" dirty="0" smtClean="0">
                <a:solidFill>
                  <a:schemeClr val="tx1"/>
                </a:solidFill>
              </a:rPr>
              <a:t>Michael </a:t>
            </a:r>
            <a:r>
              <a:rPr lang="en-US" dirty="0">
                <a:solidFill>
                  <a:schemeClr val="tx1"/>
                </a:solidFill>
              </a:rPr>
              <a:t>Frese, </a:t>
            </a:r>
            <a:r>
              <a:rPr lang="en-US" sz="2500" dirty="0">
                <a:solidFill>
                  <a:schemeClr val="tx1"/>
                </a:solidFill>
              </a:rPr>
              <a:t>NUS Business School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i="1" dirty="0">
                <a:solidFill>
                  <a:schemeClr val="tx1"/>
                </a:solidFill>
              </a:rPr>
              <a:t>Co-Chair</a:t>
            </a:r>
            <a:endParaRPr lang="en-US" dirty="0">
              <a:solidFill>
                <a:schemeClr val="tx1"/>
              </a:solidFill>
            </a:endParaRPr>
          </a:p>
          <a:p>
            <a:pPr rtl="0"/>
            <a:r>
              <a:rPr lang="en-US" dirty="0">
                <a:solidFill>
                  <a:schemeClr val="tx1"/>
                </a:solidFill>
              </a:rPr>
              <a:t>Angelo S. </a:t>
            </a:r>
            <a:r>
              <a:rPr lang="en-US" dirty="0" err="1">
                <a:solidFill>
                  <a:schemeClr val="tx1"/>
                </a:solidFill>
              </a:rPr>
              <a:t>DeNisi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sz="2500" dirty="0">
                <a:solidFill>
                  <a:schemeClr val="tx1"/>
                </a:solidFill>
              </a:rPr>
              <a:t>Tulane University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i="1" dirty="0">
                <a:solidFill>
                  <a:schemeClr val="tx1"/>
                </a:solidFill>
              </a:rPr>
              <a:t>Co-Chair</a:t>
            </a:r>
            <a:endParaRPr lang="en-US" dirty="0">
              <a:solidFill>
                <a:schemeClr val="tx1"/>
              </a:solidFill>
            </a:endParaRPr>
          </a:p>
          <a:p>
            <a:pPr rtl="0"/>
            <a:r>
              <a:rPr lang="en-US" dirty="0">
                <a:solidFill>
                  <a:schemeClr val="tx1"/>
                </a:solidFill>
              </a:rPr>
              <a:t>Frederik </a:t>
            </a:r>
            <a:r>
              <a:rPr lang="en-US" dirty="0" err="1">
                <a:solidFill>
                  <a:schemeClr val="tx1"/>
                </a:solidFill>
              </a:rPr>
              <a:t>Anseel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sz="2500" dirty="0">
                <a:solidFill>
                  <a:schemeClr val="tx1"/>
                </a:solidFill>
              </a:rPr>
              <a:t>Ghent University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i="1" dirty="0">
                <a:solidFill>
                  <a:schemeClr val="tx1"/>
                </a:solidFill>
              </a:rPr>
              <a:t>Co-Chair</a:t>
            </a:r>
            <a:endParaRPr lang="en-US" dirty="0">
              <a:solidFill>
                <a:schemeClr val="tx1"/>
              </a:solidFill>
            </a:endParaRPr>
          </a:p>
          <a:p>
            <a:pPr rtl="0"/>
            <a:r>
              <a:rPr lang="en-US" dirty="0">
                <a:solidFill>
                  <a:schemeClr val="tx1"/>
                </a:solidFill>
              </a:rPr>
              <a:t>Benjamin Schneider, </a:t>
            </a:r>
            <a:r>
              <a:rPr lang="en-US" sz="2600" dirty="0">
                <a:solidFill>
                  <a:schemeClr val="tx1"/>
                </a:solidFill>
              </a:rPr>
              <a:t>CEB’s </a:t>
            </a:r>
            <a:r>
              <a:rPr lang="en-US" sz="2600" dirty="0" smtClean="0">
                <a:solidFill>
                  <a:schemeClr val="tx1"/>
                </a:solidFill>
              </a:rPr>
              <a:t>Talent Management </a:t>
            </a:r>
            <a:r>
              <a:rPr lang="en-US" sz="2600" dirty="0">
                <a:solidFill>
                  <a:schemeClr val="tx1"/>
                </a:solidFill>
              </a:rPr>
              <a:t>Labs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i="1" dirty="0">
                <a:solidFill>
                  <a:schemeClr val="tx1"/>
                </a:solidFill>
              </a:rPr>
              <a:t>Co-Chair</a:t>
            </a:r>
            <a:endParaRPr lang="en-US" dirty="0">
              <a:solidFill>
                <a:schemeClr val="tx1"/>
              </a:solidFill>
            </a:endParaRPr>
          </a:p>
          <a:p>
            <a:pPr rtl="0"/>
            <a:r>
              <a:rPr lang="en-US" dirty="0">
                <a:solidFill>
                  <a:schemeClr val="tx1"/>
                </a:solidFill>
              </a:rPr>
              <a:t>Gary P. Latham, </a:t>
            </a:r>
            <a:r>
              <a:rPr lang="en-US" sz="2500" dirty="0">
                <a:solidFill>
                  <a:schemeClr val="tx1"/>
                </a:solidFill>
              </a:rPr>
              <a:t>University of Toronto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i="1" dirty="0">
                <a:solidFill>
                  <a:schemeClr val="tx1"/>
                </a:solidFill>
              </a:rPr>
              <a:t>Co-Chair</a:t>
            </a:r>
            <a:endParaRPr lang="en-US" dirty="0">
              <a:solidFill>
                <a:schemeClr val="tx1"/>
              </a:solidFill>
            </a:endParaRPr>
          </a:p>
          <a:p>
            <a:pPr rtl="0"/>
            <a:endParaRPr lang="en-US" dirty="0" smtClean="0">
              <a:solidFill>
                <a:schemeClr val="tx1"/>
              </a:solidFill>
            </a:endParaRPr>
          </a:p>
          <a:p>
            <a:pPr rtl="0"/>
            <a:r>
              <a:rPr lang="en-US" dirty="0" smtClean="0">
                <a:solidFill>
                  <a:schemeClr val="tx1"/>
                </a:solidFill>
              </a:rPr>
              <a:t>Avraham </a:t>
            </a:r>
            <a:r>
              <a:rPr lang="en-US" dirty="0">
                <a:solidFill>
                  <a:schemeClr val="tx1"/>
                </a:solidFill>
              </a:rPr>
              <a:t>N. Kluger, </a:t>
            </a:r>
            <a:r>
              <a:rPr lang="en-US" sz="2500" dirty="0">
                <a:solidFill>
                  <a:schemeClr val="tx1"/>
                </a:solidFill>
              </a:rPr>
              <a:t>The Hebrew University of Jerusalem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i="1" dirty="0">
                <a:solidFill>
                  <a:schemeClr val="tx1"/>
                </a:solidFill>
              </a:rPr>
              <a:t>Author</a:t>
            </a:r>
            <a:endParaRPr lang="en-US" dirty="0">
              <a:solidFill>
                <a:schemeClr val="tx1"/>
              </a:solidFill>
            </a:endParaRPr>
          </a:p>
          <a:p>
            <a:pPr rtl="0"/>
            <a:r>
              <a:rPr lang="en-US" dirty="0">
                <a:solidFill>
                  <a:schemeClr val="tx1"/>
                </a:solidFill>
              </a:rPr>
              <a:t>Guy Itzchakov, </a:t>
            </a:r>
            <a:r>
              <a:rPr lang="en-US" sz="2500" dirty="0">
                <a:solidFill>
                  <a:schemeClr val="tx1"/>
                </a:solidFill>
              </a:rPr>
              <a:t>The Hebrew University of Jerusalem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i="1" dirty="0">
                <a:solidFill>
                  <a:schemeClr val="tx1"/>
                </a:solidFill>
              </a:rPr>
              <a:t>Author</a:t>
            </a:r>
            <a:endParaRPr lang="en-US" dirty="0">
              <a:solidFill>
                <a:schemeClr val="tx1"/>
              </a:solidFill>
            </a:endParaRPr>
          </a:p>
          <a:p>
            <a:pPr rtl="0"/>
            <a:r>
              <a:rPr lang="en-US" dirty="0">
                <a:solidFill>
                  <a:schemeClr val="tx1"/>
                </a:solidFill>
              </a:rPr>
              <a:t>Anat Hurwitz, </a:t>
            </a:r>
            <a:r>
              <a:rPr lang="en-US" sz="2500" dirty="0">
                <a:solidFill>
                  <a:schemeClr val="tx1"/>
                </a:solidFill>
              </a:rPr>
              <a:t>New York University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i="1" dirty="0">
                <a:solidFill>
                  <a:schemeClr val="tx1"/>
                </a:solidFill>
              </a:rPr>
              <a:t>Author</a:t>
            </a:r>
            <a:endParaRPr lang="en-US" dirty="0">
              <a:solidFill>
                <a:schemeClr val="tx1"/>
              </a:solidFill>
            </a:endParaRPr>
          </a:p>
          <a:p>
            <a:pPr rtl="0"/>
            <a:r>
              <a:rPr lang="en-US" dirty="0" err="1">
                <a:solidFill>
                  <a:schemeClr val="tx1"/>
                </a:solidFill>
              </a:rPr>
              <a:t>Dotan</a:t>
            </a:r>
            <a:r>
              <a:rPr lang="en-US" dirty="0">
                <a:solidFill>
                  <a:schemeClr val="tx1"/>
                </a:solidFill>
              </a:rPr>
              <a:t> R. Castro, </a:t>
            </a:r>
            <a:r>
              <a:rPr lang="en-US" sz="2600" dirty="0">
                <a:solidFill>
                  <a:schemeClr val="tx1"/>
                </a:solidFill>
              </a:rPr>
              <a:t>The Hebrew University of Jerusalem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i="1" dirty="0">
                <a:solidFill>
                  <a:schemeClr val="tx1"/>
                </a:solidFill>
              </a:rPr>
              <a:t>Author</a:t>
            </a:r>
            <a:endParaRPr lang="en-US" dirty="0">
              <a:solidFill>
                <a:schemeClr val="tx1"/>
              </a:solidFill>
            </a:endParaRPr>
          </a:p>
          <a:p>
            <a:pPr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8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40" y="-81468"/>
            <a:ext cx="9222840" cy="693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24" y="458604"/>
            <a:ext cx="8551140" cy="1260169"/>
          </a:xfrm>
        </p:spPr>
        <p:txBody>
          <a:bodyPr>
            <a:normAutofit fontScale="90000"/>
          </a:bodyPr>
          <a:lstStyle/>
          <a:p>
            <a:pPr algn="l"/>
            <a:r>
              <a:rPr lang="en-US" sz="50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The </a:t>
            </a:r>
            <a:r>
              <a:rPr lang="en-US" sz="5000" b="1" dirty="0">
                <a:solidFill>
                  <a:srgbClr val="2F8581"/>
                </a:solidFill>
                <a:latin typeface="Calisto MT" panose="02040603050505030304" pitchFamily="18" charset="0"/>
              </a:rPr>
              <a:t>Hidden Power of Listening: </a:t>
            </a:r>
            <a:r>
              <a:rPr lang="en-US" sz="50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/>
            </a:r>
            <a:br>
              <a:rPr lang="en-US" sz="50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</a:br>
            <a:r>
              <a:rPr lang="en-US" sz="50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Meta-Analyses </a:t>
            </a:r>
            <a:endParaRPr lang="en-US" sz="50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58952"/>
            <a:ext cx="6400800" cy="23104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Avraham N. </a:t>
            </a:r>
            <a:r>
              <a:rPr lang="en-US" dirty="0" smtClean="0">
                <a:solidFill>
                  <a:schemeClr val="tx1"/>
                </a:solidFill>
              </a:rPr>
              <a:t>Kluger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14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2" y="5935039"/>
            <a:ext cx="379095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495" y="5758763"/>
            <a:ext cx="2772162" cy="90500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92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284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010" y="724118"/>
            <a:ext cx="8262257" cy="900120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48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THE STATE OF THE ART </a:t>
            </a:r>
            <a:br>
              <a:rPr lang="en-US" sz="48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</a:br>
            <a:r>
              <a:rPr lang="en-US" sz="48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IN I/O</a:t>
            </a:r>
            <a:endParaRPr lang="he-IL" sz="48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78820"/>
            <a:ext cx="8240486" cy="432198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000" i="1" dirty="0" smtClean="0"/>
              <a:t>Journal </a:t>
            </a:r>
            <a:r>
              <a:rPr lang="en-US" sz="2000" i="1" dirty="0"/>
              <a:t>of Applied Psychology </a:t>
            </a:r>
            <a:r>
              <a:rPr lang="en-US" sz="2000" dirty="0"/>
              <a:t>(1965 – August 2014)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4,279 articles</a:t>
            </a:r>
          </a:p>
          <a:p>
            <a:pPr marL="0" indent="0" algn="l" rtl="0">
              <a:buNone/>
            </a:pPr>
            <a:endParaRPr lang="en-US" sz="2000" dirty="0" smtClean="0"/>
          </a:p>
          <a:p>
            <a:pPr marL="0" indent="0" algn="l" rtl="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8 pertained </a:t>
            </a:r>
            <a:r>
              <a:rPr lang="en-US" sz="2000" dirty="0"/>
              <a:t>to </a:t>
            </a:r>
            <a:r>
              <a:rPr lang="en-US" sz="2000" dirty="0" smtClean="0"/>
              <a:t>listening.</a:t>
            </a:r>
          </a:p>
          <a:p>
            <a:pPr marL="0" indent="0" algn="l" rtl="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mostly to listening </a:t>
            </a:r>
            <a:r>
              <a:rPr lang="en-US" sz="2000" dirty="0"/>
              <a:t>to music, to lectures, or instructions, etc</a:t>
            </a:r>
            <a:r>
              <a:rPr lang="en-US" sz="2000" dirty="0" smtClean="0"/>
              <a:t>.</a:t>
            </a:r>
          </a:p>
          <a:p>
            <a:pPr marL="0" indent="0" algn="l" rtl="0">
              <a:buNone/>
            </a:pPr>
            <a:endParaRPr lang="en-US" sz="2000" dirty="0" smtClean="0"/>
          </a:p>
          <a:p>
            <a:pPr marL="0" indent="0" algn="l" rtl="0">
              <a:buNone/>
            </a:pPr>
            <a:r>
              <a:rPr lang="en-US" sz="2000" dirty="0"/>
              <a:t>Listening to employees, customers, peers, and people in general is largely ignored by I/O </a:t>
            </a:r>
            <a:r>
              <a:rPr lang="en-US" sz="2000" dirty="0" smtClean="0"/>
              <a:t>psychology, and psychology in general (including clinical).</a:t>
            </a:r>
          </a:p>
          <a:p>
            <a:pPr marL="0" indent="0" algn="l" rtl="0">
              <a:buNone/>
            </a:pPr>
            <a:endParaRPr lang="en-US" sz="2000" dirty="0"/>
          </a:p>
          <a:p>
            <a:pPr marL="0" indent="0" algn="l" rtl="0">
              <a:buNone/>
            </a:pPr>
            <a:r>
              <a:rPr lang="en-US" sz="2000" dirty="0" smtClean="0"/>
              <a:t>SOLUTION:  A wide net – search listening in all relevant areas: Marketing, Law enforcement, Education, Nursing, etc. </a:t>
            </a:r>
            <a:endParaRPr lang="he-IL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0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284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458604"/>
            <a:ext cx="8262257" cy="900120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66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THE SEARCH</a:t>
            </a:r>
            <a:endParaRPr lang="he-IL" sz="66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40486" cy="48006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000" dirty="0"/>
              <a:t>(TS=(</a:t>
            </a:r>
            <a:r>
              <a:rPr lang="en-US" sz="2000" b="1" dirty="0"/>
              <a:t>listen*</a:t>
            </a:r>
            <a:r>
              <a:rPr lang="en-US" sz="2000" dirty="0"/>
              <a:t> NOT (computer energy or Schizophrenia or podcast* or audiotape* or wireless or </a:t>
            </a:r>
            <a:r>
              <a:rPr lang="en-US" sz="2000" dirty="0" err="1"/>
              <a:t>autis</a:t>
            </a:r>
            <a:r>
              <a:rPr lang="en-US" sz="2000" dirty="0"/>
              <a:t>* or linguistic* or Vocabulary Comprehension or eavesdrop* or auditory or hearing aid* or hearing impair* or online discussion* or hearing loss or accent or sound or music* or dichotic or radio or perceptual or </a:t>
            </a:r>
            <a:r>
              <a:rPr lang="en-US" sz="2000" dirty="0" err="1" smtClean="0"/>
              <a:t>acoust</a:t>
            </a:r>
            <a:r>
              <a:rPr lang="en-US" sz="2000" dirty="0"/>
              <a:t>* or loud* or speech percept* or alarm call or language or spatial or multimedia)) NOT ((SU=(neuro* or </a:t>
            </a:r>
            <a:r>
              <a:rPr lang="en-US" sz="2000" dirty="0" err="1"/>
              <a:t>acou</a:t>
            </a:r>
            <a:r>
              <a:rPr lang="en-US" sz="2000" dirty="0"/>
              <a:t>* or linguistics)) OR (WC=(literature or mathematics)) OR SO=FORBES)) </a:t>
            </a:r>
            <a:r>
              <a:rPr lang="en-US" sz="2000" i="1" dirty="0"/>
              <a:t>AND </a:t>
            </a:r>
            <a:r>
              <a:rPr lang="en-US" sz="2000" dirty="0"/>
              <a:t>LANGUAGE: (English) </a:t>
            </a:r>
            <a:r>
              <a:rPr lang="en-US" sz="2000" i="1" dirty="0"/>
              <a:t>AND</a:t>
            </a:r>
            <a:r>
              <a:rPr lang="en-US" sz="2000" dirty="0"/>
              <a:t> DOCUMENT TYPES: (Article) </a:t>
            </a:r>
          </a:p>
          <a:p>
            <a:pPr marL="0" indent="0" algn="l" rtl="0">
              <a:buNone/>
            </a:pPr>
            <a:r>
              <a:rPr lang="en-US" sz="2000" dirty="0"/>
              <a:t>Indexes=SCI-EXPANDED, SSCI Timespan=All </a:t>
            </a:r>
            <a:r>
              <a:rPr lang="en-US" sz="2000" dirty="0" smtClean="0"/>
              <a:t>years </a:t>
            </a:r>
            <a:r>
              <a:rPr lang="en-US" sz="2000" dirty="0" smtClean="0">
                <a:sym typeface="Wingdings" panose="05000000000000000000" pitchFamily="2" charset="2"/>
              </a:rPr>
              <a:t> Since 1965</a:t>
            </a:r>
            <a:endParaRPr lang="en-US" sz="2000" dirty="0"/>
          </a:p>
          <a:p>
            <a:pPr marL="0" indent="0" algn="l" rtl="0">
              <a:buNone/>
            </a:pPr>
            <a:endParaRPr lang="en-US" sz="2000" dirty="0" smtClean="0">
              <a:hlinkClick r:id="rId4" tooltip="Click to view the results"/>
            </a:endParaRPr>
          </a:p>
          <a:p>
            <a:pPr marL="0" indent="0" algn="l" rtl="0">
              <a:buNone/>
            </a:pPr>
            <a:r>
              <a:rPr lang="en-US" dirty="0" smtClean="0">
                <a:latin typeface="Avenir"/>
              </a:rPr>
              <a:t>Yield: 6,042 potential papers</a:t>
            </a:r>
          </a:p>
          <a:p>
            <a:pPr marL="0" indent="0" algn="l" rtl="0">
              <a:buNone/>
            </a:pPr>
            <a:r>
              <a:rPr lang="en-US" sz="2000" dirty="0"/>
              <a:t>So far scanned </a:t>
            </a:r>
            <a:r>
              <a:rPr lang="en-US" sz="2000" dirty="0" smtClean="0"/>
              <a:t>2000-2015</a:t>
            </a:r>
          </a:p>
          <a:p>
            <a:pPr marL="0" indent="0" algn="l" rtl="0">
              <a:buNone/>
            </a:pPr>
            <a:r>
              <a:rPr lang="en-US" sz="2000" dirty="0" smtClean="0"/>
              <a:t>+ google searches, back references, and personal knowledge</a:t>
            </a:r>
            <a:endParaRPr lang="he-IL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284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295" y="368592"/>
            <a:ext cx="8262257" cy="990132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54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SELECTION CRITERIA</a:t>
            </a:r>
            <a:endParaRPr lang="he-IL" sz="54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40486" cy="48006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About interpersonal listening</a:t>
            </a:r>
          </a:p>
          <a:p>
            <a:pPr algn="l" rtl="0"/>
            <a:r>
              <a:rPr lang="en-US" sz="2800" dirty="0" smtClean="0"/>
              <a:t>Quantitative</a:t>
            </a:r>
          </a:p>
          <a:p>
            <a:pPr algn="l" rtl="0"/>
            <a:r>
              <a:rPr lang="en-US" sz="2800" dirty="0" smtClean="0"/>
              <a:t>Listening not confounded</a:t>
            </a:r>
          </a:p>
          <a:p>
            <a:pPr algn="l" rtl="0"/>
            <a:r>
              <a:rPr lang="en-US" sz="2800" dirty="0" smtClean="0"/>
              <a:t>Effect size reported, or computable, </a:t>
            </a:r>
            <a:r>
              <a:rPr lang="en-US" sz="2800" dirty="0"/>
              <a:t>or obtainable</a:t>
            </a:r>
          </a:p>
          <a:p>
            <a:pPr marL="0" indent="0" algn="l" rtl="0">
              <a:buNone/>
            </a:pPr>
            <a:endParaRPr lang="he-IL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34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284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458604"/>
            <a:ext cx="8262257" cy="900120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66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CODED</a:t>
            </a:r>
            <a:endParaRPr lang="he-IL" sz="66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40486" cy="48006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4000" dirty="0" smtClean="0"/>
              <a:t>108 papers</a:t>
            </a:r>
          </a:p>
          <a:p>
            <a:pPr marL="0" indent="0" algn="l" rtl="0">
              <a:buNone/>
            </a:pPr>
            <a:r>
              <a:rPr lang="en-US" sz="4000" dirty="0" smtClean="0"/>
              <a:t>145 studies</a:t>
            </a:r>
          </a:p>
          <a:p>
            <a:pPr marL="0" indent="0" algn="l" rtl="0">
              <a:buNone/>
            </a:pPr>
            <a:r>
              <a:rPr lang="en-US" sz="4000" dirty="0" smtClean="0"/>
              <a:t>256 effect sizes</a:t>
            </a:r>
          </a:p>
          <a:p>
            <a:pPr marL="0" indent="0" algn="l" rtl="0">
              <a:buNone/>
            </a:pPr>
            <a:r>
              <a:rPr lang="en-US" sz="4000" dirty="0" smtClean="0"/>
              <a:t>101 topics</a:t>
            </a:r>
          </a:p>
          <a:p>
            <a:pPr marL="0" indent="0" algn="l" rtl="0">
              <a:buNone/>
            </a:pPr>
            <a:endParaRPr lang="he-IL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6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284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458604"/>
            <a:ext cx="8262257" cy="900120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66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ANALYSES</a:t>
            </a:r>
            <a:endParaRPr lang="he-IL" sz="66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615400" cy="48006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Random effect models</a:t>
            </a:r>
          </a:p>
          <a:p>
            <a:pPr algn="l" rtl="0"/>
            <a:r>
              <a:rPr lang="en-US" sz="2800" dirty="0" smtClean="0"/>
              <a:t>Designs:</a:t>
            </a:r>
          </a:p>
          <a:p>
            <a:pPr marL="0" indent="0" algn="l" defTabSz="449263" rtl="0">
              <a:buNone/>
            </a:pPr>
            <a:r>
              <a:rPr lang="en-US" sz="2800" dirty="0" smtClean="0"/>
              <a:t>	Experiments – Cohen’s d</a:t>
            </a:r>
          </a:p>
          <a:p>
            <a:pPr marL="0" indent="0" algn="l" defTabSz="449263" rtl="0">
              <a:buNone/>
            </a:pPr>
            <a:r>
              <a:rPr lang="en-US" sz="2800" dirty="0" smtClean="0"/>
              <a:t>	Correlations </a:t>
            </a:r>
            <a:r>
              <a:rPr lang="en-US" sz="2800" dirty="0"/>
              <a:t>– r and </a:t>
            </a:r>
            <a:r>
              <a:rPr lang="el-GR" sz="2800" dirty="0"/>
              <a:t>ρ</a:t>
            </a:r>
            <a:endParaRPr lang="en-US" sz="2800" dirty="0"/>
          </a:p>
          <a:p>
            <a:pPr marL="0" indent="0" algn="l" defTabSz="449263" rtl="0">
              <a:buNone/>
            </a:pPr>
            <a:r>
              <a:rPr lang="en-US" sz="2800" dirty="0"/>
              <a:t>	</a:t>
            </a:r>
            <a:r>
              <a:rPr lang="en-US" sz="2800" dirty="0" smtClean="0"/>
              <a:t>Quasi-experiments – Cohen’s d for repeated measures</a:t>
            </a:r>
          </a:p>
          <a:p>
            <a:pPr algn="l" defTabSz="449263" rtl="0"/>
            <a:r>
              <a:rPr lang="en-US" sz="2800" dirty="0" smtClean="0"/>
              <a:t>Report k &gt; 1</a:t>
            </a:r>
          </a:p>
          <a:p>
            <a:pPr algn="l" defTabSz="449263" rtl="0"/>
            <a:r>
              <a:rPr lang="en-US" sz="2800" dirty="0" smtClean="0"/>
              <a:t>Show selected forest plots </a:t>
            </a:r>
          </a:p>
          <a:p>
            <a:pPr algn="l" defTabSz="449263" rtl="0"/>
            <a:endParaRPr lang="en-US" sz="2800" dirty="0" smtClean="0"/>
          </a:p>
          <a:p>
            <a:pPr marL="0" indent="0" algn="l" rtl="0">
              <a:buNone/>
            </a:pPr>
            <a:endParaRPr lang="he-IL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8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284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458604"/>
            <a:ext cx="8262257" cy="900120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66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CODING</a:t>
            </a:r>
            <a:endParaRPr lang="he-IL" sz="66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40486" cy="48006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 smtClean="0"/>
              <a:t>Effects involving </a:t>
            </a:r>
          </a:p>
          <a:p>
            <a:pPr lvl="1" algn="l" defTabSz="533400" rtl="0"/>
            <a:r>
              <a:rPr lang="en-US" sz="2400" dirty="0" smtClean="0"/>
              <a:t>similar variables </a:t>
            </a:r>
            <a:r>
              <a:rPr lang="en-US" sz="2400" dirty="0"/>
              <a:t>within the same </a:t>
            </a:r>
            <a:r>
              <a:rPr lang="en-US" sz="2400" dirty="0" smtClean="0"/>
              <a:t>study </a:t>
            </a:r>
            <a:endParaRPr lang="en-US" sz="2400" dirty="0"/>
          </a:p>
          <a:p>
            <a:pPr lvl="1" algn="l" defTabSz="533400" rtl="0"/>
            <a:r>
              <a:rPr lang="en-US" sz="2400" dirty="0" smtClean="0"/>
              <a:t>same variable across several time periods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algn="l" defTabSz="533400" rtl="0"/>
            <a:r>
              <a:rPr lang="en-US" sz="2400" dirty="0" smtClean="0"/>
              <a:t>multiple-listening groups</a:t>
            </a:r>
          </a:p>
          <a:p>
            <a:pPr marL="57150" indent="0" algn="l" defTabSz="533400" rtl="0">
              <a:buNone/>
            </a:pPr>
            <a:r>
              <a:rPr lang="en-US" sz="3200" dirty="0" smtClean="0">
                <a:sym typeface="Wingdings" panose="05000000000000000000" pitchFamily="2" charset="2"/>
              </a:rPr>
              <a:t> Averaged</a:t>
            </a:r>
          </a:p>
          <a:p>
            <a:pPr marL="0" indent="0" algn="l" rtl="0">
              <a:buNone/>
            </a:pPr>
            <a:endParaRPr lang="en-US" sz="2800" dirty="0" smtClean="0"/>
          </a:p>
          <a:p>
            <a:pPr lvl="1" algn="l" defTabSz="533400" rtl="0"/>
            <a:r>
              <a:rPr lang="en-US" sz="2400" i="1" dirty="0" smtClean="0"/>
              <a:t>dissimilar</a:t>
            </a:r>
            <a:r>
              <a:rPr lang="en-US" sz="2400" dirty="0" smtClean="0"/>
              <a:t> </a:t>
            </a:r>
            <a:r>
              <a:rPr lang="en-US" sz="2400" dirty="0"/>
              <a:t>variables within the same </a:t>
            </a:r>
            <a:r>
              <a:rPr lang="en-US" sz="2400" dirty="0" smtClean="0"/>
              <a:t>study</a:t>
            </a:r>
          </a:p>
          <a:p>
            <a:pPr marL="0" indent="0" algn="l" rtl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Coded in different meta analyses (e.g., people leadership vs. task leadership)</a:t>
            </a:r>
            <a:endParaRPr lang="he-IL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2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284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458604"/>
            <a:ext cx="8262257" cy="900120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66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CODING </a:t>
            </a:r>
            <a:r>
              <a:rPr lang="en-US" sz="48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RELIABILITY</a:t>
            </a:r>
            <a:endParaRPr lang="he-IL" sz="48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40486" cy="48006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4000" dirty="0" smtClean="0"/>
              <a:t>An independent judge coded 11 experiments and used different software and obtained a similar effect size (.86 vs. 80).</a:t>
            </a:r>
          </a:p>
          <a:p>
            <a:pPr marL="0" indent="0" algn="l" rtl="0">
              <a:buNone/>
            </a:pPr>
            <a:endParaRPr lang="he-IL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15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284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557213"/>
            <a:ext cx="8229600" cy="621487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66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EXISTING THEORIES</a:t>
            </a:r>
            <a:endParaRPr lang="en-US" sz="66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448736"/>
            <a:ext cx="8229600" cy="4993339"/>
          </a:xfrm>
        </p:spPr>
        <p:txBody>
          <a:bodyPr>
            <a:normAutofit/>
          </a:bodyPr>
          <a:lstStyle/>
          <a:p>
            <a:pPr algn="l" rtl="0" eaLnBrk="1" hangingPunct="1">
              <a:buFontTx/>
              <a:buBlip>
                <a:blip r:embed="rId4"/>
              </a:buBlip>
              <a:defRPr/>
            </a:pPr>
            <a:r>
              <a:rPr lang="en-US" sz="3200" dirty="0" smtClean="0">
                <a:cs typeface="Arial" pitchFamily="34" charset="0"/>
              </a:rPr>
              <a:t>Being listened to:</a:t>
            </a:r>
          </a:p>
          <a:p>
            <a:pPr marL="0" indent="0" algn="l" rtl="0" eaLnBrk="1" hangingPunct="1">
              <a:buNone/>
              <a:defRPr/>
            </a:pPr>
            <a:endParaRPr lang="en-US" sz="3200" dirty="0" smtClean="0">
              <a:cs typeface="Arial" pitchFamily="34" charset="0"/>
            </a:endParaRPr>
          </a:p>
          <a:p>
            <a:pPr lvl="1" algn="l" rtl="0" eaLnBrk="1" hangingPunct="1">
              <a:buFontTx/>
              <a:buBlip>
                <a:blip r:embed="rId5"/>
              </a:buBlip>
              <a:defRPr/>
            </a:pPr>
            <a:r>
              <a:rPr lang="en-US" sz="2800" dirty="0" smtClean="0">
                <a:cs typeface="Arial" pitchFamily="34" charset="0"/>
              </a:rPr>
              <a:t>Alters the quality of stories told and information shared – fluency </a:t>
            </a:r>
            <a:r>
              <a:rPr lang="en-US" sz="2400" dirty="0" smtClean="0">
                <a:cs typeface="Arial" pitchFamily="34" charset="0"/>
              </a:rPr>
              <a:t>(</a:t>
            </a:r>
            <a:r>
              <a:rPr lang="en-US" sz="2400" dirty="0" err="1" smtClean="0">
                <a:cs typeface="Arial" pitchFamily="34" charset="0"/>
              </a:rPr>
              <a:t>Bavelas</a:t>
            </a:r>
            <a:r>
              <a:rPr lang="en-US" sz="2400" dirty="0" smtClean="0">
                <a:cs typeface="Arial" pitchFamily="34" charset="0"/>
              </a:rPr>
              <a:t>, 2000; and others)</a:t>
            </a:r>
          </a:p>
          <a:p>
            <a:pPr lvl="1" algn="l" rtl="0" eaLnBrk="1" hangingPunct="1">
              <a:buFontTx/>
              <a:buNone/>
              <a:defRPr/>
            </a:pPr>
            <a:endParaRPr lang="en-US" sz="2400" dirty="0" smtClean="0">
              <a:cs typeface="Arial" pitchFamily="34" charset="0"/>
            </a:endParaRPr>
          </a:p>
          <a:p>
            <a:pPr lvl="1" algn="l" rtl="0" eaLnBrk="1" hangingPunct="1">
              <a:buFontTx/>
              <a:buBlip>
                <a:blip r:embed="rId5"/>
              </a:buBlip>
              <a:defRPr/>
            </a:pPr>
            <a:r>
              <a:rPr lang="en-US" sz="2800" dirty="0" smtClean="0">
                <a:cs typeface="Arial" pitchFamily="34" charset="0"/>
              </a:rPr>
              <a:t>Shapes self knowledge, self definition, and memory </a:t>
            </a:r>
            <a:r>
              <a:rPr lang="en-US" sz="2400" dirty="0" smtClean="0">
                <a:cs typeface="Arial" pitchFamily="34" charset="0"/>
              </a:rPr>
              <a:t>(</a:t>
            </a:r>
            <a:r>
              <a:rPr lang="en-US" sz="2400" dirty="0" err="1" smtClean="0">
                <a:cs typeface="Arial" pitchFamily="34" charset="0"/>
              </a:rPr>
              <a:t>Pasupathi</a:t>
            </a:r>
            <a:r>
              <a:rPr lang="en-US" sz="2400" dirty="0" smtClean="0">
                <a:cs typeface="Arial" pitchFamily="34" charset="0"/>
              </a:rPr>
              <a:t>, 2001)</a:t>
            </a:r>
          </a:p>
          <a:p>
            <a:pPr lvl="1" algn="l" rtl="0" eaLnBrk="1" hangingPunct="1">
              <a:buFontTx/>
              <a:buNone/>
              <a:defRPr/>
            </a:pPr>
            <a:endParaRPr lang="en-US" sz="2400" dirty="0" smtClean="0">
              <a:cs typeface="Arial" pitchFamily="34" charset="0"/>
            </a:endParaRPr>
          </a:p>
          <a:p>
            <a:pPr lvl="1" algn="l" rtl="0" eaLnBrk="1" hangingPunct="1">
              <a:buFontTx/>
              <a:buBlip>
                <a:blip r:embed="rId5"/>
              </a:buBlip>
              <a:defRPr/>
            </a:pPr>
            <a:r>
              <a:rPr lang="en-US" sz="2800" dirty="0" smtClean="0">
                <a:cs typeface="Arial" pitchFamily="34" charset="0"/>
              </a:rPr>
              <a:t>Changes personality </a:t>
            </a:r>
            <a:r>
              <a:rPr lang="en-US" sz="2400" dirty="0" smtClean="0">
                <a:cs typeface="Arial" pitchFamily="34" charset="0"/>
              </a:rPr>
              <a:t>(Rogers, 1952)</a:t>
            </a:r>
          </a:p>
          <a:p>
            <a:pPr marL="366713" lvl="1" indent="0" algn="l" rtl="0" eaLnBrk="1" hangingPunct="1">
              <a:buFontTx/>
              <a:buBlip>
                <a:blip r:embed="rId4"/>
              </a:buBlip>
              <a:defRPr/>
            </a:pPr>
            <a:endParaRPr lang="en-US" sz="2800" dirty="0" smtClean="0">
              <a:cs typeface="Arial" pitchFamily="34" charset="0"/>
            </a:endParaRPr>
          </a:p>
        </p:txBody>
      </p:sp>
      <p:sp>
        <p:nvSpPr>
          <p:cNvPr id="717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8435376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 algn="r" eaLnBrk="1" hangingPunct="1"/>
            <a:fld id="{ED5589E8-D887-4EE3-B696-D1F3F61B70FB}" type="slidenum">
              <a:rPr lang="en-US" smtClean="0"/>
              <a:pPr algn="r" eaLnBrk="1" hangingPunct="1"/>
              <a:t>18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78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588"/>
            <a:ext cx="9222840" cy="69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295" y="188568"/>
            <a:ext cx="8262257" cy="1170156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54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EXPERIMENTS fluency</a:t>
            </a:r>
            <a:endParaRPr lang="he-IL" sz="54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1484" y="1718772"/>
            <a:ext cx="7831044" cy="4230564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dirty="0" smtClean="0"/>
              <a:t>DVs:</a:t>
            </a:r>
          </a:p>
          <a:p>
            <a:pPr marL="0" indent="0" algn="l" rtl="0">
              <a:buNone/>
            </a:pPr>
            <a:r>
              <a:rPr lang="en-US" dirty="0"/>
              <a:t>	</a:t>
            </a:r>
            <a:r>
              <a:rPr lang="en-US" dirty="0" smtClean="0"/>
              <a:t>Story elaboration</a:t>
            </a:r>
          </a:p>
          <a:p>
            <a:pPr marL="0" indent="0" algn="l" rtl="0">
              <a:buNone/>
            </a:pPr>
            <a:r>
              <a:rPr lang="en-US" dirty="0"/>
              <a:t>	</a:t>
            </a:r>
            <a:r>
              <a:rPr lang="en-US" dirty="0" smtClean="0"/>
              <a:t>Lack of speech dis-fluencies</a:t>
            </a:r>
          </a:p>
          <a:p>
            <a:pPr marL="0" indent="0" algn="l" rtl="0">
              <a:buNone/>
            </a:pPr>
            <a:r>
              <a:rPr lang="en-US" dirty="0"/>
              <a:t>	</a:t>
            </a:r>
            <a:r>
              <a:rPr lang="en-US" dirty="0" smtClean="0"/>
              <a:t>Narration quality</a:t>
            </a:r>
          </a:p>
          <a:p>
            <a:pPr marL="0" indent="0" algn="l" rtl="0">
              <a:buNone/>
            </a:pPr>
            <a:r>
              <a:rPr lang="en-US" dirty="0"/>
              <a:t>Experiments:</a:t>
            </a:r>
          </a:p>
          <a:p>
            <a:pPr marL="0" indent="0" algn="l" rtl="0">
              <a:buNone/>
            </a:pPr>
            <a:r>
              <a:rPr lang="en-US" dirty="0"/>
              <a:t>	Control group – listen as usual</a:t>
            </a:r>
          </a:p>
          <a:p>
            <a:pPr marL="0" indent="0" algn="l" rtl="0">
              <a:buNone/>
            </a:pPr>
            <a:r>
              <a:rPr lang="en-US" dirty="0"/>
              <a:t>	Experimental group – distracted listener</a:t>
            </a:r>
          </a:p>
          <a:p>
            <a:pPr marL="0" indent="0" algn="l" rtl="0">
              <a:buNone/>
            </a:pPr>
            <a:r>
              <a:rPr lang="en-US" dirty="0"/>
              <a:t>	d = control - experimental</a:t>
            </a:r>
          </a:p>
          <a:p>
            <a:pPr marL="0" indent="0" algn="l" rtl="0">
              <a:buNone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9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14"/>
            <a:ext cx="9222840" cy="697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278580"/>
            <a:ext cx="8262257" cy="1080144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SIGNS OF NO LISTENING</a:t>
            </a:r>
            <a:endParaRPr lang="he-IL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1484" y="1718772"/>
            <a:ext cx="7996202" cy="468202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dirty="0">
                <a:latin typeface="Avenir"/>
              </a:rPr>
              <a:t>Nodding and saying “aha” when you play with your </a:t>
            </a:r>
            <a:r>
              <a:rPr lang="en-US" sz="2400" dirty="0" smtClean="0">
                <a:latin typeface="Avenir"/>
              </a:rPr>
              <a:t>smartphone.</a:t>
            </a:r>
            <a:endParaRPr lang="en-US" sz="2400" dirty="0">
              <a:latin typeface="Avenir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Avenir"/>
              </a:rPr>
              <a:t>Talking </a:t>
            </a:r>
            <a:r>
              <a:rPr lang="en-US" sz="2400" dirty="0">
                <a:latin typeface="Avenir"/>
              </a:rPr>
              <a:t>on the phone, while checking emails on your computer, or cooking at the same time.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Avenir"/>
              </a:rPr>
              <a:t>Saying “I know what you mean”.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Avenir"/>
              </a:rPr>
              <a:t>Saying “I told you a thousand times”.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Avenir"/>
              </a:rPr>
              <a:t>Giving advice, or feedback, when no one asked for it.</a:t>
            </a:r>
            <a:endParaRPr lang="en-US" sz="2400" dirty="0">
              <a:latin typeface="Avenir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Avenir"/>
              </a:rPr>
              <a:t>Waiting (impatiently) for your turn to talk.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4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588"/>
            <a:ext cx="9222840" cy="69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295" y="188568"/>
            <a:ext cx="8262257" cy="1170156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54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EXPERIMENTS fluency</a:t>
            </a:r>
            <a:endParaRPr lang="he-IL" sz="54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21940" y="1178700"/>
            <a:ext cx="1774488" cy="5686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Forest plot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7376" y="277582"/>
            <a:ext cx="10518751" cy="7021934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14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68" y="783816"/>
            <a:ext cx="8654063" cy="5290367"/>
          </a:xfrm>
          <a:prstGeom prst="rect">
            <a:avLst/>
          </a:prstGeom>
        </p:spPr>
      </p:pic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588"/>
            <a:ext cx="9222840" cy="6957588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  <a:ln>
            <a:noFill/>
          </a:ln>
          <a:ex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295" y="368592"/>
            <a:ext cx="8262257" cy="810108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60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EXPERIMENTS</a:t>
            </a:r>
            <a:endParaRPr lang="he-IL" sz="60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511693"/>
              </p:ext>
            </p:extLst>
          </p:nvPr>
        </p:nvGraphicFramePr>
        <p:xfrm>
          <a:off x="703859" y="1831731"/>
          <a:ext cx="7815121" cy="3937581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027121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</a:tblGrid>
              <a:tr h="4375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Topic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k</a:t>
                      </a:r>
                      <a:endParaRPr lang="en-US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N</a:t>
                      </a:r>
                      <a:endParaRPr lang="en-US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d</a:t>
                      </a:r>
                      <a:endParaRPr lang="en-US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LL</a:t>
                      </a:r>
                      <a:endParaRPr lang="en-US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UL</a:t>
                      </a:r>
                      <a:endParaRPr lang="en-US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τ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I</a:t>
                      </a:r>
                      <a:r>
                        <a:rPr lang="en-US" sz="1800" baseline="300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375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Fluency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15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660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 0.76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 0.59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 0.93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0.11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10%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375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Psychological safety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effectLst/>
                        </a:rPr>
                        <a:t>9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effectLst/>
                        </a:rPr>
                        <a:t>1,060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effectLst/>
                        </a:rPr>
                        <a:t>0.78</a:t>
                      </a:r>
                      <a:endParaRPr lang="en-US" sz="18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effectLst/>
                        </a:rPr>
                        <a:t>0.15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effectLst/>
                        </a:rPr>
                        <a:t>1.41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effectLst/>
                        </a:rPr>
                        <a:t>0.94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effectLst/>
                        </a:rPr>
                        <a:t>96%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375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Training on</a:t>
                      </a:r>
                      <a:r>
                        <a:rPr lang="en-US" sz="1800" b="0" baseline="0" dirty="0" smtClean="0">
                          <a:effectLst/>
                        </a:rPr>
                        <a:t> listening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 5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438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 0.72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 0.22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 1.23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0.51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83%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375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Depression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 3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708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-0.07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-0.22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 0.08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0.00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0%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375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NA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 3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272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-0.52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-0.99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-0.06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0.33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68%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375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PA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 3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233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 0.33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 0.03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 0.63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0.12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21%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375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Self-change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 2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130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 0.66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 0.26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 1.06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0.13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19%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375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Self-stability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 2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130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 0.34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-0.01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 0.69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0.00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0%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7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284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872" y="-383318"/>
            <a:ext cx="9001200" cy="7624634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71400" y="459831"/>
            <a:ext cx="9072600" cy="718869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48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CORRELATIONS performance</a:t>
            </a:r>
            <a:endParaRPr lang="he-IL" sz="48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22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1424" y="1882261"/>
            <a:ext cx="26103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Salesperson to customers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3196" y="1885986"/>
            <a:ext cx="47706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venir"/>
              </a:rPr>
              <a:t>Gross sales, unit sales, contribution to </a:t>
            </a:r>
            <a:r>
              <a:rPr lang="en-US" dirty="0" smtClean="0">
                <a:solidFill>
                  <a:srgbClr val="000000"/>
                </a:solidFill>
                <a:latin typeface="Avenir"/>
              </a:rPr>
              <a:t>profit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24" y="2296225"/>
            <a:ext cx="26103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venir"/>
              </a:rPr>
              <a:t>Detective to </a:t>
            </a:r>
            <a:r>
              <a:rPr lang="en-US" dirty="0" smtClean="0">
                <a:solidFill>
                  <a:srgbClr val="000000"/>
                </a:solidFill>
                <a:latin typeface="Avenir"/>
              </a:rPr>
              <a:t>suspects</a:t>
            </a:r>
            <a:endParaRPr lang="en-US" dirty="0">
              <a:solidFill>
                <a:srgbClr val="000000"/>
              </a:solidFill>
              <a:latin typeface="Aveni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08" y="2258844"/>
            <a:ext cx="58507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venir"/>
              </a:rPr>
              <a:t>Suspect provided information unknown to the police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24" y="3497256"/>
            <a:ext cx="26103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"/>
            <a:r>
              <a:rPr lang="en-US" dirty="0">
                <a:solidFill>
                  <a:srgbClr val="000000"/>
                </a:solidFill>
                <a:latin typeface="Avenir"/>
              </a:rPr>
              <a:t>Principal to teachers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3196" y="3497256"/>
            <a:ext cx="37991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"/>
            <a:r>
              <a:rPr lang="en-US" dirty="0" smtClean="0">
                <a:solidFill>
                  <a:srgbClr val="000000"/>
                </a:solidFill>
                <a:latin typeface="Avenir"/>
              </a:rPr>
              <a:t>Average of annual-school exam</a:t>
            </a:r>
            <a:endParaRPr lang="en-US" dirty="0">
              <a:solidFill>
                <a:srgbClr val="000000"/>
              </a:solidFill>
              <a:latin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308992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68" y="783816"/>
            <a:ext cx="8654063" cy="5290367"/>
          </a:xfrm>
          <a:prstGeom prst="rect">
            <a:avLst/>
          </a:prstGeom>
        </p:spPr>
      </p:pic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14"/>
            <a:ext cx="9222840" cy="6894214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  <a:ln>
            <a:noFill/>
          </a:ln>
          <a:ex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1448" y="368592"/>
            <a:ext cx="8281104" cy="990132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60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CORRELATIONS</a:t>
            </a:r>
            <a:endParaRPr lang="he-IL" sz="60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226908"/>
              </p:ext>
            </p:extLst>
          </p:nvPr>
        </p:nvGraphicFramePr>
        <p:xfrm>
          <a:off x="452424" y="1945692"/>
          <a:ext cx="8260128" cy="358749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232000"/>
                <a:gridCol w="627408"/>
                <a:gridCol w="879624"/>
                <a:gridCol w="753516"/>
                <a:gridCol w="753516"/>
                <a:gridCol w="753516"/>
                <a:gridCol w="753516"/>
                <a:gridCol w="753516"/>
                <a:gridCol w="753516"/>
              </a:tblGrid>
              <a:tr h="2577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Topic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τ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I</a:t>
                      </a:r>
                      <a:r>
                        <a:rPr lang="en-US" sz="2000" baseline="30000" dirty="0" smtClean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>
                          <a:effectLst/>
                        </a:rPr>
                        <a:t>ρ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  <a:tr h="32400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  <a:tr h="2577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  <a:tr h="2577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Performance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1,613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.29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.18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.39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.16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79%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.32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  <a:tr h="2577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  <a:tr h="2577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  <a:tr h="2577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  <a:tr h="2577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  <a:tr h="2577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  <a:tr h="2577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  <a:tr h="2577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4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68" y="783816"/>
            <a:ext cx="8654063" cy="5290367"/>
          </a:xfrm>
          <a:prstGeom prst="rect">
            <a:avLst/>
          </a:prstGeom>
        </p:spPr>
      </p:pic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14"/>
            <a:ext cx="9222840" cy="6894214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  <a:ln>
            <a:noFill/>
          </a:ln>
          <a:ex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1448" y="368592"/>
            <a:ext cx="8281104" cy="990132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60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CORRELATIONS</a:t>
            </a:r>
            <a:endParaRPr lang="he-IL" sz="60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402124"/>
              </p:ext>
            </p:extLst>
          </p:nvPr>
        </p:nvGraphicFramePr>
        <p:xfrm>
          <a:off x="452424" y="1945692"/>
          <a:ext cx="8260128" cy="358749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232000"/>
                <a:gridCol w="627408"/>
                <a:gridCol w="879624"/>
                <a:gridCol w="753516"/>
                <a:gridCol w="753516"/>
                <a:gridCol w="753516"/>
                <a:gridCol w="753516"/>
                <a:gridCol w="753516"/>
                <a:gridCol w="753516"/>
              </a:tblGrid>
              <a:tr h="2577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Topic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τ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I</a:t>
                      </a:r>
                      <a:r>
                        <a:rPr lang="en-US" sz="2000" baseline="30000" dirty="0" smtClean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>
                          <a:effectLst/>
                        </a:rPr>
                        <a:t>ρ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  <a:tr h="32400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People leadership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7,874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.61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.52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.69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96%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.73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  <a:tr h="2577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Job satisfaction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7,601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.48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.37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.57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.21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96%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.55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  <a:tr h="2577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Performance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1,613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.29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.18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.39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.16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79%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.32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  <a:tr h="2577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Trust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29,571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.52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.25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.71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.49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99%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.60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  <a:tr h="2577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Burnout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3,652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-.28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-.33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-.23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.04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37%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-.34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  <a:tr h="2577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Psychological safety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1,149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.61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.53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.68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.12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64%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.68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  <a:tr h="2577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Depression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3,750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-.16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-.26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-.05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.11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87%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-.16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  <a:tr h="2577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Task leadership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1,893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-.07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-.23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.09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.18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-.08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  <a:tr h="2577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Commitment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4,187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.33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.53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.24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95%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.40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  <a:tr h="2577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Patient satisfaction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1,607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.32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.24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.39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.06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.42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6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68" y="783816"/>
            <a:ext cx="8654063" cy="5290367"/>
          </a:xfrm>
          <a:prstGeom prst="rect">
            <a:avLst/>
          </a:prstGeom>
        </p:spPr>
      </p:pic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14"/>
            <a:ext cx="9222840" cy="7065694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  <a:ln>
            <a:noFill/>
          </a:ln>
          <a:extLst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12398"/>
              </p:ext>
            </p:extLst>
          </p:nvPr>
        </p:nvGraphicFramePr>
        <p:xfrm>
          <a:off x="431448" y="1619556"/>
          <a:ext cx="8440128" cy="391363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610348"/>
                <a:gridCol w="342012"/>
                <a:gridCol w="966672"/>
                <a:gridCol w="753516"/>
                <a:gridCol w="753516"/>
                <a:gridCol w="753516"/>
                <a:gridCol w="753516"/>
                <a:gridCol w="753516"/>
                <a:gridCol w="753516"/>
              </a:tblGrid>
              <a:tr h="2577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Topic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τ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I</a:t>
                      </a:r>
                      <a:r>
                        <a:rPr lang="en-US" sz="2000" baseline="30000" dirty="0" smtClean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>
                          <a:effectLst/>
                        </a:rPr>
                        <a:t>ρ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  <a:tr h="2577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Voice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1,170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.18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.09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.26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.07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.21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  <a:tr h="2577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Violence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1,154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-.29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-.36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-.23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.04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-.36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  <a:tr h="2577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PA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1,119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.38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-.02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.68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.42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97%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.45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  <a:tr h="2577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Health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 733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-.01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-.08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.06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  <a:tr h="2577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Nonverbal support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 309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.48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.28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.63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.17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75%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.58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  <a:tr h="2577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Customer satisfaction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58,673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.54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-.20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.89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.58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.64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  <a:tr h="2577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NA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 968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-.45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-.74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-.01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.34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98%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-.53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  <a:tr h="2577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Knowledge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492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.13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.05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.15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  <a:tr h="2577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Coded &amp; Self-reported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390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.40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.23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.54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.10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62%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.48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  <a:tr h="2577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OCB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 366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.31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.40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.36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  <a:tr h="257762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Comforting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 224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.48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-.03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.79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.38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94%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.64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5815" marR="55815" marT="0" marB="0"/>
                </a:tc>
              </a:tr>
            </a:tbl>
          </a:graphicData>
        </a:graphic>
      </p:graphicFrame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31448" y="368592"/>
            <a:ext cx="8281104" cy="900120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48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More CORRELATIONS	</a:t>
            </a:r>
            <a:endParaRPr lang="he-IL" sz="48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12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68" y="783816"/>
            <a:ext cx="8654063" cy="5290367"/>
          </a:xfrm>
          <a:prstGeom prst="rect">
            <a:avLst/>
          </a:prstGeom>
        </p:spPr>
      </p:pic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14"/>
            <a:ext cx="9222840" cy="6894214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  <a:ln>
            <a:noFill/>
          </a:ln>
          <a:ex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295" y="728640"/>
            <a:ext cx="8262257" cy="990132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54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QUASI-EXPERIMENTS</a:t>
            </a:r>
            <a:br>
              <a:rPr lang="en-US" sz="54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</a:br>
            <a:r>
              <a:rPr lang="en-US" sz="54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before-after designs</a:t>
            </a:r>
            <a:endParaRPr lang="he-IL" sz="54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078084"/>
              </p:ext>
            </p:extLst>
          </p:nvPr>
        </p:nvGraphicFramePr>
        <p:xfrm>
          <a:off x="703859" y="2591635"/>
          <a:ext cx="7815121" cy="218754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027121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</a:tblGrid>
              <a:tr h="437509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Topic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k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N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d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LL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UL</a:t>
                      </a:r>
                      <a:endParaRPr lang="en-US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τ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I</a:t>
                      </a:r>
                      <a:r>
                        <a:rPr lang="en-US" sz="2400" baseline="300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37509">
                <a:tc>
                  <a:txBody>
                    <a:bodyPr/>
                    <a:lstStyle/>
                    <a:p>
                      <a:pPr algn="l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Training on listening</a:t>
                      </a:r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68580" marR="68580" marT="0" marB="0"/>
                </a:tc>
              </a:tr>
              <a:tr h="437509">
                <a:tc>
                  <a:txBody>
                    <a:bodyPr/>
                    <a:lstStyle/>
                    <a:p>
                      <a:pPr algn="l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Depression intervention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-0.51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-0.83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68580" marR="68580" marT="0" marB="0"/>
                </a:tc>
              </a:tr>
              <a:tr h="437509">
                <a:tc>
                  <a:txBody>
                    <a:bodyPr/>
                    <a:lstStyle/>
                    <a:p>
                      <a:pPr algn="l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Post-traumatic symptoms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68580" marR="68580" marT="0" marB="0"/>
                </a:tc>
              </a:tr>
              <a:tr h="437509">
                <a:tc>
                  <a:txBody>
                    <a:bodyPr/>
                    <a:lstStyle/>
                    <a:p>
                      <a:pPr algn="l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Training on confidence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0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0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68" y="783816"/>
            <a:ext cx="8654063" cy="5290367"/>
          </a:xfrm>
          <a:prstGeom prst="rect">
            <a:avLst/>
          </a:prstGeom>
        </p:spPr>
      </p:pic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14"/>
            <a:ext cx="9222840" cy="6894214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  <a:ln>
            <a:noFill/>
          </a:ln>
          <a:ex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295" y="0"/>
            <a:ext cx="8262257" cy="1628760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54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PUBLICATION BIASES</a:t>
            </a:r>
            <a:endParaRPr lang="he-IL" sz="54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27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11472" y="1448736"/>
            <a:ext cx="756100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Trim &amp; fill analyses suggest</a:t>
            </a:r>
          </a:p>
          <a:p>
            <a:endParaRPr lang="en-US" dirty="0"/>
          </a:p>
          <a:p>
            <a:r>
              <a:rPr lang="en-US" sz="2400" dirty="0" smtClean="0"/>
              <a:t>Most meta analyses have no evidence of a publication bias.</a:t>
            </a:r>
          </a:p>
          <a:p>
            <a:endParaRPr lang="en-US" sz="2400" dirty="0" smtClean="0"/>
          </a:p>
          <a:p>
            <a:r>
              <a:rPr lang="en-US" sz="2400" dirty="0" smtClean="0"/>
              <a:t>Quasi-experiments of training effects on listening shows a publication bias, but it does not alter the conclusions that training is effective.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537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68" y="783816"/>
            <a:ext cx="8654063" cy="5290367"/>
          </a:xfrm>
          <a:prstGeom prst="rect">
            <a:avLst/>
          </a:prstGeom>
        </p:spPr>
      </p:pic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3"/>
            <a:ext cx="9222840" cy="6857999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  <a:ln>
            <a:noFill/>
          </a:ln>
          <a:ex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295" y="368592"/>
            <a:ext cx="8262257" cy="990132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54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SUMMARY</a:t>
            </a:r>
            <a:endParaRPr lang="he-IL" sz="54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472" y="1538748"/>
            <a:ext cx="80054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Experiments: </a:t>
            </a:r>
          </a:p>
          <a:p>
            <a:endParaRPr lang="en-US" sz="2800" b="1" dirty="0"/>
          </a:p>
          <a:p>
            <a:r>
              <a:rPr lang="en-US" sz="2800" dirty="0" smtClean="0"/>
              <a:t>Listening increases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fluency,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psychological safety,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self-change</a:t>
            </a:r>
            <a:r>
              <a:rPr lang="he-IL" sz="2800" dirty="0" smtClean="0"/>
              <a:t> </a:t>
            </a:r>
            <a:r>
              <a:rPr lang="en-US" sz="2800" dirty="0" smtClean="0"/>
              <a:t>thoughts,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PA,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and reduces NA.</a:t>
            </a:r>
          </a:p>
          <a:p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3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68" y="783816"/>
            <a:ext cx="8654063" cy="5290367"/>
          </a:xfrm>
          <a:prstGeom prst="rect">
            <a:avLst/>
          </a:prstGeom>
        </p:spPr>
      </p:pic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3"/>
            <a:ext cx="9222840" cy="6857999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  <a:ln>
            <a:noFill/>
          </a:ln>
          <a:ex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295" y="368592"/>
            <a:ext cx="8262257" cy="990132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54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SUMMARY</a:t>
            </a:r>
            <a:endParaRPr lang="he-IL" sz="54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472" y="1538748"/>
            <a:ext cx="80054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Correlations: </a:t>
            </a:r>
          </a:p>
          <a:p>
            <a:r>
              <a:rPr lang="en-US" sz="2800" dirty="0" smtClean="0"/>
              <a:t>Listening is </a:t>
            </a:r>
            <a:r>
              <a:rPr lang="en-US" sz="2800" b="1" dirty="0" smtClean="0"/>
              <a:t>highly</a:t>
            </a:r>
            <a:r>
              <a:rPr lang="en-US" sz="2800" dirty="0" smtClean="0"/>
              <a:t> correlated with many variables including </a:t>
            </a:r>
          </a:p>
          <a:p>
            <a:r>
              <a:rPr lang="en-US" sz="2800" dirty="0" smtClean="0"/>
              <a:t>	people leadership,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job-satisfaction,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trust,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commitment,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burnout (negatively),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violence (negatively),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objective-performance measures,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to name a few.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8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14"/>
            <a:ext cx="9222840" cy="689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458604"/>
            <a:ext cx="8262257" cy="900120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66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DEFINTION</a:t>
            </a:r>
            <a:endParaRPr lang="he-IL" sz="66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40486" cy="48006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dirty="0" smtClean="0">
                <a:latin typeface="Avenir"/>
              </a:rPr>
              <a:t>Listening in interpersonal context is </a:t>
            </a:r>
            <a:r>
              <a:rPr lang="en-US" sz="2400" dirty="0">
                <a:latin typeface="Avenir"/>
              </a:rPr>
              <a:t>multi-dimensional (</a:t>
            </a:r>
            <a:r>
              <a:rPr lang="en-US" sz="2400" dirty="0" err="1">
                <a:latin typeface="Avenir"/>
                <a:hlinkClick r:id="rId4" action="ppaction://hlinkfile" tooltip="Bodie, 2012 #52"/>
              </a:rPr>
              <a:t>Bodie</a:t>
            </a:r>
            <a:r>
              <a:rPr lang="en-US" sz="2400" dirty="0">
                <a:latin typeface="Avenir"/>
                <a:hlinkClick r:id="rId4" action="ppaction://hlinkfile" tooltip="Bodie, 2012 #52"/>
              </a:rPr>
              <a:t>, 2012</a:t>
            </a:r>
            <a:r>
              <a:rPr lang="en-US" sz="2400" dirty="0" smtClean="0">
                <a:latin typeface="Avenir"/>
              </a:rPr>
              <a:t>):</a:t>
            </a:r>
          </a:p>
          <a:p>
            <a:pPr marL="0" indent="0" algn="l" rtl="0">
              <a:buNone/>
            </a:pPr>
            <a:endParaRPr lang="en-US" sz="2400" dirty="0" smtClean="0">
              <a:latin typeface="Avenir"/>
            </a:endParaRPr>
          </a:p>
          <a:p>
            <a:pPr lvl="2" algn="l" rtl="0"/>
            <a:r>
              <a:rPr lang="en-US" sz="3200" dirty="0" smtClean="0">
                <a:latin typeface="Avenir"/>
              </a:rPr>
              <a:t>Attention </a:t>
            </a:r>
          </a:p>
          <a:p>
            <a:pPr lvl="2" algn="l" rtl="0"/>
            <a:r>
              <a:rPr lang="en-US" sz="3200" dirty="0" smtClean="0">
                <a:latin typeface="Avenir"/>
              </a:rPr>
              <a:t>Comprehension</a:t>
            </a:r>
          </a:p>
          <a:p>
            <a:pPr lvl="2" algn="l" rtl="0"/>
            <a:r>
              <a:rPr lang="en-US" sz="3200" dirty="0" smtClean="0">
                <a:latin typeface="Avenir"/>
              </a:rPr>
              <a:t>Relation</a:t>
            </a:r>
            <a:endParaRPr lang="en-US" sz="2000" dirty="0">
              <a:latin typeface="Avenir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6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68" y="783816"/>
            <a:ext cx="8654063" cy="5290367"/>
          </a:xfrm>
          <a:prstGeom prst="rect">
            <a:avLst/>
          </a:prstGeom>
        </p:spPr>
      </p:pic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3"/>
            <a:ext cx="9222840" cy="6857999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  <a:ln>
            <a:noFill/>
          </a:ln>
          <a:ex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295" y="368592"/>
            <a:ext cx="8262257" cy="990132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54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SUMMARY</a:t>
            </a:r>
            <a:endParaRPr lang="he-IL" sz="54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472" y="1538748"/>
            <a:ext cx="80054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Both experiments and </a:t>
            </a:r>
            <a:r>
              <a:rPr lang="en-US" sz="2800" b="1" dirty="0" smtClean="0"/>
              <a:t>quasi-experiments (</a:t>
            </a:r>
            <a:r>
              <a:rPr lang="en-US" sz="2800" dirty="0" smtClean="0"/>
              <a:t>before-and-after designs) suggest that </a:t>
            </a:r>
          </a:p>
          <a:p>
            <a:endParaRPr lang="en-US" sz="2800" dirty="0"/>
          </a:p>
          <a:p>
            <a:r>
              <a:rPr lang="en-US" sz="2800" dirty="0" smtClean="0"/>
              <a:t>	listening is trainable.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3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68" y="783816"/>
            <a:ext cx="8654063" cy="5290367"/>
          </a:xfrm>
          <a:prstGeom prst="rect">
            <a:avLst/>
          </a:prstGeom>
        </p:spPr>
      </p:pic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3"/>
            <a:ext cx="9222840" cy="6857999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  <a:ln>
            <a:noFill/>
          </a:ln>
          <a:ex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295" y="368592"/>
            <a:ext cx="8262257" cy="990132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54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DISCUSSION 1</a:t>
            </a:r>
            <a:endParaRPr lang="he-IL" sz="54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1460" y="1538748"/>
            <a:ext cx="80110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Listening is powerful: effects tend to be empirically </a:t>
            </a:r>
            <a:r>
              <a:rPr lang="en-US" sz="2800" b="1" dirty="0"/>
              <a:t>large 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/>
              <a:t>based on Bosco et al., in press, JAP </a:t>
            </a:r>
          </a:p>
          <a:p>
            <a:r>
              <a:rPr lang="en-US" sz="2800" b="1" dirty="0" smtClean="0"/>
              <a:t>r &gt; .26 </a:t>
            </a:r>
            <a:r>
              <a:rPr lang="en-US" sz="2800" b="1" dirty="0" smtClean="0">
                <a:sym typeface="Wingdings" panose="05000000000000000000" pitchFamily="2" charset="2"/>
              </a:rPr>
              <a:t> top third</a:t>
            </a:r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/>
          </a:p>
          <a:p>
            <a:r>
              <a:rPr lang="en-US" sz="2800" dirty="0" smtClean="0"/>
              <a:t>50% of the experimental outcomes; </a:t>
            </a:r>
          </a:p>
          <a:p>
            <a:r>
              <a:rPr lang="en-US" sz="2800" dirty="0" smtClean="0"/>
              <a:t>71% of the correlation outcomes.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6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68" y="783816"/>
            <a:ext cx="8654063" cy="5290367"/>
          </a:xfrm>
          <a:prstGeom prst="rect">
            <a:avLst/>
          </a:prstGeom>
        </p:spPr>
      </p:pic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3"/>
            <a:ext cx="9222840" cy="6857999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  <a:ln>
            <a:noFill/>
          </a:ln>
          <a:ex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295" y="368592"/>
            <a:ext cx="8262257" cy="990132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66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DISCUSSION 2</a:t>
            </a:r>
            <a:endParaRPr lang="he-IL" sz="66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1460" y="1538748"/>
            <a:ext cx="80110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Investing in listening may have large benefits</a:t>
            </a:r>
          </a:p>
          <a:p>
            <a:endParaRPr lang="en-US" sz="2800" dirty="0"/>
          </a:p>
          <a:p>
            <a:r>
              <a:rPr lang="en-US" sz="2800" dirty="0" smtClean="0"/>
              <a:t>Job-satisfaction with </a:t>
            </a:r>
            <a:r>
              <a:rPr lang="en-US" sz="2800" b="1" dirty="0" smtClean="0"/>
              <a:t>listening</a:t>
            </a:r>
            <a:r>
              <a:rPr lang="en-US" sz="2800" dirty="0" smtClean="0"/>
              <a:t> 	</a:t>
            </a:r>
          </a:p>
          <a:p>
            <a:r>
              <a:rPr lang="en-US" sz="2800" dirty="0"/>
              <a:t>	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(</a:t>
            </a:r>
            <a:r>
              <a:rPr lang="en-US" sz="2800" i="1" dirty="0" smtClean="0"/>
              <a:t>r = .55, </a:t>
            </a:r>
            <a:r>
              <a:rPr lang="en-US" sz="2800" dirty="0" smtClean="0"/>
              <a:t>explaining 30.5% of the variance)   </a:t>
            </a:r>
          </a:p>
          <a:p>
            <a:endParaRPr lang="en-US" sz="2800" dirty="0" smtClean="0"/>
          </a:p>
          <a:p>
            <a:r>
              <a:rPr lang="en-US" sz="2800" dirty="0" smtClean="0"/>
              <a:t>Job-satisfaction </a:t>
            </a:r>
            <a:r>
              <a:rPr lang="en-US" sz="2800" dirty="0"/>
              <a:t>with </a:t>
            </a:r>
            <a:r>
              <a:rPr lang="en-US" sz="2800" b="1" dirty="0" smtClean="0"/>
              <a:t>pay</a:t>
            </a:r>
            <a:r>
              <a:rPr lang="en-US" sz="2800" dirty="0" smtClean="0"/>
              <a:t> </a:t>
            </a:r>
            <a:r>
              <a:rPr lang="en-US" sz="2000" dirty="0" smtClean="0"/>
              <a:t>(meta-analysis by Judge et al., 2010) 	</a:t>
            </a:r>
            <a:endParaRPr lang="en-US" sz="2800" dirty="0" smtClean="0"/>
          </a:p>
          <a:p>
            <a:r>
              <a:rPr lang="en-US" sz="2800" dirty="0" smtClean="0"/>
              <a:t>	(</a:t>
            </a:r>
            <a:r>
              <a:rPr lang="en-US" sz="2800" i="1" dirty="0"/>
              <a:t>r = </a:t>
            </a:r>
            <a:r>
              <a:rPr lang="en-US" sz="2800" i="1" dirty="0" smtClean="0"/>
              <a:t>.15</a:t>
            </a:r>
            <a:r>
              <a:rPr lang="en-US" sz="2800" i="1" dirty="0"/>
              <a:t>, </a:t>
            </a:r>
            <a:r>
              <a:rPr lang="en-US" sz="2800" dirty="0"/>
              <a:t>explaining </a:t>
            </a:r>
            <a:r>
              <a:rPr lang="en-US" sz="2800" dirty="0" smtClean="0"/>
              <a:t>2.25</a:t>
            </a:r>
            <a:r>
              <a:rPr lang="en-US" sz="2800" dirty="0"/>
              <a:t>% of the variance)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 ratio of 13.5!  </a:t>
            </a:r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z="1800" smtClean="0"/>
              <a:t>32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6616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68" y="783816"/>
            <a:ext cx="8654063" cy="5290367"/>
          </a:xfrm>
          <a:prstGeom prst="rect">
            <a:avLst/>
          </a:prstGeom>
        </p:spPr>
      </p:pic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3"/>
            <a:ext cx="9222840" cy="6857999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  <a:ln>
            <a:noFill/>
          </a:ln>
          <a:ex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295" y="368592"/>
            <a:ext cx="8262257" cy="990132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54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DISCUSSION 3</a:t>
            </a:r>
            <a:endParaRPr lang="he-IL" sz="54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1460" y="1538748"/>
            <a:ext cx="80110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First, do no harm</a:t>
            </a:r>
          </a:p>
          <a:p>
            <a:endParaRPr lang="en-US" sz="2400" b="1" dirty="0"/>
          </a:p>
          <a:p>
            <a:r>
              <a:rPr lang="en-US" sz="2400" b="1" dirty="0" smtClean="0"/>
              <a:t>Listening is relatively safe!</a:t>
            </a:r>
            <a:endParaRPr lang="en-US" sz="2400" dirty="0"/>
          </a:p>
          <a:p>
            <a:endParaRPr lang="en-US" sz="2400" b="1" dirty="0"/>
          </a:p>
          <a:p>
            <a:r>
              <a:rPr lang="en-US" sz="2400" b="1" dirty="0" smtClean="0"/>
              <a:t>Very few (about 5%) undesirable listening effects</a:t>
            </a:r>
            <a:r>
              <a:rPr lang="en-US" sz="2400" dirty="0" smtClean="0"/>
              <a:t>, and even those with only minor effect sizes.</a:t>
            </a:r>
          </a:p>
          <a:p>
            <a:endParaRPr lang="en-US" sz="2400" dirty="0" smtClean="0"/>
          </a:p>
          <a:p>
            <a:r>
              <a:rPr lang="en-US" sz="2400" dirty="0" smtClean="0"/>
              <a:t>Feedback interventions caused performance decline in 38% of the experiments (Kluger &amp; </a:t>
            </a:r>
            <a:r>
              <a:rPr lang="en-US" sz="2400" dirty="0" err="1" smtClean="0"/>
              <a:t>DeNisi</a:t>
            </a:r>
            <a:r>
              <a:rPr lang="en-US" sz="2400" dirty="0" smtClean="0"/>
              <a:t>, 1996), with occasionally very strong negative-effect sizes.</a:t>
            </a:r>
          </a:p>
          <a:p>
            <a:endParaRPr lang="en-US" sz="2400" dirty="0"/>
          </a:p>
          <a:p>
            <a:r>
              <a:rPr lang="en-US" sz="2400" b="1" dirty="0" smtClean="0"/>
              <a:t>Feedback: listening -- Risk ratio of 7.6!</a:t>
            </a:r>
            <a:endParaRPr lang="en-US" sz="24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68" y="783816"/>
            <a:ext cx="8654063" cy="5290367"/>
          </a:xfrm>
          <a:prstGeom prst="rect">
            <a:avLst/>
          </a:prstGeom>
        </p:spPr>
      </p:pic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3"/>
            <a:ext cx="9222840" cy="6857999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  <a:ln>
            <a:noFill/>
          </a:ln>
          <a:ex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295" y="368592"/>
            <a:ext cx="8262257" cy="1080144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66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LIMITATIONS</a:t>
            </a:r>
            <a:endParaRPr lang="he-IL" sz="66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7963" y="1825871"/>
            <a:ext cx="72845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Many judgment calls</a:t>
            </a:r>
            <a:r>
              <a:rPr lang="en-US" sz="2400" dirty="0" smtClean="0"/>
              <a:t>.  Remedy: provide detailed account.</a:t>
            </a:r>
          </a:p>
          <a:p>
            <a:endParaRPr lang="en-US" sz="2400" dirty="0"/>
          </a:p>
          <a:p>
            <a:r>
              <a:rPr lang="en-US" sz="2400" b="1" dirty="0" smtClean="0"/>
              <a:t>Low power for variance estimates</a:t>
            </a:r>
            <a:r>
              <a:rPr lang="en-US" sz="2400" dirty="0" smtClean="0"/>
              <a:t>.  Remedy: expand search</a:t>
            </a:r>
          </a:p>
          <a:p>
            <a:endParaRPr lang="en-US" sz="2400" dirty="0"/>
          </a:p>
          <a:p>
            <a:r>
              <a:rPr lang="en-US" sz="2400" b="1" dirty="0" smtClean="0"/>
              <a:t>Main effects only</a:t>
            </a:r>
            <a:r>
              <a:rPr lang="en-US" sz="2400" dirty="0" smtClean="0"/>
              <a:t>.  Remedy: propose a theory + conduct primary research</a:t>
            </a:r>
          </a:p>
          <a:p>
            <a:endParaRPr lang="en-US" sz="2400" dirty="0"/>
          </a:p>
          <a:p>
            <a:r>
              <a:rPr lang="en-US" sz="2400" b="1" dirty="0" smtClean="0"/>
              <a:t>Existing experiments manipulate distraction.  </a:t>
            </a:r>
            <a:r>
              <a:rPr lang="en-US" sz="2400" dirty="0" smtClean="0"/>
              <a:t>Remedy, my colleagues also manipulate superior listening.</a:t>
            </a:r>
            <a:endParaRPr lang="en-US" sz="2400" b="1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6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68" y="783816"/>
            <a:ext cx="8654063" cy="5290367"/>
          </a:xfrm>
          <a:prstGeom prst="rect">
            <a:avLst/>
          </a:prstGeom>
        </p:spPr>
      </p:pic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3"/>
            <a:ext cx="9222840" cy="6857999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  <a:ln>
            <a:noFill/>
          </a:ln>
          <a:ex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295" y="368592"/>
            <a:ext cx="8262257" cy="990132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54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CONCLUSION</a:t>
            </a:r>
            <a:endParaRPr lang="he-IL" sz="54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1460" y="1808784"/>
            <a:ext cx="80110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dirty="0" smtClean="0"/>
              <a:t>Listening is</a:t>
            </a:r>
          </a:p>
          <a:p>
            <a:pPr marL="1600200" lvl="2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Relatively safe</a:t>
            </a:r>
          </a:p>
          <a:p>
            <a:pPr marL="1600200" lvl="2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Powerful</a:t>
            </a:r>
          </a:p>
          <a:p>
            <a:pPr marL="1600200" lvl="2" indent="-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 smtClean="0"/>
              <a:t>A relatively unexplored research goldmine</a:t>
            </a:r>
            <a:endParaRPr lang="en-US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0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14"/>
            <a:ext cx="922284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458604"/>
            <a:ext cx="8262257" cy="900120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66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DEFINTION</a:t>
            </a:r>
            <a:endParaRPr lang="he-IL" sz="66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40486" cy="48006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dirty="0" smtClean="0">
                <a:latin typeface="Avenir"/>
              </a:rPr>
              <a:t>Listening in interpersonal context is </a:t>
            </a:r>
            <a:r>
              <a:rPr lang="en-US" sz="2400" dirty="0">
                <a:latin typeface="Avenir"/>
              </a:rPr>
              <a:t>multi-dimensional (</a:t>
            </a:r>
            <a:r>
              <a:rPr lang="en-US" sz="2400" dirty="0" err="1">
                <a:latin typeface="Avenir"/>
                <a:hlinkClick r:id="rId4" action="ppaction://hlinkfile" tooltip="Bodie, 2012 #52"/>
              </a:rPr>
              <a:t>Bodie</a:t>
            </a:r>
            <a:r>
              <a:rPr lang="en-US" sz="2400" dirty="0">
                <a:latin typeface="Avenir"/>
                <a:hlinkClick r:id="rId4" action="ppaction://hlinkfile" tooltip="Bodie, 2012 #52"/>
              </a:rPr>
              <a:t>, 2012</a:t>
            </a:r>
            <a:r>
              <a:rPr lang="en-US" sz="2400" dirty="0" smtClean="0">
                <a:latin typeface="Avenir"/>
              </a:rPr>
              <a:t>):</a:t>
            </a:r>
          </a:p>
          <a:p>
            <a:pPr marL="0" indent="0" algn="l" rtl="0">
              <a:buNone/>
            </a:pPr>
            <a:endParaRPr lang="en-US" sz="2400" dirty="0" smtClean="0">
              <a:latin typeface="Avenir"/>
            </a:endParaRPr>
          </a:p>
          <a:p>
            <a:pPr lvl="2" algn="l" rtl="0"/>
            <a:r>
              <a:rPr lang="en-US" sz="3200" dirty="0" smtClean="0">
                <a:latin typeface="Avenir"/>
              </a:rPr>
              <a:t>Attention </a:t>
            </a:r>
            <a:r>
              <a:rPr lang="en-US" sz="1800" dirty="0" smtClean="0">
                <a:latin typeface="Avenir"/>
              </a:rPr>
              <a:t>(pay attention, be present, responsiveness)</a:t>
            </a:r>
            <a:endParaRPr lang="en-US" sz="1600" dirty="0" smtClean="0">
              <a:latin typeface="Avenir"/>
            </a:endParaRPr>
          </a:p>
          <a:p>
            <a:pPr lvl="2" algn="l" rtl="0"/>
            <a:r>
              <a:rPr lang="en-US" sz="3200" dirty="0" smtClean="0">
                <a:latin typeface="Avenir"/>
              </a:rPr>
              <a:t>Comprehension </a:t>
            </a:r>
            <a:r>
              <a:rPr lang="en-US" sz="2000" dirty="0" smtClean="0">
                <a:latin typeface="Avenir"/>
              </a:rPr>
              <a:t>(Understanding, curiosity)</a:t>
            </a:r>
            <a:endParaRPr lang="en-US" sz="3200" dirty="0" smtClean="0">
              <a:latin typeface="Avenir"/>
            </a:endParaRPr>
          </a:p>
          <a:p>
            <a:pPr lvl="2" algn="l" rtl="0"/>
            <a:r>
              <a:rPr lang="en-US" sz="3200" dirty="0" smtClean="0">
                <a:latin typeface="Avenir"/>
              </a:rPr>
              <a:t>Relation </a:t>
            </a:r>
            <a:r>
              <a:rPr lang="en-US" sz="2000" dirty="0" smtClean="0">
                <a:latin typeface="Avenir"/>
              </a:rPr>
              <a:t>(Support, respect, empathy, caring, non-judgmental) </a:t>
            </a:r>
            <a:endParaRPr lang="en-US" sz="2000" dirty="0">
              <a:latin typeface="Avenir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28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284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458604"/>
            <a:ext cx="8262257" cy="900120"/>
          </a:xfrm>
        </p:spPr>
        <p:txBody>
          <a:bodyPr>
            <a:noAutofit/>
          </a:bodyPr>
          <a:lstStyle/>
          <a:p>
            <a:pPr algn="l" rtl="0">
              <a:defRPr/>
            </a:pPr>
            <a:r>
              <a:rPr lang="en-US" sz="66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DEFINTION</a:t>
            </a:r>
            <a:endParaRPr lang="he-IL" sz="66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40486" cy="4800600"/>
          </a:xfrm>
        </p:spPr>
        <p:txBody>
          <a:bodyPr>
            <a:normAutofit/>
          </a:bodyPr>
          <a:lstStyle/>
          <a:p>
            <a:pPr marL="0" lvl="1" indent="0" algn="l" rtl="0">
              <a:buNone/>
            </a:pPr>
            <a:r>
              <a:rPr lang="en-US" sz="2400" dirty="0" smtClean="0">
                <a:latin typeface="Avenir"/>
              </a:rPr>
              <a:t>Relational aspect </a:t>
            </a:r>
            <a:r>
              <a:rPr lang="en-US" sz="2000" dirty="0">
                <a:latin typeface="Avenir"/>
              </a:rPr>
              <a:t>(</a:t>
            </a:r>
            <a:r>
              <a:rPr lang="en-US" sz="2000" dirty="0">
                <a:latin typeface="Avenir"/>
                <a:hlinkClick r:id="rId4" action="ppaction://hlinkfile" tooltip="Rogers, 1991/1952 #869"/>
              </a:rPr>
              <a:t>Rogers &amp; Roethlisberger, 1991/1952</a:t>
            </a:r>
            <a:r>
              <a:rPr lang="en-US" sz="2000" dirty="0" smtClean="0">
                <a:latin typeface="Avenir"/>
              </a:rPr>
              <a:t>):</a:t>
            </a:r>
            <a:endParaRPr lang="he-IL" sz="2000" dirty="0">
              <a:latin typeface="Avenir"/>
            </a:endParaRPr>
          </a:p>
          <a:p>
            <a:pPr marL="0" indent="0" algn="l" rtl="0">
              <a:buNone/>
            </a:pPr>
            <a:endParaRPr lang="en-US" sz="2400" dirty="0">
              <a:latin typeface="Avenir"/>
            </a:endParaRPr>
          </a:p>
          <a:p>
            <a:pPr lvl="2" algn="l" rtl="0"/>
            <a:r>
              <a:rPr lang="en-US" sz="3200" dirty="0" smtClean="0">
                <a:latin typeface="Avenir"/>
              </a:rPr>
              <a:t>Non-judgmental</a:t>
            </a:r>
          </a:p>
          <a:p>
            <a:pPr lvl="2" algn="l" rtl="0"/>
            <a:r>
              <a:rPr lang="en-US" sz="3200" dirty="0" smtClean="0">
                <a:latin typeface="Avenir"/>
              </a:rPr>
              <a:t>Empathic</a:t>
            </a:r>
          </a:p>
          <a:p>
            <a:pPr lvl="2" algn="l" rtl="0"/>
            <a:r>
              <a:rPr lang="en-US" sz="3200" dirty="0" smtClean="0">
                <a:latin typeface="Avenir"/>
              </a:rPr>
              <a:t>Authentic </a:t>
            </a:r>
          </a:p>
          <a:p>
            <a:pPr lvl="2" algn="l" rtl="0"/>
            <a:r>
              <a:rPr lang="en-US" sz="3200" dirty="0" smtClean="0">
                <a:latin typeface="Avenir"/>
              </a:rPr>
              <a:t>Respectful</a:t>
            </a:r>
            <a:endParaRPr lang="he-IL" sz="3200" dirty="0">
              <a:latin typeface="Avenir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4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22840" cy="693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00" y="289710"/>
            <a:ext cx="9001200" cy="1069014"/>
          </a:xfrm>
        </p:spPr>
        <p:txBody>
          <a:bodyPr>
            <a:noAutofit/>
          </a:bodyPr>
          <a:lstStyle/>
          <a:p>
            <a:pPr algn="l"/>
            <a:r>
              <a:rPr lang="en-US" sz="45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ALTERNATIVE SESSION TYPE </a:t>
            </a:r>
            <a:endParaRPr lang="en-US" sz="45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08784"/>
            <a:ext cx="6400800" cy="3830016"/>
          </a:xfrm>
        </p:spPr>
        <p:txBody>
          <a:bodyPr>
            <a:normAutofit fontScale="92500" lnSpcReduction="10000"/>
          </a:bodyPr>
          <a:lstStyle/>
          <a:p>
            <a:pPr algn="l" rtl="0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A typical symposium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–</a:t>
            </a:r>
            <a:r>
              <a:rPr lang="en-US" sz="2400" dirty="0" smtClean="0">
                <a:solidFill>
                  <a:schemeClr val="tx1"/>
                </a:solidFill>
              </a:rPr>
              <a:t> 55 minutes</a:t>
            </a:r>
            <a:endParaRPr lang="en-US" dirty="0" smtClean="0">
              <a:solidFill>
                <a:schemeClr val="tx1"/>
              </a:solidFill>
            </a:endParaRPr>
          </a:p>
          <a:p>
            <a:pPr algn="l" rtl="0">
              <a:spcBef>
                <a:spcPts val="0"/>
              </a:spcBef>
              <a:spcAft>
                <a:spcPts val="1200"/>
              </a:spcAft>
            </a:pPr>
            <a:endParaRPr lang="en-US" dirty="0" smtClean="0">
              <a:solidFill>
                <a:schemeClr val="tx1"/>
              </a:solidFill>
            </a:endParaRPr>
          </a:p>
          <a:p>
            <a:pPr algn="l" rtl="0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Small-group </a:t>
            </a:r>
            <a:r>
              <a:rPr lang="en-US" dirty="0">
                <a:solidFill>
                  <a:schemeClr val="tx1"/>
                </a:solidFill>
              </a:rPr>
              <a:t>discussions </a:t>
            </a:r>
            <a:r>
              <a:rPr lang="en-US" dirty="0" smtClean="0">
                <a:solidFill>
                  <a:schemeClr val="tx1"/>
                </a:solidFill>
              </a:rPr>
              <a:t>led by </a:t>
            </a:r>
            <a:r>
              <a:rPr lang="en-US" dirty="0">
                <a:solidFill>
                  <a:schemeClr val="tx1"/>
                </a:solidFill>
              </a:rPr>
              <a:t>the generous </a:t>
            </a:r>
            <a:r>
              <a:rPr lang="en-US" dirty="0" smtClean="0">
                <a:solidFill>
                  <a:schemeClr val="tx1"/>
                </a:solidFill>
              </a:rPr>
              <a:t>co-chairs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– 15 minutes</a:t>
            </a:r>
            <a:endParaRPr lang="en-US" dirty="0" smtClean="0">
              <a:solidFill>
                <a:schemeClr val="tx1"/>
              </a:solidFill>
            </a:endParaRPr>
          </a:p>
          <a:p>
            <a:pPr algn="l" rtl="0">
              <a:spcBef>
                <a:spcPts val="0"/>
              </a:spcBef>
              <a:spcAft>
                <a:spcPts val="1200"/>
              </a:spcAft>
            </a:pPr>
            <a:endParaRPr lang="en-US" dirty="0" smtClean="0">
              <a:solidFill>
                <a:schemeClr val="tx1"/>
              </a:solidFill>
            </a:endParaRPr>
          </a:p>
          <a:p>
            <a:pPr algn="l" rtl="0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Co-chairs summarize their findings to the plenary </a:t>
            </a:r>
            <a:r>
              <a:rPr lang="en-US" sz="2400" dirty="0" smtClean="0">
                <a:solidFill>
                  <a:schemeClr val="tx1"/>
                </a:solidFill>
              </a:rPr>
              <a:t>– 10 minutes (2 minutes each)</a:t>
            </a:r>
            <a:endParaRPr lang="en-US" dirty="0" smtClean="0">
              <a:solidFill>
                <a:schemeClr val="tx1"/>
              </a:solidFill>
            </a:endParaRPr>
          </a:p>
          <a:p>
            <a:pPr algn="l" rtl="0"/>
            <a:endParaRPr lang="en-US" dirty="0">
              <a:solidFill>
                <a:schemeClr val="tx1"/>
              </a:solidFill>
            </a:endParaRPr>
          </a:p>
          <a:p>
            <a:pPr algn="l" rtl="0"/>
            <a:endParaRPr lang="en-US" dirty="0" smtClean="0">
              <a:solidFill>
                <a:schemeClr val="tx1"/>
              </a:solidFill>
            </a:endParaRPr>
          </a:p>
          <a:p>
            <a:pPr algn="l" rtl="0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1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22840" cy="693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1556" y="289710"/>
            <a:ext cx="7831044" cy="1069014"/>
          </a:xfrm>
        </p:spPr>
        <p:txBody>
          <a:bodyPr>
            <a:noAutofit/>
          </a:bodyPr>
          <a:lstStyle/>
          <a:p>
            <a:pPr algn="l"/>
            <a:r>
              <a:rPr lang="en-US" sz="45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THE SYMPOSIUM</a:t>
            </a:r>
            <a:endParaRPr lang="en-US" sz="45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08784"/>
            <a:ext cx="6400800" cy="3830016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Listening</a:t>
            </a:r>
            <a:r>
              <a:rPr lang="en-US" dirty="0"/>
              <a:t>: Why should </a:t>
            </a:r>
            <a:r>
              <a:rPr lang="en-US" dirty="0" smtClean="0"/>
              <a:t>you?</a:t>
            </a:r>
          </a:p>
          <a:p>
            <a:pPr algn="l" rtl="0"/>
            <a:r>
              <a:rPr lang="en-US" sz="2000" dirty="0">
                <a:solidFill>
                  <a:schemeClr val="tx1"/>
                </a:solidFill>
              </a:rPr>
              <a:t>Avraham N. Kluger, </a:t>
            </a:r>
            <a:r>
              <a:rPr lang="en-US" sz="2000" dirty="0" smtClean="0">
                <a:solidFill>
                  <a:schemeClr val="tx1"/>
                </a:solidFill>
              </a:rPr>
              <a:t>The Hebrew </a:t>
            </a:r>
            <a:r>
              <a:rPr lang="en-US" sz="2000" dirty="0">
                <a:solidFill>
                  <a:schemeClr val="tx1"/>
                </a:solidFill>
              </a:rPr>
              <a:t>University of </a:t>
            </a:r>
            <a:r>
              <a:rPr lang="en-US" sz="2000" dirty="0" smtClean="0">
                <a:solidFill>
                  <a:schemeClr val="tx1"/>
                </a:solidFill>
              </a:rPr>
              <a:t>Jerusalem</a:t>
            </a:r>
            <a:endParaRPr lang="en-US" sz="2000" dirty="0">
              <a:solidFill>
                <a:schemeClr val="tx1"/>
              </a:solidFill>
            </a:endParaRPr>
          </a:p>
          <a:p>
            <a:pPr algn="l" rtl="0"/>
            <a:r>
              <a:rPr lang="en-US" sz="2000" dirty="0">
                <a:solidFill>
                  <a:schemeClr val="tx1"/>
                </a:solidFill>
              </a:rPr>
              <a:t>Guy Itzchakov, The Hebrew University of Jerusalem</a:t>
            </a:r>
            <a:endParaRPr lang="en-US" dirty="0" smtClean="0"/>
          </a:p>
          <a:p>
            <a:pPr algn="l" rtl="0"/>
            <a:r>
              <a:rPr lang="en-US" dirty="0" smtClean="0"/>
              <a:t>Listening</a:t>
            </a:r>
            <a:r>
              <a:rPr lang="en-US" dirty="0"/>
              <a:t>: Why </a:t>
            </a:r>
            <a:r>
              <a:rPr lang="en-US" dirty="0" smtClean="0"/>
              <a:t>should </a:t>
            </a:r>
            <a:r>
              <a:rPr lang="en-US" dirty="0"/>
              <a:t>you not</a:t>
            </a:r>
            <a:r>
              <a:rPr lang="en-US" dirty="0" smtClean="0"/>
              <a:t>?</a:t>
            </a:r>
          </a:p>
          <a:p>
            <a:pPr algn="l" rtl="0"/>
            <a:r>
              <a:rPr lang="en-US" sz="2000" dirty="0" err="1">
                <a:solidFill>
                  <a:schemeClr val="tx1"/>
                </a:solidFill>
              </a:rPr>
              <a:t>Dotan</a:t>
            </a:r>
            <a:r>
              <a:rPr lang="en-US" sz="2000" dirty="0">
                <a:solidFill>
                  <a:schemeClr val="tx1"/>
                </a:solidFill>
              </a:rPr>
              <a:t> R. Castro, The Hebrew University of Jerusalem</a:t>
            </a:r>
          </a:p>
          <a:p>
            <a:pPr algn="l" rtl="0"/>
            <a:r>
              <a:rPr lang="en-US" sz="2000" dirty="0" smtClean="0">
                <a:solidFill>
                  <a:schemeClr val="tx1"/>
                </a:solidFill>
              </a:rPr>
              <a:t>Anat </a:t>
            </a:r>
            <a:r>
              <a:rPr lang="en-US" sz="2000" dirty="0">
                <a:solidFill>
                  <a:schemeClr val="tx1"/>
                </a:solidFill>
              </a:rPr>
              <a:t>Hurwitz, New York </a:t>
            </a:r>
            <a:r>
              <a:rPr lang="en-US" sz="2000" dirty="0" smtClean="0">
                <a:solidFill>
                  <a:schemeClr val="tx1"/>
                </a:solidFill>
              </a:rPr>
              <a:t>University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0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284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38749"/>
            <a:ext cx="6400800" cy="5138276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Think throughout the presentations</a:t>
            </a:r>
          </a:p>
          <a:p>
            <a:pPr algn="l" rtl="0"/>
            <a:endParaRPr lang="en-US" dirty="0" smtClean="0">
              <a:solidFill>
                <a:schemeClr val="tx1"/>
              </a:solidFill>
            </a:endParaRPr>
          </a:p>
          <a:p>
            <a:pPr algn="l" rtl="0"/>
            <a:r>
              <a:rPr lang="en-US" dirty="0" smtClean="0"/>
              <a:t>What is your strongest objection?</a:t>
            </a:r>
          </a:p>
          <a:p>
            <a:pPr algn="l" rtl="0"/>
            <a:r>
              <a:rPr lang="en-US" dirty="0" smtClean="0"/>
              <a:t>What is the greatest opportunity?</a:t>
            </a:r>
          </a:p>
          <a:p>
            <a:pPr algn="l" rtl="0"/>
            <a:endParaRPr lang="en-US" dirty="0" smtClean="0">
              <a:solidFill>
                <a:schemeClr val="tx1"/>
              </a:solidFill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Share your thoughts with your group</a:t>
            </a:r>
          </a:p>
          <a:p>
            <a:pPr algn="l" rtl="0"/>
            <a:endParaRPr lang="en-US" dirty="0" smtClean="0">
              <a:solidFill>
                <a:schemeClr val="tx1"/>
              </a:solidFill>
            </a:endParaRPr>
          </a:p>
          <a:p>
            <a:pPr algn="l" rtl="0"/>
            <a:r>
              <a:rPr lang="en-US" dirty="0" smtClean="0">
                <a:solidFill>
                  <a:schemeClr val="tx1"/>
                </a:solidFill>
              </a:rPr>
              <a:t>Co-chairs </a:t>
            </a:r>
            <a:r>
              <a:rPr lang="en-US" dirty="0">
                <a:solidFill>
                  <a:schemeClr val="tx1"/>
                </a:solidFill>
              </a:rPr>
              <a:t>will summarize findings to the </a:t>
            </a:r>
            <a:r>
              <a:rPr lang="en-US" dirty="0" smtClean="0">
                <a:solidFill>
                  <a:schemeClr val="tx1"/>
                </a:solidFill>
              </a:rPr>
              <a:t>plenary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289710"/>
            <a:ext cx="7701000" cy="106901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YOUR ROLE</a:t>
            </a:r>
            <a:endParaRPr lang="en-US" sz="45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5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2544ece2-34e7-4eeb-aba0-29876dd3feeb@sav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213"/>
            <a:ext cx="922284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38748"/>
            <a:ext cx="6400800" cy="3420456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>
                <a:solidFill>
                  <a:schemeClr val="tx1"/>
                </a:solidFill>
              </a:rPr>
              <a:t>The presenters will say nothing, they are only going to listen, right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  <a:p>
            <a:pPr rtl="0"/>
            <a:r>
              <a:rPr lang="en-US" sz="2400" b="1" dirty="0" smtClean="0"/>
              <a:t>Listening ≠ not talking</a:t>
            </a:r>
          </a:p>
          <a:p>
            <a:pPr algn="l" rtl="0"/>
            <a:r>
              <a:rPr lang="en-US" sz="1800" dirty="0" smtClean="0"/>
              <a:t>Ames</a:t>
            </a:r>
            <a:r>
              <a:rPr lang="en-US" sz="1800" dirty="0"/>
              <a:t>, D., </a:t>
            </a:r>
            <a:r>
              <a:rPr lang="en-US" sz="1800" dirty="0" err="1"/>
              <a:t>Maissen</a:t>
            </a:r>
            <a:r>
              <a:rPr lang="en-US" sz="1800" dirty="0"/>
              <a:t>, L. B., &amp; </a:t>
            </a:r>
            <a:r>
              <a:rPr lang="en-US" sz="1800" dirty="0" err="1"/>
              <a:t>Brockner</a:t>
            </a:r>
            <a:r>
              <a:rPr lang="en-US" sz="1800" dirty="0"/>
              <a:t>, J. (2012). The role of listening in interpersonal influence. </a:t>
            </a:r>
            <a:r>
              <a:rPr lang="en-US" sz="1800" i="1" dirty="0"/>
              <a:t>Journal of Research in Personality, 46(3), 345-349. </a:t>
            </a:r>
            <a:endParaRPr lang="en-US" sz="1800" dirty="0"/>
          </a:p>
          <a:p>
            <a:pPr algn="l" rtl="0"/>
            <a:r>
              <a:rPr lang="en-US" sz="2400" dirty="0" smtClean="0">
                <a:solidFill>
                  <a:schemeClr val="tx1"/>
                </a:solidFill>
              </a:rPr>
              <a:t>Feedback is bad, so the audience will say nothing, right?</a:t>
            </a:r>
          </a:p>
          <a:p>
            <a:pPr rtl="0"/>
            <a:r>
              <a:rPr lang="en-US" sz="2400" b="1" dirty="0" smtClean="0"/>
              <a:t>Feedback intervention ≠ feedback seeking</a:t>
            </a:r>
            <a:endParaRPr lang="en-US" sz="24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400" y="289710"/>
            <a:ext cx="9001200" cy="97900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Two </a:t>
            </a:r>
            <a:r>
              <a:rPr lang="en-US" sz="4800" b="1" dirty="0">
                <a:solidFill>
                  <a:srgbClr val="2F8581"/>
                </a:solidFill>
                <a:latin typeface="Calisto MT" panose="02040603050505030304" pitchFamily="18" charset="0"/>
              </a:rPr>
              <a:t>jokes that are already </a:t>
            </a:r>
            <a:r>
              <a:rPr lang="en-US" sz="4800" b="1" dirty="0" smtClean="0">
                <a:solidFill>
                  <a:srgbClr val="2F8581"/>
                </a:solidFill>
                <a:latin typeface="Calisto MT" panose="02040603050505030304" pitchFamily="18" charset="0"/>
              </a:rPr>
              <a:t>taken</a:t>
            </a:r>
            <a:endParaRPr lang="en-US" sz="4800" b="1" dirty="0">
              <a:solidFill>
                <a:srgbClr val="2F8581"/>
              </a:solidFill>
              <a:latin typeface="Calisto MT" panose="0204060305050503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228B4-77A8-4C3B-AAC1-CA265FEB610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7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6654</TotalTime>
  <Words>1760</Words>
  <Application>Microsoft Office PowerPoint</Application>
  <PresentationFormat>On-screen Show (4:3)</PresentationFormat>
  <Paragraphs>625</Paragraphs>
  <Slides>35</Slides>
  <Notes>35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LISTENING:  Why should you and why should you not? </vt:lpstr>
      <vt:lpstr>SIGNS OF NO LISTENING</vt:lpstr>
      <vt:lpstr>DEFINTION</vt:lpstr>
      <vt:lpstr>DEFINTION</vt:lpstr>
      <vt:lpstr>DEFINTION</vt:lpstr>
      <vt:lpstr>ALTERNATIVE SESSION TYPE </vt:lpstr>
      <vt:lpstr>THE SYMPOSIUM</vt:lpstr>
      <vt:lpstr>PowerPoint Presentation</vt:lpstr>
      <vt:lpstr>PowerPoint Presentation</vt:lpstr>
      <vt:lpstr>The Hidden Power of Listening:  Meta-Analyses </vt:lpstr>
      <vt:lpstr>THE STATE OF THE ART  IN I/O</vt:lpstr>
      <vt:lpstr>THE SEARCH</vt:lpstr>
      <vt:lpstr>SELECTION CRITERIA</vt:lpstr>
      <vt:lpstr>CODED</vt:lpstr>
      <vt:lpstr>ANALYSES</vt:lpstr>
      <vt:lpstr>CODING</vt:lpstr>
      <vt:lpstr>CODING RELIABILITY</vt:lpstr>
      <vt:lpstr>EXISTING THEORIES</vt:lpstr>
      <vt:lpstr>EXPERIMENTS fluency</vt:lpstr>
      <vt:lpstr>EXPERIMENTS fluency</vt:lpstr>
      <vt:lpstr>EXPERIMENTS</vt:lpstr>
      <vt:lpstr>CORRELATIONS performance</vt:lpstr>
      <vt:lpstr>CORRELATIONS</vt:lpstr>
      <vt:lpstr>CORRELATIONS</vt:lpstr>
      <vt:lpstr>More CORRELATIONS </vt:lpstr>
      <vt:lpstr>QUASI-EXPERIMENTS before-after designs</vt:lpstr>
      <vt:lpstr>PUBLICATION BIASES</vt:lpstr>
      <vt:lpstr>SUMMARY</vt:lpstr>
      <vt:lpstr>SUMMARY</vt:lpstr>
      <vt:lpstr>SUMMARY</vt:lpstr>
      <vt:lpstr>DISCUSSION 1</vt:lpstr>
      <vt:lpstr>DISCUSSION 2</vt:lpstr>
      <vt:lpstr>DISCUSSION 3</vt:lpstr>
      <vt:lpstr>LIMITATIONS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 Kluger</dc:creator>
  <cp:lastModifiedBy>Owner</cp:lastModifiedBy>
  <cp:revision>201</cp:revision>
  <dcterms:created xsi:type="dcterms:W3CDTF">2015-01-26T10:51:02Z</dcterms:created>
  <dcterms:modified xsi:type="dcterms:W3CDTF">2015-04-23T10:48:01Z</dcterms:modified>
</cp:coreProperties>
</file>