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charts/chart1.xml" ContentType="application/vnd.openxmlformats-officedocument.drawingml.chart+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charts/chart2.xml" ContentType="application/vnd.openxmlformats-officedocument.drawingml.chart+xml"/>
  <Override PartName="/ppt/notesSlides/notesSlide22.xml" ContentType="application/vnd.openxmlformats-officedocument.presentationml.notesSlide+xml"/>
  <Override PartName="/ppt/charts/chart3.xml" ContentType="application/vnd.openxmlformats-officedocument.drawingml.chart+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bookmarkIdSeed="2">
  <p:sldMasterIdLst>
    <p:sldMasterId id="2147483793" r:id="rId1"/>
  </p:sldMasterIdLst>
  <p:notesMasterIdLst>
    <p:notesMasterId r:id="rId27"/>
  </p:notesMasterIdLst>
  <p:sldIdLst>
    <p:sldId id="296" r:id="rId2"/>
    <p:sldId id="297" r:id="rId3"/>
    <p:sldId id="307" r:id="rId4"/>
    <p:sldId id="362" r:id="rId5"/>
    <p:sldId id="351" r:id="rId6"/>
    <p:sldId id="361" r:id="rId7"/>
    <p:sldId id="327" r:id="rId8"/>
    <p:sldId id="364" r:id="rId9"/>
    <p:sldId id="360" r:id="rId10"/>
    <p:sldId id="283" r:id="rId11"/>
    <p:sldId id="329" r:id="rId12"/>
    <p:sldId id="330" r:id="rId13"/>
    <p:sldId id="335" r:id="rId14"/>
    <p:sldId id="366" r:id="rId15"/>
    <p:sldId id="358" r:id="rId16"/>
    <p:sldId id="365" r:id="rId17"/>
    <p:sldId id="337" r:id="rId18"/>
    <p:sldId id="338" r:id="rId19"/>
    <p:sldId id="339" r:id="rId20"/>
    <p:sldId id="359" r:id="rId21"/>
    <p:sldId id="342" r:id="rId22"/>
    <p:sldId id="353" r:id="rId23"/>
    <p:sldId id="354" r:id="rId24"/>
    <p:sldId id="368" r:id="rId25"/>
    <p:sldId id="276" r:id="rId26"/>
  </p:sldIdLst>
  <p:sldSz cx="9144000" cy="6858000" type="screen4x3"/>
  <p:notesSz cx="6858000" cy="9144000"/>
  <p:defaultTextStyle>
    <a:defPPr>
      <a:defRPr lang="en-US"/>
    </a:defPPr>
    <a:lvl1pPr algn="l" rtl="0" fontAlgn="base">
      <a:spcBef>
        <a:spcPct val="0"/>
      </a:spcBef>
      <a:spcAft>
        <a:spcPct val="0"/>
      </a:spcAft>
      <a:defRPr kern="1200">
        <a:solidFill>
          <a:srgbClr val="000000"/>
        </a:solidFill>
        <a:latin typeface="Arial" charset="0"/>
        <a:ea typeface="ヒラギノ角ゴ ProN W3" charset="-128"/>
        <a:cs typeface="+mn-cs"/>
        <a:sym typeface="Arial" charset="0"/>
      </a:defRPr>
    </a:lvl1pPr>
    <a:lvl2pPr marL="457200" algn="l" rtl="0" fontAlgn="base">
      <a:spcBef>
        <a:spcPct val="0"/>
      </a:spcBef>
      <a:spcAft>
        <a:spcPct val="0"/>
      </a:spcAft>
      <a:defRPr kern="1200">
        <a:solidFill>
          <a:srgbClr val="000000"/>
        </a:solidFill>
        <a:latin typeface="Arial" charset="0"/>
        <a:ea typeface="ヒラギノ角ゴ ProN W3" charset="-128"/>
        <a:cs typeface="+mn-cs"/>
        <a:sym typeface="Arial" charset="0"/>
      </a:defRPr>
    </a:lvl2pPr>
    <a:lvl3pPr marL="914400" algn="l" rtl="0" fontAlgn="base">
      <a:spcBef>
        <a:spcPct val="0"/>
      </a:spcBef>
      <a:spcAft>
        <a:spcPct val="0"/>
      </a:spcAft>
      <a:defRPr kern="1200">
        <a:solidFill>
          <a:srgbClr val="000000"/>
        </a:solidFill>
        <a:latin typeface="Arial" charset="0"/>
        <a:ea typeface="ヒラギノ角ゴ ProN W3" charset="-128"/>
        <a:cs typeface="+mn-cs"/>
        <a:sym typeface="Arial" charset="0"/>
      </a:defRPr>
    </a:lvl3pPr>
    <a:lvl4pPr marL="1371600" algn="l" rtl="0" fontAlgn="base">
      <a:spcBef>
        <a:spcPct val="0"/>
      </a:spcBef>
      <a:spcAft>
        <a:spcPct val="0"/>
      </a:spcAft>
      <a:defRPr kern="1200">
        <a:solidFill>
          <a:srgbClr val="000000"/>
        </a:solidFill>
        <a:latin typeface="Arial" charset="0"/>
        <a:ea typeface="ヒラギノ角ゴ ProN W3" charset="-128"/>
        <a:cs typeface="+mn-cs"/>
        <a:sym typeface="Arial" charset="0"/>
      </a:defRPr>
    </a:lvl4pPr>
    <a:lvl5pPr marL="1828800" algn="l" rtl="0" fontAlgn="base">
      <a:spcBef>
        <a:spcPct val="0"/>
      </a:spcBef>
      <a:spcAft>
        <a:spcPct val="0"/>
      </a:spcAft>
      <a:defRPr kern="1200">
        <a:solidFill>
          <a:srgbClr val="000000"/>
        </a:solidFill>
        <a:latin typeface="Arial" charset="0"/>
        <a:ea typeface="ヒラギノ角ゴ ProN W3" charset="-128"/>
        <a:cs typeface="+mn-cs"/>
        <a:sym typeface="Arial" charset="0"/>
      </a:defRPr>
    </a:lvl5pPr>
    <a:lvl6pPr marL="2286000" algn="l" defTabSz="914400" rtl="0" eaLnBrk="1" latinLnBrk="0" hangingPunct="1">
      <a:defRPr kern="1200">
        <a:solidFill>
          <a:srgbClr val="000000"/>
        </a:solidFill>
        <a:latin typeface="Arial" charset="0"/>
        <a:ea typeface="ヒラギノ角ゴ ProN W3" charset="-128"/>
        <a:cs typeface="+mn-cs"/>
        <a:sym typeface="Arial" charset="0"/>
      </a:defRPr>
    </a:lvl6pPr>
    <a:lvl7pPr marL="2743200" algn="l" defTabSz="914400" rtl="0" eaLnBrk="1" latinLnBrk="0" hangingPunct="1">
      <a:defRPr kern="1200">
        <a:solidFill>
          <a:srgbClr val="000000"/>
        </a:solidFill>
        <a:latin typeface="Arial" charset="0"/>
        <a:ea typeface="ヒラギノ角ゴ ProN W3" charset="-128"/>
        <a:cs typeface="+mn-cs"/>
        <a:sym typeface="Arial" charset="0"/>
      </a:defRPr>
    </a:lvl7pPr>
    <a:lvl8pPr marL="3200400" algn="l" defTabSz="914400" rtl="0" eaLnBrk="1" latinLnBrk="0" hangingPunct="1">
      <a:defRPr kern="1200">
        <a:solidFill>
          <a:srgbClr val="000000"/>
        </a:solidFill>
        <a:latin typeface="Arial" charset="0"/>
        <a:ea typeface="ヒラギノ角ゴ ProN W3" charset="-128"/>
        <a:cs typeface="+mn-cs"/>
        <a:sym typeface="Arial" charset="0"/>
      </a:defRPr>
    </a:lvl8pPr>
    <a:lvl9pPr marL="3657600" algn="l" defTabSz="914400" rtl="0" eaLnBrk="1" latinLnBrk="0" hangingPunct="1">
      <a:defRPr kern="1200">
        <a:solidFill>
          <a:srgbClr val="000000"/>
        </a:solidFill>
        <a:latin typeface="Arial" charset="0"/>
        <a:ea typeface="ヒラギノ角ゴ ProN W3" charset="-128"/>
        <a:cs typeface="+mn-cs"/>
        <a:sym typeface="Arial" charset="0"/>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guy" initials="g" lastIdx="1"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900CC"/>
    <a:srgbClr val="99CC00"/>
    <a:srgbClr val="5AD5EE"/>
    <a:srgbClr val="C6FA06"/>
    <a:srgbClr val="9966FF"/>
    <a:srgbClr val="66FFFF"/>
    <a:srgbClr val="FF3399"/>
    <a:srgbClr val="18940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85BE263C-DBD7-4A20-BB59-AAB30ACAA65A}" styleName="Medium Style 3 - Accent 2">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2"/>
          </a:solidFill>
        </a:fill>
      </a:tcStyle>
    </a:lastCol>
    <a:firstCol>
      <a:tcTxStyle b="on">
        <a:fontRef idx="minor">
          <a:scrgbClr r="0" g="0" b="0"/>
        </a:fontRef>
        <a:schemeClr val="lt1"/>
      </a:tcTxStyle>
      <a:tcStyle>
        <a:tcBdr/>
        <a:fill>
          <a:solidFill>
            <a:schemeClr val="accent2"/>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2"/>
          </a:solidFill>
        </a:fill>
      </a:tcStyle>
    </a:firstRow>
  </a:tblStyle>
  <a:tblStyle styleId="{EB9631B5-78F2-41C9-869B-9F39066F8104}" styleName="Medium Style 3 - Accent 4">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4"/>
          </a:solidFill>
        </a:fill>
      </a:tcStyle>
    </a:lastCol>
    <a:firstCol>
      <a:tcTxStyle b="on">
        <a:fontRef idx="minor">
          <a:scrgbClr r="0" g="0" b="0"/>
        </a:fontRef>
        <a:schemeClr val="lt1"/>
      </a:tcTxStyle>
      <a:tcStyle>
        <a:tcBdr/>
        <a:fill>
          <a:solidFill>
            <a:schemeClr val="accent4"/>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4"/>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35758FB7-9AC5-4552-8A53-C91805E547FA}" styleName="סגנון ערכת נושא 1 - הדגשה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08FB837D-C827-4EFA-A057-4D05807E0F7C}" styleName="סגנון ערכת נושא 1 - הדגשה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3C2FFA5D-87B4-456A-9821-1D502468CF0F}" styleName="סגנון ערכת נושא 1 - הדגשה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74C1A8A3-306A-4EB7-A6B1-4F7E0EB9C5D6}" styleName="סגנון ביניים 3 - הדגשה 5">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5"/>
          </a:solidFill>
        </a:fill>
      </a:tcStyle>
    </a:lastCol>
    <a:firstCol>
      <a:tcTxStyle b="on">
        <a:fontRef idx="minor">
          <a:scrgbClr r="0" g="0" b="0"/>
        </a:fontRef>
        <a:schemeClr val="lt1"/>
      </a:tcTxStyle>
      <a:tcStyle>
        <a:tcBdr/>
        <a:fill>
          <a:solidFill>
            <a:schemeClr val="accent5"/>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5"/>
          </a:solidFill>
        </a:fill>
      </a:tcStyle>
    </a:firstRow>
  </a:tblStyle>
  <a:tblStyle styleId="{775DCB02-9BB8-47FD-8907-85C794F793BA}" styleName="סגנון ערכת נושא 1 - הדגשה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 styleId="{69C7853C-536D-4A76-A0AE-DD22124D55A5}" styleName="סגנון ערכת נושא 1 - הדגשה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327F97BB-C833-4FB7-BDE5-3F7075034690}" styleName="סגנון ערכת נושא 2 - הדגשה 5">
    <a:tblBg>
      <a:fillRef idx="3">
        <a:schemeClr val="accent5"/>
      </a:fillRef>
      <a:effectRef idx="3">
        <a:schemeClr val="accent5"/>
      </a:effectRef>
    </a:tblBg>
    <a:wholeTbl>
      <a:tcTxStyle>
        <a:fontRef idx="minor">
          <a:scrgbClr r="0" g="0" b="0"/>
        </a:fontRef>
        <a:schemeClr val="lt1"/>
      </a:tcTxStyle>
      <a:tcStyle>
        <a:tcBdr>
          <a:left>
            <a:lnRef idx="1">
              <a:schemeClr val="accent5">
                <a:tint val="50000"/>
              </a:schemeClr>
            </a:lnRef>
          </a:left>
          <a:right>
            <a:lnRef idx="1">
              <a:schemeClr val="accent5">
                <a:tint val="50000"/>
              </a:schemeClr>
            </a:lnRef>
          </a:right>
          <a:top>
            <a:lnRef idx="1">
              <a:schemeClr val="accent5">
                <a:tint val="50000"/>
              </a:schemeClr>
            </a:lnRef>
          </a:top>
          <a:bottom>
            <a:lnRef idx="1">
              <a:schemeClr val="accent5">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2A488322-F2BA-4B5B-9748-0D474271808F}" styleName="סגנון ביניים 3 - הדגשה 6">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6"/>
          </a:solidFill>
        </a:fill>
      </a:tcStyle>
    </a:lastCol>
    <a:firstCol>
      <a:tcTxStyle b="on">
        <a:fontRef idx="minor">
          <a:scrgbClr r="0" g="0" b="0"/>
        </a:fontRef>
        <a:schemeClr val="lt1"/>
      </a:tcTxStyle>
      <a:tcStyle>
        <a:tcBdr/>
        <a:fill>
          <a:solidFill>
            <a:schemeClr val="accent6"/>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34587" autoAdjust="0"/>
    <p:restoredTop sz="96655" autoAdjust="0"/>
  </p:normalViewPr>
  <p:slideViewPr>
    <p:cSldViewPr>
      <p:cViewPr>
        <p:scale>
          <a:sx n="90" d="100"/>
          <a:sy n="90" d="100"/>
        </p:scale>
        <p:origin x="-1200" y="-96"/>
      </p:cViewPr>
      <p:guideLst>
        <p:guide orient="horz" pos="2160"/>
        <p:guide pos="2880"/>
      </p:guideLst>
    </p:cSldViewPr>
  </p:slideViewPr>
  <p:outlineViewPr>
    <p:cViewPr>
      <p:scale>
        <a:sx n="33" d="100"/>
        <a:sy n="33" d="100"/>
      </p:scale>
      <p:origin x="246" y="209406"/>
    </p:cViewPr>
  </p:outlineViewPr>
  <p:notesTextViewPr>
    <p:cViewPr>
      <p:scale>
        <a:sx n="100" d="100"/>
        <a:sy n="100" d="100"/>
      </p:scale>
      <p:origin x="0" y="0"/>
    </p:cViewPr>
  </p:notesTextViewPr>
  <p:sorterViewPr>
    <p:cViewPr>
      <p:scale>
        <a:sx n="66" d="100"/>
        <a:sy n="66" d="100"/>
      </p:scale>
      <p:origin x="0" y="342"/>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viewProps" Target="viewProps.xml"/></Relationships>
</file>

<file path=ppt/charts/_rels/chart1.xml.rels><?xml version="1.0" encoding="UTF-8" standalone="yes"?>
<Relationships xmlns="http://schemas.openxmlformats.org/package/2006/relationships"><Relationship Id="rId1" Type="http://schemas.openxmlformats.org/officeDocument/2006/relationships/oleObject" Target="file:///C:\Users\guy\Documents\presentation.xlsx" TargetMode="External"/></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_rels/chart3.xml.rels><?xml version="1.0" encoding="UTF-8" standalone="yes"?>
<Relationships xmlns="http://schemas.openxmlformats.org/package/2006/relationships"><Relationship Id="rId1" Type="http://schemas.openxmlformats.org/officeDocument/2006/relationships/package" Target="../embeddings/Microsoft_Excel_Worksheet2.xlsx"/></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he-IL"/>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4.1392167054912832E-2"/>
          <c:y val="1.4003575640001542E-2"/>
          <c:w val="0.71960777518947128"/>
          <c:h val="0.85459564837004065"/>
        </c:manualLayout>
      </c:layout>
      <c:barChart>
        <c:barDir val="col"/>
        <c:grouping val="clustered"/>
        <c:varyColors val="0"/>
        <c:ser>
          <c:idx val="0"/>
          <c:order val="0"/>
          <c:tx>
            <c:strRef>
              <c:f>Sheet1!$C$11</c:f>
              <c:strCache>
                <c:ptCount val="1"/>
                <c:pt idx="0">
                  <c:v>Bad listening</c:v>
                </c:pt>
              </c:strCache>
            </c:strRef>
          </c:tx>
          <c:spPr>
            <a:solidFill>
              <a:srgbClr val="FF0000"/>
            </a:solidFill>
          </c:spPr>
          <c:invertIfNegative val="0"/>
          <c:dPt>
            <c:idx val="1"/>
            <c:invertIfNegative val="0"/>
            <c:bubble3D val="0"/>
            <c:spPr>
              <a:solidFill>
                <a:srgbClr val="FF0000"/>
              </a:solidFill>
              <a:effectLst>
                <a:outerShdw blurRad="50800" dist="50800" dir="5400000" algn="ctr" rotWithShape="0">
                  <a:srgbClr val="FF0000"/>
                </a:outerShdw>
              </a:effectLst>
            </c:spPr>
          </c:dPt>
          <c:dPt>
            <c:idx val="2"/>
            <c:invertIfNegative val="1"/>
            <c:bubble3D val="0"/>
          </c:dPt>
          <c:dLbls>
            <c:spPr>
              <a:noFill/>
              <a:ln>
                <a:noFill/>
              </a:ln>
              <a:effectLst/>
            </c:spPr>
            <c:txPr>
              <a:bodyPr/>
              <a:lstStyle/>
              <a:p>
                <a:pPr>
                  <a:defRPr sz="1200" b="1"/>
                </a:pPr>
                <a:endParaRPr lang="he-IL"/>
              </a:p>
            </c:tx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Sheet1!$D$10:$F$10</c:f>
              <c:strCache>
                <c:ptCount val="3"/>
                <c:pt idx="0">
                  <c:v>Social anxiety</c:v>
                </c:pt>
                <c:pt idx="1">
                  <c:v>Attitude ambivalence</c:v>
                </c:pt>
                <c:pt idx="2">
                  <c:v>Attitude extremity</c:v>
                </c:pt>
              </c:strCache>
            </c:strRef>
          </c:cat>
          <c:val>
            <c:numRef>
              <c:f>Sheet1!$D$11:$F$11</c:f>
              <c:numCache>
                <c:formatCode>General</c:formatCode>
                <c:ptCount val="3"/>
                <c:pt idx="0">
                  <c:v>4.42</c:v>
                </c:pt>
                <c:pt idx="1">
                  <c:v>6.6099999999999985</c:v>
                </c:pt>
                <c:pt idx="2">
                  <c:v>10.43</c:v>
                </c:pt>
              </c:numCache>
            </c:numRef>
          </c:val>
        </c:ser>
        <c:ser>
          <c:idx val="1"/>
          <c:order val="1"/>
          <c:tx>
            <c:strRef>
              <c:f>Sheet1!$C$12</c:f>
              <c:strCache>
                <c:ptCount val="1"/>
                <c:pt idx="0">
                  <c:v>Regular listening</c:v>
                </c:pt>
              </c:strCache>
            </c:strRef>
          </c:tx>
          <c:spPr>
            <a:solidFill>
              <a:srgbClr val="00B050"/>
            </a:solidFill>
          </c:spPr>
          <c:invertIfNegative val="0"/>
          <c:dLbls>
            <c:spPr>
              <a:noFill/>
              <a:ln>
                <a:noFill/>
              </a:ln>
              <a:effectLst/>
            </c:spPr>
            <c:txPr>
              <a:bodyPr/>
              <a:lstStyle/>
              <a:p>
                <a:pPr>
                  <a:defRPr sz="1200" b="1"/>
                </a:pPr>
                <a:endParaRPr lang="he-IL"/>
              </a:p>
            </c:tx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Sheet1!$D$10:$F$10</c:f>
              <c:strCache>
                <c:ptCount val="3"/>
                <c:pt idx="0">
                  <c:v>Social anxiety</c:v>
                </c:pt>
                <c:pt idx="1">
                  <c:v>Attitude ambivalence</c:v>
                </c:pt>
                <c:pt idx="2">
                  <c:v>Attitude extremity</c:v>
                </c:pt>
              </c:strCache>
            </c:strRef>
          </c:cat>
          <c:val>
            <c:numRef>
              <c:f>Sheet1!$D$12:$F$12</c:f>
              <c:numCache>
                <c:formatCode>General</c:formatCode>
                <c:ptCount val="3"/>
                <c:pt idx="0">
                  <c:v>3.73</c:v>
                </c:pt>
                <c:pt idx="1">
                  <c:v>7.33</c:v>
                </c:pt>
                <c:pt idx="2">
                  <c:v>7.71</c:v>
                </c:pt>
              </c:numCache>
            </c:numRef>
          </c:val>
        </c:ser>
        <c:ser>
          <c:idx val="2"/>
          <c:order val="2"/>
          <c:tx>
            <c:strRef>
              <c:f>Sheet1!$C$13</c:f>
              <c:strCache>
                <c:ptCount val="1"/>
                <c:pt idx="0">
                  <c:v>Good listening</c:v>
                </c:pt>
              </c:strCache>
            </c:strRef>
          </c:tx>
          <c:spPr>
            <a:solidFill>
              <a:schemeClr val="accent6"/>
            </a:solidFill>
          </c:spPr>
          <c:invertIfNegative val="0"/>
          <c:dLbls>
            <c:spPr>
              <a:noFill/>
              <a:ln>
                <a:noFill/>
              </a:ln>
              <a:effectLst/>
            </c:spPr>
            <c:txPr>
              <a:bodyPr/>
              <a:lstStyle/>
              <a:p>
                <a:pPr>
                  <a:defRPr sz="1200" b="1"/>
                </a:pPr>
                <a:endParaRPr lang="he-IL"/>
              </a:p>
            </c:tx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Sheet1!$D$10:$F$10</c:f>
              <c:strCache>
                <c:ptCount val="3"/>
                <c:pt idx="0">
                  <c:v>Social anxiety</c:v>
                </c:pt>
                <c:pt idx="1">
                  <c:v>Attitude ambivalence</c:v>
                </c:pt>
                <c:pt idx="2">
                  <c:v>Attitude extremity</c:v>
                </c:pt>
              </c:strCache>
            </c:strRef>
          </c:cat>
          <c:val>
            <c:numRef>
              <c:f>Sheet1!$D$13:$F$13</c:f>
              <c:numCache>
                <c:formatCode>General</c:formatCode>
                <c:ptCount val="3"/>
                <c:pt idx="0">
                  <c:v>2.62</c:v>
                </c:pt>
                <c:pt idx="1">
                  <c:v>10.41</c:v>
                </c:pt>
                <c:pt idx="2">
                  <c:v>6.24</c:v>
                </c:pt>
              </c:numCache>
            </c:numRef>
          </c:val>
        </c:ser>
        <c:dLbls>
          <c:showLegendKey val="0"/>
          <c:showVal val="0"/>
          <c:showCatName val="0"/>
          <c:showSerName val="0"/>
          <c:showPercent val="0"/>
          <c:showBubbleSize val="0"/>
        </c:dLbls>
        <c:gapWidth val="150"/>
        <c:axId val="163742848"/>
        <c:axId val="163744384"/>
      </c:barChart>
      <c:catAx>
        <c:axId val="163742848"/>
        <c:scaling>
          <c:orientation val="minMax"/>
        </c:scaling>
        <c:delete val="0"/>
        <c:axPos val="b"/>
        <c:numFmt formatCode="General" sourceLinked="0"/>
        <c:majorTickMark val="out"/>
        <c:minorTickMark val="none"/>
        <c:tickLblPos val="nextTo"/>
        <c:txPr>
          <a:bodyPr/>
          <a:lstStyle/>
          <a:p>
            <a:pPr>
              <a:defRPr sz="1800" b="1"/>
            </a:pPr>
            <a:endParaRPr lang="he-IL"/>
          </a:p>
        </c:txPr>
        <c:crossAx val="163744384"/>
        <c:crosses val="autoZero"/>
        <c:auto val="1"/>
        <c:lblAlgn val="ctr"/>
        <c:lblOffset val="100"/>
        <c:noMultiLvlLbl val="0"/>
      </c:catAx>
      <c:valAx>
        <c:axId val="163744384"/>
        <c:scaling>
          <c:orientation val="minMax"/>
        </c:scaling>
        <c:delete val="0"/>
        <c:axPos val="l"/>
        <c:majorGridlines/>
        <c:numFmt formatCode="General" sourceLinked="1"/>
        <c:majorTickMark val="out"/>
        <c:minorTickMark val="none"/>
        <c:tickLblPos val="nextTo"/>
        <c:txPr>
          <a:bodyPr/>
          <a:lstStyle/>
          <a:p>
            <a:pPr>
              <a:defRPr sz="1400" b="1"/>
            </a:pPr>
            <a:endParaRPr lang="he-IL"/>
          </a:p>
        </c:txPr>
        <c:crossAx val="163742848"/>
        <c:crosses val="autoZero"/>
        <c:crossBetween val="between"/>
      </c:valAx>
      <c:spPr>
        <a:gradFill>
          <a:gsLst>
            <a:gs pos="0">
              <a:srgbClr val="FBEAC7"/>
            </a:gs>
            <a:gs pos="17999">
              <a:srgbClr val="FEE7F2"/>
            </a:gs>
            <a:gs pos="36000">
              <a:srgbClr val="FAC77D"/>
            </a:gs>
            <a:gs pos="61000">
              <a:srgbClr val="FBA97D"/>
            </a:gs>
            <a:gs pos="82001">
              <a:srgbClr val="FBD49C"/>
            </a:gs>
            <a:gs pos="100000">
              <a:srgbClr val="FEE7F2"/>
            </a:gs>
          </a:gsLst>
          <a:lin ang="5400000" scaled="0"/>
        </a:gradFill>
      </c:spPr>
    </c:plotArea>
    <c:legend>
      <c:legendPos val="r"/>
      <c:layout>
        <c:manualLayout>
          <c:xMode val="edge"/>
          <c:yMode val="edge"/>
          <c:x val="0.77077989334462893"/>
          <c:y val="0.42002681730001201"/>
          <c:w val="0.21944015555512814"/>
          <c:h val="0.15994636539997747"/>
        </c:manualLayout>
      </c:layout>
      <c:overlay val="0"/>
      <c:spPr>
        <a:ln>
          <a:solidFill>
            <a:schemeClr val="accent1"/>
          </a:solidFill>
        </a:ln>
      </c:spPr>
      <c:txPr>
        <a:bodyPr/>
        <a:lstStyle/>
        <a:p>
          <a:pPr>
            <a:defRPr sz="1400" b="1"/>
          </a:pPr>
          <a:endParaRPr lang="he-IL"/>
        </a:p>
      </c:txPr>
    </c:legend>
    <c:plotVisOnly val="1"/>
    <c:dispBlanksAs val="gap"/>
    <c:showDLblsOverMax val="0"/>
  </c:chart>
  <c:spPr>
    <a:ln>
      <a:gradFill>
        <a:gsLst>
          <a:gs pos="0">
            <a:srgbClr val="CBCBCB"/>
          </a:gs>
          <a:gs pos="13000">
            <a:srgbClr val="5F5F5F"/>
          </a:gs>
          <a:gs pos="21001">
            <a:srgbClr val="5F5F5F"/>
          </a:gs>
          <a:gs pos="63000">
            <a:srgbClr val="FFFFFF"/>
          </a:gs>
          <a:gs pos="67000">
            <a:srgbClr val="B2B2B2"/>
          </a:gs>
          <a:gs pos="69000">
            <a:srgbClr val="292929"/>
          </a:gs>
          <a:gs pos="82001">
            <a:srgbClr val="777777"/>
          </a:gs>
          <a:gs pos="100000">
            <a:srgbClr val="EAEAEA"/>
          </a:gs>
        </a:gsLst>
        <a:lin ang="5400000" scaled="0"/>
      </a:gradFill>
    </a:ln>
  </c:sp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he-IL"/>
  <c:roundedCorners val="0"/>
  <mc:AlternateContent xmlns:mc="http://schemas.openxmlformats.org/markup-compatibility/2006">
    <mc:Choice xmlns:c14="http://schemas.microsoft.com/office/drawing/2007/8/2/chart" Requires="c14">
      <c14:style val="128"/>
    </mc:Choice>
    <mc:Fallback>
      <c:style val="28"/>
    </mc:Fallback>
  </mc:AlternateContent>
  <c:chart>
    <c:title>
      <c:tx>
        <c:rich>
          <a:bodyPr/>
          <a:lstStyle/>
          <a:p>
            <a:pPr>
              <a:defRPr>
                <a:solidFill>
                  <a:srgbClr val="C00000"/>
                </a:solidFill>
                <a:effectLst>
                  <a:outerShdw blurRad="38100" dist="38100" dir="2700000" algn="tl">
                    <a:srgbClr val="000000">
                      <a:alpha val="43137"/>
                    </a:srgbClr>
                  </a:outerShdw>
                </a:effectLst>
              </a:defRPr>
            </a:pPr>
            <a:r>
              <a:rPr lang="en-US" sz="2800" dirty="0">
                <a:solidFill>
                  <a:srgbClr val="C00000"/>
                </a:solidFill>
                <a:effectLst>
                  <a:outerShdw blurRad="38100" dist="38100" dir="2700000" algn="tl">
                    <a:srgbClr val="000000">
                      <a:alpha val="43137"/>
                    </a:srgbClr>
                  </a:outerShdw>
                </a:effectLst>
              </a:rPr>
              <a:t>Social anxiety</a:t>
            </a:r>
          </a:p>
        </c:rich>
      </c:tx>
      <c:overlay val="0"/>
    </c:title>
    <c:autoTitleDeleted val="0"/>
    <c:plotArea>
      <c:layout>
        <c:manualLayout>
          <c:layoutTarget val="inner"/>
          <c:xMode val="edge"/>
          <c:yMode val="edge"/>
          <c:x val="9.0616669239874423E-2"/>
          <c:y val="2.6491066789240177E-2"/>
          <c:w val="0.90938333076012556"/>
          <c:h val="0.75777289260162273"/>
        </c:manualLayout>
      </c:layout>
      <c:barChart>
        <c:barDir val="col"/>
        <c:grouping val="clustered"/>
        <c:varyColors val="0"/>
        <c:ser>
          <c:idx val="0"/>
          <c:order val="0"/>
          <c:tx>
            <c:strRef>
              <c:f>גיליון1!$B$1</c:f>
              <c:strCache>
                <c:ptCount val="1"/>
                <c:pt idx="0">
                  <c:v>Social anxiety</c:v>
                </c:pt>
              </c:strCache>
            </c:strRef>
          </c:tx>
          <c:invertIfNegative val="0"/>
          <c:dPt>
            <c:idx val="0"/>
            <c:invertIfNegative val="0"/>
            <c:bubble3D val="0"/>
            <c:spPr>
              <a:solidFill>
                <a:srgbClr val="C00000"/>
              </a:solidFill>
            </c:spPr>
          </c:dPt>
          <c:dPt>
            <c:idx val="2"/>
            <c:invertIfNegative val="0"/>
            <c:bubble3D val="0"/>
            <c:spPr>
              <a:solidFill>
                <a:srgbClr val="0070C0"/>
              </a:solidFill>
            </c:spPr>
          </c:dPt>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גיליון1!$A$2:$A$4</c:f>
              <c:strCache>
                <c:ptCount val="3"/>
                <c:pt idx="0">
                  <c:v>Bad listening</c:v>
                </c:pt>
                <c:pt idx="1">
                  <c:v>Regular listening </c:v>
                </c:pt>
                <c:pt idx="2">
                  <c:v>Good listening</c:v>
                </c:pt>
              </c:strCache>
            </c:strRef>
          </c:cat>
          <c:val>
            <c:numRef>
              <c:f>גיליון1!$B$2:$B$4</c:f>
              <c:numCache>
                <c:formatCode>General</c:formatCode>
                <c:ptCount val="3"/>
                <c:pt idx="0">
                  <c:v>3.82</c:v>
                </c:pt>
                <c:pt idx="1">
                  <c:v>2.62</c:v>
                </c:pt>
                <c:pt idx="2">
                  <c:v>2.0699999999999998</c:v>
                </c:pt>
              </c:numCache>
            </c:numRef>
          </c:val>
        </c:ser>
        <c:dLbls>
          <c:showLegendKey val="0"/>
          <c:showVal val="0"/>
          <c:showCatName val="0"/>
          <c:showSerName val="0"/>
          <c:showPercent val="0"/>
          <c:showBubbleSize val="0"/>
        </c:dLbls>
        <c:gapWidth val="150"/>
        <c:axId val="168241792"/>
        <c:axId val="168243584"/>
      </c:barChart>
      <c:catAx>
        <c:axId val="168241792"/>
        <c:scaling>
          <c:orientation val="minMax"/>
        </c:scaling>
        <c:delete val="0"/>
        <c:axPos val="b"/>
        <c:numFmt formatCode="General" sourceLinked="0"/>
        <c:majorTickMark val="out"/>
        <c:minorTickMark val="none"/>
        <c:tickLblPos val="nextTo"/>
        <c:crossAx val="168243584"/>
        <c:crosses val="autoZero"/>
        <c:auto val="1"/>
        <c:lblAlgn val="ctr"/>
        <c:lblOffset val="100"/>
        <c:noMultiLvlLbl val="0"/>
      </c:catAx>
      <c:valAx>
        <c:axId val="168243584"/>
        <c:scaling>
          <c:orientation val="minMax"/>
        </c:scaling>
        <c:delete val="0"/>
        <c:axPos val="l"/>
        <c:majorGridlines/>
        <c:numFmt formatCode="General" sourceLinked="1"/>
        <c:majorTickMark val="out"/>
        <c:minorTickMark val="none"/>
        <c:tickLblPos val="nextTo"/>
        <c:crossAx val="168241792"/>
        <c:crosses val="autoZero"/>
        <c:crossBetween val="between"/>
      </c:valAx>
    </c:plotArea>
    <c:plotVisOnly val="1"/>
    <c:dispBlanksAs val="gap"/>
    <c:showDLblsOverMax val="0"/>
  </c:chart>
  <c:txPr>
    <a:bodyPr/>
    <a:lstStyle/>
    <a:p>
      <a:pPr>
        <a:defRPr sz="1800"/>
      </a:pPr>
      <a:endParaRPr lang="he-IL"/>
    </a:p>
  </c:tx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he-IL"/>
  <c:roundedCorners val="0"/>
  <mc:AlternateContent xmlns:mc="http://schemas.openxmlformats.org/markup-compatibility/2006">
    <mc:Choice xmlns:c14="http://schemas.microsoft.com/office/drawing/2007/8/2/chart" Requires="c14">
      <c14:style val="118"/>
    </mc:Choice>
    <mc:Fallback>
      <c:style val="18"/>
    </mc:Fallback>
  </mc:AlternateContent>
  <c:chart>
    <c:autoTitleDeleted val="0"/>
    <c:plotArea>
      <c:layout>
        <c:manualLayout>
          <c:layoutTarget val="inner"/>
          <c:xMode val="edge"/>
          <c:yMode val="edge"/>
          <c:x val="6.0784363760085496E-2"/>
          <c:y val="3.4235770766623666E-2"/>
          <c:w val="0.72325601191742928"/>
          <c:h val="0.83299508238360986"/>
        </c:manualLayout>
      </c:layout>
      <c:barChart>
        <c:barDir val="col"/>
        <c:grouping val="clustered"/>
        <c:varyColors val="0"/>
        <c:ser>
          <c:idx val="0"/>
          <c:order val="0"/>
          <c:tx>
            <c:strRef>
              <c:f>גיליון1!$B$1</c:f>
              <c:strCache>
                <c:ptCount val="1"/>
                <c:pt idx="0">
                  <c:v>Attitude ambivalence</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גיליון1!$A$2:$A$4</c:f>
              <c:strCache>
                <c:ptCount val="3"/>
                <c:pt idx="0">
                  <c:v>Bad listening</c:v>
                </c:pt>
                <c:pt idx="1">
                  <c:v>Regular listening</c:v>
                </c:pt>
                <c:pt idx="2">
                  <c:v>Good listening</c:v>
                </c:pt>
              </c:strCache>
            </c:strRef>
          </c:cat>
          <c:val>
            <c:numRef>
              <c:f>גיליון1!$B$2:$B$4</c:f>
              <c:numCache>
                <c:formatCode>General</c:formatCode>
                <c:ptCount val="3"/>
                <c:pt idx="0">
                  <c:v>7.95</c:v>
                </c:pt>
                <c:pt idx="1">
                  <c:v>9.81</c:v>
                </c:pt>
                <c:pt idx="2">
                  <c:v>14.32</c:v>
                </c:pt>
              </c:numCache>
            </c:numRef>
          </c:val>
        </c:ser>
        <c:ser>
          <c:idx val="1"/>
          <c:order val="1"/>
          <c:tx>
            <c:strRef>
              <c:f>גיליון1!$C$1</c:f>
              <c:strCache>
                <c:ptCount val="1"/>
                <c:pt idx="0">
                  <c:v>Attitude extremtiy</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גיליון1!$A$2:$A$4</c:f>
              <c:strCache>
                <c:ptCount val="3"/>
                <c:pt idx="0">
                  <c:v>Bad listening</c:v>
                </c:pt>
                <c:pt idx="1">
                  <c:v>Regular listening</c:v>
                </c:pt>
                <c:pt idx="2">
                  <c:v>Good listening</c:v>
                </c:pt>
              </c:strCache>
            </c:strRef>
          </c:cat>
          <c:val>
            <c:numRef>
              <c:f>גיליון1!$C$2:$C$4</c:f>
              <c:numCache>
                <c:formatCode>General</c:formatCode>
                <c:ptCount val="3"/>
                <c:pt idx="0">
                  <c:v>5.27</c:v>
                </c:pt>
                <c:pt idx="1">
                  <c:v>3.54</c:v>
                </c:pt>
                <c:pt idx="2">
                  <c:v>3.14</c:v>
                </c:pt>
              </c:numCache>
            </c:numRef>
          </c:val>
        </c:ser>
        <c:dLbls>
          <c:showLegendKey val="0"/>
          <c:showVal val="0"/>
          <c:showCatName val="0"/>
          <c:showSerName val="0"/>
          <c:showPercent val="0"/>
          <c:showBubbleSize val="0"/>
        </c:dLbls>
        <c:gapWidth val="150"/>
        <c:axId val="169803136"/>
        <c:axId val="169813120"/>
      </c:barChart>
      <c:catAx>
        <c:axId val="169803136"/>
        <c:scaling>
          <c:orientation val="minMax"/>
        </c:scaling>
        <c:delete val="0"/>
        <c:axPos val="b"/>
        <c:numFmt formatCode="General" sourceLinked="0"/>
        <c:majorTickMark val="out"/>
        <c:minorTickMark val="none"/>
        <c:tickLblPos val="nextTo"/>
        <c:crossAx val="169813120"/>
        <c:crosses val="autoZero"/>
        <c:auto val="1"/>
        <c:lblAlgn val="ctr"/>
        <c:lblOffset val="100"/>
        <c:noMultiLvlLbl val="0"/>
      </c:catAx>
      <c:valAx>
        <c:axId val="169813120"/>
        <c:scaling>
          <c:orientation val="minMax"/>
        </c:scaling>
        <c:delete val="0"/>
        <c:axPos val="l"/>
        <c:majorGridlines/>
        <c:numFmt formatCode="General" sourceLinked="1"/>
        <c:majorTickMark val="out"/>
        <c:minorTickMark val="none"/>
        <c:tickLblPos val="nextTo"/>
        <c:crossAx val="169803136"/>
        <c:crosses val="autoZero"/>
        <c:crossBetween val="between"/>
      </c:valAx>
    </c:plotArea>
    <c:legend>
      <c:legendPos val="r"/>
      <c:layout>
        <c:manualLayout>
          <c:xMode val="edge"/>
          <c:yMode val="edge"/>
          <c:x val="0.73469934501430567"/>
          <c:y val="0.38123477558430524"/>
          <c:w val="0.26530065498569433"/>
          <c:h val="0.11281320136410765"/>
        </c:manualLayout>
      </c:layout>
      <c:overlay val="0"/>
    </c:legend>
    <c:plotVisOnly val="1"/>
    <c:dispBlanksAs val="gap"/>
    <c:showDLblsOverMax val="0"/>
  </c:chart>
  <c:txPr>
    <a:bodyPr/>
    <a:lstStyle/>
    <a:p>
      <a:pPr>
        <a:defRPr sz="1800"/>
      </a:pPr>
      <a:endParaRPr lang="he-IL"/>
    </a:p>
  </c:txPr>
  <c:externalData r:id="rId1">
    <c:autoUpdate val="0"/>
  </c:externalData>
</c:chartSpac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7B42543-DDE1-4C9B-9AC8-3C62B5B89BF0}" type="datetimeFigureOut">
              <a:rPr lang="en-US" smtClean="0"/>
              <a:pPr/>
              <a:t>4/23/2015</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5E1013A-FBEF-47C6-8620-80D1EABB7AC3}" type="slidenum">
              <a:rPr lang="en-US" smtClean="0"/>
              <a:pPr/>
              <a:t>‹#›</a:t>
            </a:fld>
            <a:endParaRPr lang="en-US" dirty="0"/>
          </a:p>
        </p:txBody>
      </p:sp>
    </p:spTree>
    <p:extLst>
      <p:ext uri="{BB962C8B-B14F-4D97-AF65-F5344CB8AC3E}">
        <p14:creationId xmlns:p14="http://schemas.microsoft.com/office/powerpoint/2010/main" val="5603228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he-IL" dirty="0"/>
          </a:p>
        </p:txBody>
      </p:sp>
      <p:sp>
        <p:nvSpPr>
          <p:cNvPr id="4" name="Slide Number Placeholder 3"/>
          <p:cNvSpPr>
            <a:spLocks noGrp="1"/>
          </p:cNvSpPr>
          <p:nvPr>
            <p:ph type="sldNum" sz="quarter" idx="10"/>
          </p:nvPr>
        </p:nvSpPr>
        <p:spPr/>
        <p:txBody>
          <a:bodyPr/>
          <a:lstStyle/>
          <a:p>
            <a:fld id="{E5E1013A-FBEF-47C6-8620-80D1EABB7AC3}" type="slidenum">
              <a:rPr lang="en-US" smtClean="0"/>
              <a:pPr/>
              <a:t>1</a:t>
            </a:fld>
            <a:endParaRPr lang="en-US" dirty="0"/>
          </a:p>
        </p:txBody>
      </p:sp>
    </p:spTree>
    <p:extLst>
      <p:ext uri="{BB962C8B-B14F-4D97-AF65-F5344CB8AC3E}">
        <p14:creationId xmlns:p14="http://schemas.microsoft.com/office/powerpoint/2010/main" val="270835374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Indirect measures</a:t>
            </a:r>
            <a:endParaRPr lang="en-US" dirty="0"/>
          </a:p>
        </p:txBody>
      </p:sp>
      <p:sp>
        <p:nvSpPr>
          <p:cNvPr id="4" name="Slide Number Placeholder 3"/>
          <p:cNvSpPr>
            <a:spLocks noGrp="1"/>
          </p:cNvSpPr>
          <p:nvPr>
            <p:ph type="sldNum" sz="quarter" idx="10"/>
          </p:nvPr>
        </p:nvSpPr>
        <p:spPr/>
        <p:txBody>
          <a:bodyPr/>
          <a:lstStyle/>
          <a:p>
            <a:fld id="{E5E1013A-FBEF-47C6-8620-80D1EABB7AC3}" type="slidenum">
              <a:rPr lang="en-US" smtClean="0"/>
              <a:pPr/>
              <a:t>10</a:t>
            </a:fld>
            <a:endParaRPr lang="en-US" dirty="0"/>
          </a:p>
        </p:txBody>
      </p:sp>
    </p:spTree>
    <p:extLst>
      <p:ext uri="{BB962C8B-B14F-4D97-AF65-F5344CB8AC3E}">
        <p14:creationId xmlns:p14="http://schemas.microsoft.com/office/powerpoint/2010/main" val="204370621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he-IL"/>
          </a:p>
        </p:txBody>
      </p:sp>
      <p:sp>
        <p:nvSpPr>
          <p:cNvPr id="4" name="Slide Number Placeholder 3"/>
          <p:cNvSpPr>
            <a:spLocks noGrp="1"/>
          </p:cNvSpPr>
          <p:nvPr>
            <p:ph type="sldNum" sz="quarter" idx="10"/>
          </p:nvPr>
        </p:nvSpPr>
        <p:spPr/>
        <p:txBody>
          <a:bodyPr/>
          <a:lstStyle/>
          <a:p>
            <a:fld id="{E5E1013A-FBEF-47C6-8620-80D1EABB7AC3}" type="slidenum">
              <a:rPr lang="en-US" smtClean="0"/>
              <a:pPr/>
              <a:t>11</a:t>
            </a:fld>
            <a:endParaRPr lang="en-US" dirty="0"/>
          </a:p>
        </p:txBody>
      </p:sp>
    </p:spTree>
    <p:extLst>
      <p:ext uri="{BB962C8B-B14F-4D97-AF65-F5344CB8AC3E}">
        <p14:creationId xmlns:p14="http://schemas.microsoft.com/office/powerpoint/2010/main" val="53499996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E5E1013A-FBEF-47C6-8620-80D1EABB7AC3}" type="slidenum">
              <a:rPr lang="en-US" smtClean="0"/>
              <a:pPr/>
              <a:t>12</a:t>
            </a:fld>
            <a:endParaRPr lang="en-US" dirty="0"/>
          </a:p>
        </p:txBody>
      </p:sp>
    </p:spTree>
    <p:extLst>
      <p:ext uri="{BB962C8B-B14F-4D97-AF65-F5344CB8AC3E}">
        <p14:creationId xmlns:p14="http://schemas.microsoft.com/office/powerpoint/2010/main" val="180668403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E5E1013A-FBEF-47C6-8620-80D1EABB7AC3}" type="slidenum">
              <a:rPr lang="en-US" smtClean="0"/>
              <a:pPr/>
              <a:t>13</a:t>
            </a:fld>
            <a:endParaRPr lang="en-US" dirty="0"/>
          </a:p>
        </p:txBody>
      </p:sp>
    </p:spTree>
    <p:extLst>
      <p:ext uri="{BB962C8B-B14F-4D97-AF65-F5344CB8AC3E}">
        <p14:creationId xmlns:p14="http://schemas.microsoft.com/office/powerpoint/2010/main" val="317060895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he-IL"/>
          </a:p>
        </p:txBody>
      </p:sp>
      <p:sp>
        <p:nvSpPr>
          <p:cNvPr id="4" name="Slide Number Placeholder 3"/>
          <p:cNvSpPr>
            <a:spLocks noGrp="1"/>
          </p:cNvSpPr>
          <p:nvPr>
            <p:ph type="sldNum" sz="quarter" idx="10"/>
          </p:nvPr>
        </p:nvSpPr>
        <p:spPr/>
        <p:txBody>
          <a:bodyPr/>
          <a:lstStyle/>
          <a:p>
            <a:fld id="{E5E1013A-FBEF-47C6-8620-80D1EABB7AC3}" type="slidenum">
              <a:rPr lang="en-US" smtClean="0"/>
              <a:pPr/>
              <a:t>14</a:t>
            </a:fld>
            <a:endParaRPr lang="en-US" dirty="0"/>
          </a:p>
        </p:txBody>
      </p:sp>
    </p:spTree>
    <p:extLst>
      <p:ext uri="{BB962C8B-B14F-4D97-AF65-F5344CB8AC3E}">
        <p14:creationId xmlns:p14="http://schemas.microsoft.com/office/powerpoint/2010/main" val="214428026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he-IL"/>
          </a:p>
        </p:txBody>
      </p:sp>
      <p:sp>
        <p:nvSpPr>
          <p:cNvPr id="4" name="Slide Number Placeholder 3"/>
          <p:cNvSpPr>
            <a:spLocks noGrp="1"/>
          </p:cNvSpPr>
          <p:nvPr>
            <p:ph type="sldNum" sz="quarter" idx="10"/>
          </p:nvPr>
        </p:nvSpPr>
        <p:spPr/>
        <p:txBody>
          <a:bodyPr/>
          <a:lstStyle/>
          <a:p>
            <a:fld id="{E5E1013A-FBEF-47C6-8620-80D1EABB7AC3}" type="slidenum">
              <a:rPr lang="en-US" smtClean="0"/>
              <a:pPr/>
              <a:t>15</a:t>
            </a:fld>
            <a:endParaRPr lang="en-US" dirty="0"/>
          </a:p>
        </p:txBody>
      </p:sp>
    </p:spTree>
    <p:extLst>
      <p:ext uri="{BB962C8B-B14F-4D97-AF65-F5344CB8AC3E}">
        <p14:creationId xmlns:p14="http://schemas.microsoft.com/office/powerpoint/2010/main" val="168969901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he-IL"/>
          </a:p>
        </p:txBody>
      </p:sp>
      <p:sp>
        <p:nvSpPr>
          <p:cNvPr id="4" name="Slide Number Placeholder 3"/>
          <p:cNvSpPr>
            <a:spLocks noGrp="1"/>
          </p:cNvSpPr>
          <p:nvPr>
            <p:ph type="sldNum" sz="quarter" idx="10"/>
          </p:nvPr>
        </p:nvSpPr>
        <p:spPr/>
        <p:txBody>
          <a:bodyPr/>
          <a:lstStyle/>
          <a:p>
            <a:fld id="{E5E1013A-FBEF-47C6-8620-80D1EABB7AC3}" type="slidenum">
              <a:rPr lang="en-US" smtClean="0"/>
              <a:pPr/>
              <a:t>16</a:t>
            </a:fld>
            <a:endParaRPr lang="en-US" dirty="0"/>
          </a:p>
        </p:txBody>
      </p:sp>
    </p:spTree>
    <p:extLst>
      <p:ext uri="{BB962C8B-B14F-4D97-AF65-F5344CB8AC3E}">
        <p14:creationId xmlns:p14="http://schemas.microsoft.com/office/powerpoint/2010/main" val="10018491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he-IL"/>
          </a:p>
        </p:txBody>
      </p:sp>
      <p:sp>
        <p:nvSpPr>
          <p:cNvPr id="4" name="Slide Number Placeholder 3"/>
          <p:cNvSpPr>
            <a:spLocks noGrp="1"/>
          </p:cNvSpPr>
          <p:nvPr>
            <p:ph type="sldNum" sz="quarter" idx="10"/>
          </p:nvPr>
        </p:nvSpPr>
        <p:spPr/>
        <p:txBody>
          <a:bodyPr/>
          <a:lstStyle/>
          <a:p>
            <a:fld id="{E5E1013A-FBEF-47C6-8620-80D1EABB7AC3}" type="slidenum">
              <a:rPr lang="en-US" smtClean="0"/>
              <a:pPr/>
              <a:t>17</a:t>
            </a:fld>
            <a:endParaRPr lang="en-US" dirty="0"/>
          </a:p>
        </p:txBody>
      </p:sp>
    </p:spTree>
    <p:extLst>
      <p:ext uri="{BB962C8B-B14F-4D97-AF65-F5344CB8AC3E}">
        <p14:creationId xmlns:p14="http://schemas.microsoft.com/office/powerpoint/2010/main" val="102437854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he-IL"/>
          </a:p>
        </p:txBody>
      </p:sp>
      <p:sp>
        <p:nvSpPr>
          <p:cNvPr id="4" name="Slide Number Placeholder 3"/>
          <p:cNvSpPr>
            <a:spLocks noGrp="1"/>
          </p:cNvSpPr>
          <p:nvPr>
            <p:ph type="sldNum" sz="quarter" idx="10"/>
          </p:nvPr>
        </p:nvSpPr>
        <p:spPr/>
        <p:txBody>
          <a:bodyPr/>
          <a:lstStyle/>
          <a:p>
            <a:fld id="{E5E1013A-FBEF-47C6-8620-80D1EABB7AC3}" type="slidenum">
              <a:rPr lang="en-US" smtClean="0"/>
              <a:pPr/>
              <a:t>18</a:t>
            </a:fld>
            <a:endParaRPr lang="en-US" dirty="0"/>
          </a:p>
        </p:txBody>
      </p:sp>
    </p:spTree>
    <p:extLst>
      <p:ext uri="{BB962C8B-B14F-4D97-AF65-F5344CB8AC3E}">
        <p14:creationId xmlns:p14="http://schemas.microsoft.com/office/powerpoint/2010/main" val="195591323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he-IL"/>
          </a:p>
        </p:txBody>
      </p:sp>
      <p:sp>
        <p:nvSpPr>
          <p:cNvPr id="4" name="Slide Number Placeholder 3"/>
          <p:cNvSpPr>
            <a:spLocks noGrp="1"/>
          </p:cNvSpPr>
          <p:nvPr>
            <p:ph type="sldNum" sz="quarter" idx="10"/>
          </p:nvPr>
        </p:nvSpPr>
        <p:spPr/>
        <p:txBody>
          <a:bodyPr/>
          <a:lstStyle/>
          <a:p>
            <a:fld id="{E5E1013A-FBEF-47C6-8620-80D1EABB7AC3}" type="slidenum">
              <a:rPr lang="en-US" smtClean="0"/>
              <a:pPr/>
              <a:t>19</a:t>
            </a:fld>
            <a:endParaRPr lang="en-US" dirty="0"/>
          </a:p>
        </p:txBody>
      </p:sp>
    </p:spTree>
    <p:extLst>
      <p:ext uri="{BB962C8B-B14F-4D97-AF65-F5344CB8AC3E}">
        <p14:creationId xmlns:p14="http://schemas.microsoft.com/office/powerpoint/2010/main" val="227540008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dirty="0" smtClean="0">
                <a:latin typeface="+mn-lt"/>
                <a:cs typeface="Times New Roman" pitchFamily="18" charset="0"/>
              </a:rPr>
              <a:t>In this atmosphere of safety, protection, and acc</a:t>
            </a:r>
            <a:r>
              <a:rPr lang="en-US" sz="1200" kern="1200" dirty="0" smtClean="0">
                <a:solidFill>
                  <a:schemeClr val="tx1"/>
                </a:solidFill>
                <a:latin typeface="+mn-lt"/>
                <a:ea typeface="+mn-ea"/>
                <a:cs typeface="Times New Roman" pitchFamily="18" charset="0"/>
              </a:rPr>
              <a:t>eptanc</a:t>
            </a:r>
            <a:r>
              <a:rPr lang="en-US" sz="1200" dirty="0" smtClean="0">
                <a:latin typeface="+mn-lt"/>
                <a:cs typeface="Times New Roman" pitchFamily="18" charset="0"/>
              </a:rPr>
              <a:t>e</a:t>
            </a:r>
            <a:endParaRPr lang="en-US" dirty="0"/>
          </a:p>
        </p:txBody>
      </p:sp>
      <p:sp>
        <p:nvSpPr>
          <p:cNvPr id="4" name="Slide Number Placeholder 3"/>
          <p:cNvSpPr>
            <a:spLocks noGrp="1"/>
          </p:cNvSpPr>
          <p:nvPr>
            <p:ph type="sldNum" sz="quarter" idx="10"/>
          </p:nvPr>
        </p:nvSpPr>
        <p:spPr/>
        <p:txBody>
          <a:bodyPr/>
          <a:lstStyle/>
          <a:p>
            <a:fld id="{E5E1013A-FBEF-47C6-8620-80D1EABB7AC3}" type="slidenum">
              <a:rPr lang="en-US" smtClean="0"/>
              <a:pPr/>
              <a:t>2</a:t>
            </a:fld>
            <a:endParaRPr lang="en-US" dirty="0"/>
          </a:p>
        </p:txBody>
      </p:sp>
    </p:spTree>
    <p:extLst>
      <p:ext uri="{BB962C8B-B14F-4D97-AF65-F5344CB8AC3E}">
        <p14:creationId xmlns:p14="http://schemas.microsoft.com/office/powerpoint/2010/main" val="1879545354"/>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he-IL"/>
          </a:p>
        </p:txBody>
      </p:sp>
      <p:sp>
        <p:nvSpPr>
          <p:cNvPr id="4" name="Slide Number Placeholder 3"/>
          <p:cNvSpPr>
            <a:spLocks noGrp="1"/>
          </p:cNvSpPr>
          <p:nvPr>
            <p:ph type="sldNum" sz="quarter" idx="10"/>
          </p:nvPr>
        </p:nvSpPr>
        <p:spPr/>
        <p:txBody>
          <a:bodyPr/>
          <a:lstStyle/>
          <a:p>
            <a:fld id="{E5E1013A-FBEF-47C6-8620-80D1EABB7AC3}" type="slidenum">
              <a:rPr lang="en-US" smtClean="0"/>
              <a:pPr/>
              <a:t>20</a:t>
            </a:fld>
            <a:endParaRPr lang="en-US" dirty="0"/>
          </a:p>
        </p:txBody>
      </p:sp>
    </p:spTree>
    <p:extLst>
      <p:ext uri="{BB962C8B-B14F-4D97-AF65-F5344CB8AC3E}">
        <p14:creationId xmlns:p14="http://schemas.microsoft.com/office/powerpoint/2010/main" val="3129656279"/>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he-IL"/>
          </a:p>
        </p:txBody>
      </p:sp>
      <p:sp>
        <p:nvSpPr>
          <p:cNvPr id="4" name="Slide Number Placeholder 3"/>
          <p:cNvSpPr>
            <a:spLocks noGrp="1"/>
          </p:cNvSpPr>
          <p:nvPr>
            <p:ph type="sldNum" sz="quarter" idx="10"/>
          </p:nvPr>
        </p:nvSpPr>
        <p:spPr/>
        <p:txBody>
          <a:bodyPr/>
          <a:lstStyle/>
          <a:p>
            <a:fld id="{E5E1013A-FBEF-47C6-8620-80D1EABB7AC3}" type="slidenum">
              <a:rPr lang="en-US" smtClean="0"/>
              <a:pPr/>
              <a:t>21</a:t>
            </a:fld>
            <a:endParaRPr lang="en-US" dirty="0"/>
          </a:p>
        </p:txBody>
      </p:sp>
    </p:spTree>
    <p:extLst>
      <p:ext uri="{BB962C8B-B14F-4D97-AF65-F5344CB8AC3E}">
        <p14:creationId xmlns:p14="http://schemas.microsoft.com/office/powerpoint/2010/main" val="46573747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City-hall</a:t>
            </a:r>
            <a:r>
              <a:rPr lang="en-US" sz="1200" b="1" i="1" kern="1200" dirty="0" smtClean="0">
                <a:solidFill>
                  <a:schemeClr val="tx1"/>
                </a:solidFill>
                <a:latin typeface="+mn-lt"/>
                <a:ea typeface="+mn-ea"/>
                <a:cs typeface="+mn-cs"/>
              </a:rPr>
              <a:t> </a:t>
            </a:r>
            <a:r>
              <a:rPr lang="en-US" sz="1200" kern="1200" dirty="0" smtClean="0">
                <a:solidFill>
                  <a:schemeClr val="tx1"/>
                </a:solidFill>
                <a:latin typeface="+mn-lt"/>
                <a:ea typeface="+mn-ea"/>
                <a:cs typeface="+mn-cs"/>
              </a:rPr>
              <a:t>managers were allocated a budget to send their employees to one out of several training seminars.  At the time we collected data, managers could allocate their subordinates to participate either in a </a:t>
            </a:r>
            <a:r>
              <a:rPr lang="en-US" sz="1200" i="1" kern="1200" dirty="0" smtClean="0">
                <a:solidFill>
                  <a:schemeClr val="tx1"/>
                </a:solidFill>
                <a:latin typeface="+mn-lt"/>
                <a:ea typeface="+mn-ea"/>
                <a:cs typeface="+mn-cs"/>
              </a:rPr>
              <a:t>listening-circle </a:t>
            </a:r>
            <a:r>
              <a:rPr lang="en-US" sz="1200" i="0" kern="1200" dirty="0" smtClean="0">
                <a:solidFill>
                  <a:schemeClr val="tx1"/>
                </a:solidFill>
                <a:latin typeface="+mn-lt"/>
                <a:ea typeface="+mn-ea"/>
                <a:cs typeface="+mn-cs"/>
              </a:rPr>
              <a:t>workshop</a:t>
            </a:r>
            <a:r>
              <a:rPr lang="en-US" sz="1200" kern="1200" dirty="0" smtClean="0">
                <a:solidFill>
                  <a:schemeClr val="tx1"/>
                </a:solidFill>
                <a:latin typeface="+mn-lt"/>
                <a:ea typeface="+mn-ea"/>
                <a:cs typeface="+mn-cs"/>
              </a:rPr>
              <a:t> (</a:t>
            </a:r>
            <a:r>
              <a:rPr lang="en-US" sz="1200" i="1" kern="1200" dirty="0" smtClean="0">
                <a:solidFill>
                  <a:schemeClr val="tx1"/>
                </a:solidFill>
                <a:latin typeface="+mn-lt"/>
                <a:ea typeface="+mn-ea"/>
                <a:cs typeface="+mn-cs"/>
              </a:rPr>
              <a:t>n </a:t>
            </a:r>
            <a:r>
              <a:rPr lang="en-US" sz="1200" kern="1200" dirty="0" smtClean="0">
                <a:solidFill>
                  <a:schemeClr val="tx1"/>
                </a:solidFill>
                <a:latin typeface="+mn-lt"/>
                <a:ea typeface="+mn-ea"/>
                <a:cs typeface="+mn-cs"/>
              </a:rPr>
              <a:t>= 16) or in a </a:t>
            </a:r>
            <a:r>
              <a:rPr lang="en-US" sz="1200" i="1" kern="1200" dirty="0" smtClean="0">
                <a:solidFill>
                  <a:schemeClr val="tx1"/>
                </a:solidFill>
                <a:latin typeface="+mn-lt"/>
                <a:ea typeface="+mn-ea"/>
                <a:cs typeface="+mn-cs"/>
              </a:rPr>
              <a:t>confidence-enhancement </a:t>
            </a:r>
            <a:r>
              <a:rPr lang="en-US" sz="1200" i="0" kern="1200" dirty="0" smtClean="0">
                <a:solidFill>
                  <a:schemeClr val="tx1"/>
                </a:solidFill>
                <a:latin typeface="+mn-lt"/>
                <a:ea typeface="+mn-ea"/>
                <a:cs typeface="+mn-cs"/>
              </a:rPr>
              <a:t>workshop</a:t>
            </a:r>
            <a:r>
              <a:rPr lang="en-US" sz="1200" kern="1200" dirty="0" smtClean="0">
                <a:solidFill>
                  <a:schemeClr val="tx1"/>
                </a:solidFill>
                <a:latin typeface="+mn-lt"/>
                <a:ea typeface="+mn-ea"/>
                <a:cs typeface="+mn-cs"/>
              </a:rPr>
              <a:t> </a:t>
            </a:r>
            <a:r>
              <a:rPr lang="en-US" sz="1200" i="1" kern="1200" dirty="0" smtClean="0">
                <a:solidFill>
                  <a:schemeClr val="tx1"/>
                </a:solidFill>
                <a:latin typeface="+mn-lt"/>
                <a:ea typeface="+mn-ea"/>
                <a:cs typeface="+mn-cs"/>
              </a:rPr>
              <a:t>(n </a:t>
            </a:r>
            <a:r>
              <a:rPr lang="en-US" sz="1200" kern="1200" dirty="0" smtClean="0">
                <a:solidFill>
                  <a:schemeClr val="tx1"/>
                </a:solidFill>
                <a:latin typeface="+mn-lt"/>
                <a:ea typeface="+mn-ea"/>
                <a:cs typeface="+mn-cs"/>
              </a:rPr>
              <a:t>= 15). Both workshops were six hour long.  Upon arrival participants completed questionnaires about (a) the listening quality of their colleagues, (b) their feelings of social anxiety regarding their colleagues and, (c) attitude towards an either positive or negative event that occurred to them with a fellow colleague. </a:t>
            </a:r>
            <a:endParaRPr lang="en-US" dirty="0"/>
          </a:p>
        </p:txBody>
      </p:sp>
      <p:sp>
        <p:nvSpPr>
          <p:cNvPr id="4" name="Slide Number Placeholder 3"/>
          <p:cNvSpPr>
            <a:spLocks noGrp="1"/>
          </p:cNvSpPr>
          <p:nvPr>
            <p:ph type="sldNum" sz="quarter" idx="10"/>
          </p:nvPr>
        </p:nvSpPr>
        <p:spPr/>
        <p:txBody>
          <a:bodyPr/>
          <a:lstStyle/>
          <a:p>
            <a:fld id="{E5E1013A-FBEF-47C6-8620-80D1EABB7AC3}" type="slidenum">
              <a:rPr lang="en-US" smtClean="0"/>
              <a:pPr/>
              <a:t>22</a:t>
            </a:fld>
            <a:endParaRPr lang="en-US" dirty="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he-IL"/>
          </a:p>
        </p:txBody>
      </p:sp>
      <p:sp>
        <p:nvSpPr>
          <p:cNvPr id="4" name="Slide Number Placeholder 3"/>
          <p:cNvSpPr>
            <a:spLocks noGrp="1"/>
          </p:cNvSpPr>
          <p:nvPr>
            <p:ph type="sldNum" sz="quarter" idx="10"/>
          </p:nvPr>
        </p:nvSpPr>
        <p:spPr/>
        <p:txBody>
          <a:bodyPr/>
          <a:lstStyle/>
          <a:p>
            <a:fld id="{E5E1013A-FBEF-47C6-8620-80D1EABB7AC3}" type="slidenum">
              <a:rPr lang="en-US" smtClean="0"/>
              <a:pPr/>
              <a:t>23</a:t>
            </a:fld>
            <a:endParaRPr lang="en-US" dirty="0"/>
          </a:p>
        </p:txBody>
      </p:sp>
    </p:spTree>
    <p:extLst>
      <p:ext uri="{BB962C8B-B14F-4D97-AF65-F5344CB8AC3E}">
        <p14:creationId xmlns:p14="http://schemas.microsoft.com/office/powerpoint/2010/main" val="1932234578"/>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he-IL"/>
          </a:p>
        </p:txBody>
      </p:sp>
      <p:sp>
        <p:nvSpPr>
          <p:cNvPr id="4" name="Slide Number Placeholder 3"/>
          <p:cNvSpPr>
            <a:spLocks noGrp="1"/>
          </p:cNvSpPr>
          <p:nvPr>
            <p:ph type="sldNum" sz="quarter" idx="10"/>
          </p:nvPr>
        </p:nvSpPr>
        <p:spPr/>
        <p:txBody>
          <a:bodyPr/>
          <a:lstStyle/>
          <a:p>
            <a:fld id="{E5E1013A-FBEF-47C6-8620-80D1EABB7AC3}" type="slidenum">
              <a:rPr lang="en-US" smtClean="0"/>
              <a:pPr/>
              <a:t>24</a:t>
            </a:fld>
            <a:endParaRPr lang="en-US" dirty="0"/>
          </a:p>
        </p:txBody>
      </p:sp>
    </p:spTree>
    <p:extLst>
      <p:ext uri="{BB962C8B-B14F-4D97-AF65-F5344CB8AC3E}">
        <p14:creationId xmlns:p14="http://schemas.microsoft.com/office/powerpoint/2010/main" val="4109507367"/>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he-IL"/>
          </a:p>
        </p:txBody>
      </p:sp>
      <p:sp>
        <p:nvSpPr>
          <p:cNvPr id="4" name="Slide Number Placeholder 3"/>
          <p:cNvSpPr>
            <a:spLocks noGrp="1"/>
          </p:cNvSpPr>
          <p:nvPr>
            <p:ph type="sldNum" sz="quarter" idx="10"/>
          </p:nvPr>
        </p:nvSpPr>
        <p:spPr/>
        <p:txBody>
          <a:bodyPr/>
          <a:lstStyle/>
          <a:p>
            <a:fld id="{E5E1013A-FBEF-47C6-8620-80D1EABB7AC3}" type="slidenum">
              <a:rPr lang="en-US" smtClean="0"/>
              <a:pPr/>
              <a:t>25</a:t>
            </a:fld>
            <a:endParaRPr lang="en-US" dirty="0"/>
          </a:p>
        </p:txBody>
      </p:sp>
    </p:spTree>
    <p:extLst>
      <p:ext uri="{BB962C8B-B14F-4D97-AF65-F5344CB8AC3E}">
        <p14:creationId xmlns:p14="http://schemas.microsoft.com/office/powerpoint/2010/main" val="193241036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he-IL"/>
          </a:p>
        </p:txBody>
      </p:sp>
      <p:sp>
        <p:nvSpPr>
          <p:cNvPr id="4" name="Slide Number Placeholder 3"/>
          <p:cNvSpPr>
            <a:spLocks noGrp="1"/>
          </p:cNvSpPr>
          <p:nvPr>
            <p:ph type="sldNum" sz="quarter" idx="10"/>
          </p:nvPr>
        </p:nvSpPr>
        <p:spPr/>
        <p:txBody>
          <a:bodyPr/>
          <a:lstStyle/>
          <a:p>
            <a:fld id="{E5E1013A-FBEF-47C6-8620-80D1EABB7AC3}" type="slidenum">
              <a:rPr lang="en-US" smtClean="0"/>
              <a:pPr/>
              <a:t>3</a:t>
            </a:fld>
            <a:endParaRPr lang="en-US" dirty="0"/>
          </a:p>
        </p:txBody>
      </p:sp>
    </p:spTree>
    <p:extLst>
      <p:ext uri="{BB962C8B-B14F-4D97-AF65-F5344CB8AC3E}">
        <p14:creationId xmlns:p14="http://schemas.microsoft.com/office/powerpoint/2010/main" val="378351619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Slide Image Placeholder 1"/>
          <p:cNvSpPr>
            <a:spLocks noGrp="1" noRot="1" noChangeAspect="1" noTextEdit="1"/>
          </p:cNvSpPr>
          <p:nvPr>
            <p:ph type="sldImg"/>
          </p:nvPr>
        </p:nvSpPr>
        <p:spPr bwMode="auto">
          <a:noFill/>
          <a:ln>
            <a:solidFill>
              <a:srgbClr val="000000"/>
            </a:solidFill>
            <a:miter lim="800000"/>
            <a:headEnd/>
            <a:tailEnd/>
          </a:ln>
        </p:spPr>
      </p:sp>
      <p:sp>
        <p:nvSpPr>
          <p:cNvPr id="22531" name="Notes Placeholder 2"/>
          <p:cNvSpPr>
            <a:spLocks noGrp="1"/>
          </p:cNvSpPr>
          <p:nvPr>
            <p:ph type="body" idx="1"/>
          </p:nvPr>
        </p:nvSpPr>
        <p:spPr bwMode="auto">
          <a:noFill/>
        </p:spPr>
        <p:txBody>
          <a:bodyPr/>
          <a:lstStyle/>
          <a:p>
            <a:pPr algn="l" rtl="0"/>
            <a:endParaRPr lang="en-US" dirty="0" smtClean="0"/>
          </a:p>
        </p:txBody>
      </p:sp>
      <p:sp>
        <p:nvSpPr>
          <p:cNvPr id="22532"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A621A09-1684-46A9-BB35-9C901154C07B}" type="slidenum">
              <a:rPr lang="he-IL" smtClean="0"/>
              <a:pPr/>
              <a:t>4</a:t>
            </a:fld>
            <a:endParaRPr lang="he-IL" smtClean="0"/>
          </a:p>
        </p:txBody>
      </p:sp>
    </p:spTree>
    <p:extLst>
      <p:ext uri="{BB962C8B-B14F-4D97-AF65-F5344CB8AC3E}">
        <p14:creationId xmlns:p14="http://schemas.microsoft.com/office/powerpoint/2010/main" val="245013442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he-IL"/>
          </a:p>
        </p:txBody>
      </p:sp>
      <p:sp>
        <p:nvSpPr>
          <p:cNvPr id="4" name="Slide Number Placeholder 3"/>
          <p:cNvSpPr>
            <a:spLocks noGrp="1"/>
          </p:cNvSpPr>
          <p:nvPr>
            <p:ph type="sldNum" sz="quarter" idx="10"/>
          </p:nvPr>
        </p:nvSpPr>
        <p:spPr/>
        <p:txBody>
          <a:bodyPr/>
          <a:lstStyle/>
          <a:p>
            <a:fld id="{E5E1013A-FBEF-47C6-8620-80D1EABB7AC3}" type="slidenum">
              <a:rPr lang="en-US" smtClean="0"/>
              <a:pPr/>
              <a:t>5</a:t>
            </a:fld>
            <a:endParaRPr lang="en-US" dirty="0"/>
          </a:p>
        </p:txBody>
      </p:sp>
    </p:spTree>
    <p:extLst>
      <p:ext uri="{BB962C8B-B14F-4D97-AF65-F5344CB8AC3E}">
        <p14:creationId xmlns:p14="http://schemas.microsoft.com/office/powerpoint/2010/main" val="427807710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he-IL"/>
          </a:p>
        </p:txBody>
      </p:sp>
      <p:sp>
        <p:nvSpPr>
          <p:cNvPr id="4" name="Slide Number Placeholder 3"/>
          <p:cNvSpPr>
            <a:spLocks noGrp="1"/>
          </p:cNvSpPr>
          <p:nvPr>
            <p:ph type="sldNum" sz="quarter" idx="10"/>
          </p:nvPr>
        </p:nvSpPr>
        <p:spPr/>
        <p:txBody>
          <a:bodyPr/>
          <a:lstStyle/>
          <a:p>
            <a:fld id="{E5E1013A-FBEF-47C6-8620-80D1EABB7AC3}" type="slidenum">
              <a:rPr lang="en-US" smtClean="0"/>
              <a:pPr/>
              <a:t>6</a:t>
            </a:fld>
            <a:endParaRPr lang="en-US" dirty="0"/>
          </a:p>
        </p:txBody>
      </p:sp>
    </p:spTree>
    <p:extLst>
      <p:ext uri="{BB962C8B-B14F-4D97-AF65-F5344CB8AC3E}">
        <p14:creationId xmlns:p14="http://schemas.microsoft.com/office/powerpoint/2010/main" val="240069806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he-IL"/>
          </a:p>
        </p:txBody>
      </p:sp>
      <p:sp>
        <p:nvSpPr>
          <p:cNvPr id="4" name="Slide Number Placeholder 3"/>
          <p:cNvSpPr>
            <a:spLocks noGrp="1"/>
          </p:cNvSpPr>
          <p:nvPr>
            <p:ph type="sldNum" sz="quarter" idx="10"/>
          </p:nvPr>
        </p:nvSpPr>
        <p:spPr/>
        <p:txBody>
          <a:bodyPr/>
          <a:lstStyle/>
          <a:p>
            <a:fld id="{E5E1013A-FBEF-47C6-8620-80D1EABB7AC3}" type="slidenum">
              <a:rPr lang="en-US" smtClean="0"/>
              <a:pPr/>
              <a:t>7</a:t>
            </a:fld>
            <a:endParaRPr lang="en-US" dirty="0"/>
          </a:p>
        </p:txBody>
      </p:sp>
    </p:spTree>
    <p:extLst>
      <p:ext uri="{BB962C8B-B14F-4D97-AF65-F5344CB8AC3E}">
        <p14:creationId xmlns:p14="http://schemas.microsoft.com/office/powerpoint/2010/main" val="4007932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he-IL"/>
          </a:p>
        </p:txBody>
      </p:sp>
      <p:sp>
        <p:nvSpPr>
          <p:cNvPr id="4" name="Slide Number Placeholder 3"/>
          <p:cNvSpPr>
            <a:spLocks noGrp="1"/>
          </p:cNvSpPr>
          <p:nvPr>
            <p:ph type="sldNum" sz="quarter" idx="10"/>
          </p:nvPr>
        </p:nvSpPr>
        <p:spPr/>
        <p:txBody>
          <a:bodyPr/>
          <a:lstStyle/>
          <a:p>
            <a:fld id="{E5E1013A-FBEF-47C6-8620-80D1EABB7AC3}" type="slidenum">
              <a:rPr lang="en-US" smtClean="0"/>
              <a:pPr/>
              <a:t>8</a:t>
            </a:fld>
            <a:endParaRPr lang="en-US" dirty="0"/>
          </a:p>
        </p:txBody>
      </p:sp>
    </p:spTree>
    <p:extLst>
      <p:ext uri="{BB962C8B-B14F-4D97-AF65-F5344CB8AC3E}">
        <p14:creationId xmlns:p14="http://schemas.microsoft.com/office/powerpoint/2010/main" val="354771267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he-IL"/>
          </a:p>
        </p:txBody>
      </p:sp>
      <p:sp>
        <p:nvSpPr>
          <p:cNvPr id="4" name="Slide Number Placeholder 3"/>
          <p:cNvSpPr>
            <a:spLocks noGrp="1"/>
          </p:cNvSpPr>
          <p:nvPr>
            <p:ph type="sldNum" sz="quarter" idx="10"/>
          </p:nvPr>
        </p:nvSpPr>
        <p:spPr/>
        <p:txBody>
          <a:bodyPr/>
          <a:lstStyle/>
          <a:p>
            <a:fld id="{E5E1013A-FBEF-47C6-8620-80D1EABB7AC3}" type="slidenum">
              <a:rPr lang="en-US" smtClean="0"/>
              <a:pPr/>
              <a:t>9</a:t>
            </a:fld>
            <a:endParaRPr lang="en-US" dirty="0"/>
          </a:p>
        </p:txBody>
      </p:sp>
    </p:spTree>
    <p:extLst>
      <p:ext uri="{BB962C8B-B14F-4D97-AF65-F5344CB8AC3E}">
        <p14:creationId xmlns:p14="http://schemas.microsoft.com/office/powerpoint/2010/main" val="285270621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שקופית כותרת">
    <p:spTree>
      <p:nvGrpSpPr>
        <p:cNvPr id="1" name=""/>
        <p:cNvGrpSpPr/>
        <p:nvPr/>
      </p:nvGrpSpPr>
      <p:grpSpPr>
        <a:xfrm>
          <a:off x="0" y="0"/>
          <a:ext cx="0" cy="0"/>
          <a:chOff x="0" y="0"/>
          <a:chExt cx="0" cy="0"/>
        </a:xfrm>
      </p:grpSpPr>
      <p:sp>
        <p:nvSpPr>
          <p:cNvPr id="14" name="כותרת 13"/>
          <p:cNvSpPr>
            <a:spLocks noGrp="1"/>
          </p:cNvSpPr>
          <p:nvPr>
            <p:ph type="ctrTitle"/>
          </p:nvPr>
        </p:nvSpPr>
        <p:spPr>
          <a:xfrm>
            <a:off x="1432560" y="359898"/>
            <a:ext cx="7406640" cy="1472184"/>
          </a:xfrm>
        </p:spPr>
        <p:txBody>
          <a:bodyPr anchor="b"/>
          <a:lstStyle>
            <a:lvl1pPr algn="l">
              <a:defRPr/>
            </a:lvl1pPr>
            <a:extLst/>
          </a:lstStyle>
          <a:p>
            <a:r>
              <a:rPr kumimoji="0" lang="he-IL" smtClean="0"/>
              <a:t>לחץ כדי לערוך סגנון כותרת של תבנית בסיס</a:t>
            </a:r>
            <a:endParaRPr kumimoji="0" lang="en-US"/>
          </a:p>
        </p:txBody>
      </p:sp>
      <p:sp>
        <p:nvSpPr>
          <p:cNvPr id="22" name="כותרת משנה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he-IL" smtClean="0"/>
              <a:t>לחץ כדי לערוך סגנון כותרת משנה של תבנית בסיס</a:t>
            </a:r>
            <a:endParaRPr kumimoji="0" lang="en-US"/>
          </a:p>
        </p:txBody>
      </p:sp>
      <p:sp>
        <p:nvSpPr>
          <p:cNvPr id="7" name="מציין מיקום של תאריך 6"/>
          <p:cNvSpPr>
            <a:spLocks noGrp="1"/>
          </p:cNvSpPr>
          <p:nvPr>
            <p:ph type="dt" sz="half" idx="10"/>
          </p:nvPr>
        </p:nvSpPr>
        <p:spPr/>
        <p:txBody>
          <a:bodyPr/>
          <a:lstStyle>
            <a:extLst/>
          </a:lstStyle>
          <a:p>
            <a:fld id="{46F460BC-1712-41DF-A829-5683DAFCEF37}" type="datetime1">
              <a:rPr lang="en-US" smtClean="0"/>
              <a:pPr/>
              <a:t>4/23/2015</a:t>
            </a:fld>
            <a:endParaRPr lang="en-US" dirty="0"/>
          </a:p>
        </p:txBody>
      </p:sp>
      <p:sp>
        <p:nvSpPr>
          <p:cNvPr id="20" name="מציין מיקום של כותרת תחתונה 19"/>
          <p:cNvSpPr>
            <a:spLocks noGrp="1"/>
          </p:cNvSpPr>
          <p:nvPr>
            <p:ph type="ftr" sz="quarter" idx="11"/>
          </p:nvPr>
        </p:nvSpPr>
        <p:spPr/>
        <p:txBody>
          <a:bodyPr/>
          <a:lstStyle>
            <a:extLst/>
          </a:lstStyle>
          <a:p>
            <a:endParaRPr lang="en-US" dirty="0"/>
          </a:p>
        </p:txBody>
      </p:sp>
      <p:sp>
        <p:nvSpPr>
          <p:cNvPr id="10" name="מציין מיקום של מספר שקופית 9"/>
          <p:cNvSpPr>
            <a:spLocks noGrp="1"/>
          </p:cNvSpPr>
          <p:nvPr>
            <p:ph type="sldNum" sz="quarter" idx="12"/>
          </p:nvPr>
        </p:nvSpPr>
        <p:spPr/>
        <p:txBody>
          <a:bodyPr/>
          <a:lstStyle>
            <a:extLst/>
          </a:lstStyle>
          <a:p>
            <a:fld id="{5347065B-820B-4C13-875E-EA6CF42197A8}" type="slidenum">
              <a:rPr lang="en-US" smtClean="0"/>
              <a:pPr/>
              <a:t>‹#›</a:t>
            </a:fld>
            <a:endParaRPr lang="en-US" dirty="0"/>
          </a:p>
        </p:txBody>
      </p:sp>
      <p:sp>
        <p:nvSpPr>
          <p:cNvPr id="8" name="אליפסה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אליפסה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hf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כותרת וטקסט אנכי">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extLst/>
          </a:lstStyle>
          <a:p>
            <a:r>
              <a:rPr kumimoji="0" lang="he-IL" smtClean="0"/>
              <a:t>לחץ כדי לערוך סגנון כותרת של תבנית בסיס</a:t>
            </a:r>
            <a:endParaRPr kumimoji="0" lang="en-US"/>
          </a:p>
        </p:txBody>
      </p:sp>
      <p:sp>
        <p:nvSpPr>
          <p:cNvPr id="3" name="מציין מיקום של טקסט אנכי 2"/>
          <p:cNvSpPr>
            <a:spLocks noGrp="1"/>
          </p:cNvSpPr>
          <p:nvPr>
            <p:ph type="body" orient="vert" idx="1"/>
          </p:nvPr>
        </p:nvSpPr>
        <p:spPr/>
        <p:txBody>
          <a:bodyPr vert="eaVert"/>
          <a:lstStyle>
            <a:extLst/>
          </a:lstStyle>
          <a:p>
            <a:pPr lvl="0" eaLnBrk="1" latinLnBrk="0" hangingPunct="1"/>
            <a:r>
              <a:rPr lang="he-IL" smtClean="0"/>
              <a:t>לחץ כדי לערוך סגנונות טקסט של תבנית בסיס</a:t>
            </a:r>
          </a:p>
          <a:p>
            <a:pPr lvl="1" eaLnBrk="1" latinLnBrk="0" hangingPunct="1"/>
            <a:r>
              <a:rPr lang="he-IL" smtClean="0"/>
              <a:t>רמה שנייה</a:t>
            </a:r>
          </a:p>
          <a:p>
            <a:pPr lvl="2" eaLnBrk="1" latinLnBrk="0" hangingPunct="1"/>
            <a:r>
              <a:rPr lang="he-IL" smtClean="0"/>
              <a:t>רמה שלישית</a:t>
            </a:r>
          </a:p>
          <a:p>
            <a:pPr lvl="3" eaLnBrk="1" latinLnBrk="0" hangingPunct="1"/>
            <a:r>
              <a:rPr lang="he-IL" smtClean="0"/>
              <a:t>רמה רביעית</a:t>
            </a:r>
          </a:p>
          <a:p>
            <a:pPr lvl="4" eaLnBrk="1" latinLnBrk="0" hangingPunct="1"/>
            <a:r>
              <a:rPr lang="he-IL" smtClean="0"/>
              <a:t>רמה חמישית</a:t>
            </a:r>
            <a:endParaRPr kumimoji="0" lang="en-US"/>
          </a:p>
        </p:txBody>
      </p:sp>
      <p:sp>
        <p:nvSpPr>
          <p:cNvPr id="4" name="מציין מיקום של תאריך 3"/>
          <p:cNvSpPr>
            <a:spLocks noGrp="1"/>
          </p:cNvSpPr>
          <p:nvPr>
            <p:ph type="dt" sz="half" idx="10"/>
          </p:nvPr>
        </p:nvSpPr>
        <p:spPr/>
        <p:txBody>
          <a:bodyPr/>
          <a:lstStyle>
            <a:extLst/>
          </a:lstStyle>
          <a:p>
            <a:fld id="{46F460BC-1712-41DF-A829-5683DAFCEF37}" type="datetime1">
              <a:rPr lang="en-US" smtClean="0"/>
              <a:pPr/>
              <a:t>4/23/2015</a:t>
            </a:fld>
            <a:endParaRPr lang="en-US" dirty="0"/>
          </a:p>
        </p:txBody>
      </p:sp>
      <p:sp>
        <p:nvSpPr>
          <p:cNvPr id="5" name="מציין מיקום של כותרת תחתונה 4"/>
          <p:cNvSpPr>
            <a:spLocks noGrp="1"/>
          </p:cNvSpPr>
          <p:nvPr>
            <p:ph type="ftr" sz="quarter" idx="11"/>
          </p:nvPr>
        </p:nvSpPr>
        <p:spPr/>
        <p:txBody>
          <a:bodyPr/>
          <a:lstStyle>
            <a:extLst/>
          </a:lstStyle>
          <a:p>
            <a:endParaRPr lang="en-US" dirty="0"/>
          </a:p>
        </p:txBody>
      </p:sp>
      <p:sp>
        <p:nvSpPr>
          <p:cNvPr id="6" name="מציין מיקום של מספר שקופית 5"/>
          <p:cNvSpPr>
            <a:spLocks noGrp="1"/>
          </p:cNvSpPr>
          <p:nvPr>
            <p:ph type="sldNum" sz="quarter" idx="12"/>
          </p:nvPr>
        </p:nvSpPr>
        <p:spPr/>
        <p:txBody>
          <a:bodyPr/>
          <a:lstStyle>
            <a:extLst/>
          </a:lstStyle>
          <a:p>
            <a:fld id="{5347065B-820B-4C13-875E-EA6CF42197A8}" type="slidenum">
              <a:rPr lang="en-US" smtClean="0"/>
              <a:pPr/>
              <a:t>‹#›</a:t>
            </a:fld>
            <a:endParaRPr lang="en-US" dirty="0"/>
          </a:p>
        </p:txBody>
      </p:sp>
    </p:spTree>
  </p:cSld>
  <p:clrMapOvr>
    <a:masterClrMapping/>
  </p:clrMapOvr>
  <p:hf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כותרת אנכית וטקסט">
    <p:spTree>
      <p:nvGrpSpPr>
        <p:cNvPr id="1" name=""/>
        <p:cNvGrpSpPr/>
        <p:nvPr/>
      </p:nvGrpSpPr>
      <p:grpSpPr>
        <a:xfrm>
          <a:off x="0" y="0"/>
          <a:ext cx="0" cy="0"/>
          <a:chOff x="0" y="0"/>
          <a:chExt cx="0" cy="0"/>
        </a:xfrm>
      </p:grpSpPr>
      <p:sp>
        <p:nvSpPr>
          <p:cNvPr id="2" name="כותרת אנכית 1"/>
          <p:cNvSpPr>
            <a:spLocks noGrp="1"/>
          </p:cNvSpPr>
          <p:nvPr>
            <p:ph type="title" orient="vert"/>
          </p:nvPr>
        </p:nvSpPr>
        <p:spPr>
          <a:xfrm>
            <a:off x="6858000" y="274639"/>
            <a:ext cx="1828800" cy="5851525"/>
          </a:xfrm>
        </p:spPr>
        <p:txBody>
          <a:bodyPr vert="eaVert"/>
          <a:lstStyle>
            <a:extLst/>
          </a:lstStyle>
          <a:p>
            <a:r>
              <a:rPr kumimoji="0" lang="he-IL" smtClean="0"/>
              <a:t>לחץ כדי לערוך סגנון כותרת של תבנית בסיס</a:t>
            </a:r>
            <a:endParaRPr kumimoji="0" lang="en-US"/>
          </a:p>
        </p:txBody>
      </p:sp>
      <p:sp>
        <p:nvSpPr>
          <p:cNvPr id="3" name="מציין מיקום של טקסט אנכי 2"/>
          <p:cNvSpPr>
            <a:spLocks noGrp="1"/>
          </p:cNvSpPr>
          <p:nvPr>
            <p:ph type="body" orient="vert" idx="1"/>
          </p:nvPr>
        </p:nvSpPr>
        <p:spPr>
          <a:xfrm>
            <a:off x="1143000" y="274640"/>
            <a:ext cx="5562600" cy="5851525"/>
          </a:xfrm>
        </p:spPr>
        <p:txBody>
          <a:bodyPr vert="eaVert"/>
          <a:lstStyle>
            <a:extLst/>
          </a:lstStyle>
          <a:p>
            <a:pPr lvl="0" eaLnBrk="1" latinLnBrk="0" hangingPunct="1"/>
            <a:r>
              <a:rPr lang="he-IL" smtClean="0"/>
              <a:t>לחץ כדי לערוך סגנונות טקסט של תבנית בסיס</a:t>
            </a:r>
          </a:p>
          <a:p>
            <a:pPr lvl="1" eaLnBrk="1" latinLnBrk="0" hangingPunct="1"/>
            <a:r>
              <a:rPr lang="he-IL" smtClean="0"/>
              <a:t>רמה שנייה</a:t>
            </a:r>
          </a:p>
          <a:p>
            <a:pPr lvl="2" eaLnBrk="1" latinLnBrk="0" hangingPunct="1"/>
            <a:r>
              <a:rPr lang="he-IL" smtClean="0"/>
              <a:t>רמה שלישית</a:t>
            </a:r>
          </a:p>
          <a:p>
            <a:pPr lvl="3" eaLnBrk="1" latinLnBrk="0" hangingPunct="1"/>
            <a:r>
              <a:rPr lang="he-IL" smtClean="0"/>
              <a:t>רמה רביעית</a:t>
            </a:r>
          </a:p>
          <a:p>
            <a:pPr lvl="4" eaLnBrk="1" latinLnBrk="0" hangingPunct="1"/>
            <a:r>
              <a:rPr lang="he-IL" smtClean="0"/>
              <a:t>רמה חמישית</a:t>
            </a:r>
            <a:endParaRPr kumimoji="0" lang="en-US"/>
          </a:p>
        </p:txBody>
      </p:sp>
      <p:sp>
        <p:nvSpPr>
          <p:cNvPr id="4" name="מציין מיקום של תאריך 3"/>
          <p:cNvSpPr>
            <a:spLocks noGrp="1"/>
          </p:cNvSpPr>
          <p:nvPr>
            <p:ph type="dt" sz="half" idx="10"/>
          </p:nvPr>
        </p:nvSpPr>
        <p:spPr/>
        <p:txBody>
          <a:bodyPr/>
          <a:lstStyle>
            <a:extLst/>
          </a:lstStyle>
          <a:p>
            <a:fld id="{46F460BC-1712-41DF-A829-5683DAFCEF37}" type="datetime1">
              <a:rPr lang="en-US" smtClean="0"/>
              <a:pPr/>
              <a:t>4/23/2015</a:t>
            </a:fld>
            <a:endParaRPr lang="en-US" dirty="0"/>
          </a:p>
        </p:txBody>
      </p:sp>
      <p:sp>
        <p:nvSpPr>
          <p:cNvPr id="5" name="מציין מיקום של כותרת תחתונה 4"/>
          <p:cNvSpPr>
            <a:spLocks noGrp="1"/>
          </p:cNvSpPr>
          <p:nvPr>
            <p:ph type="ftr" sz="quarter" idx="11"/>
          </p:nvPr>
        </p:nvSpPr>
        <p:spPr/>
        <p:txBody>
          <a:bodyPr/>
          <a:lstStyle>
            <a:extLst/>
          </a:lstStyle>
          <a:p>
            <a:endParaRPr lang="en-US" dirty="0"/>
          </a:p>
        </p:txBody>
      </p:sp>
      <p:sp>
        <p:nvSpPr>
          <p:cNvPr id="6" name="מציין מיקום של מספר שקופית 5"/>
          <p:cNvSpPr>
            <a:spLocks noGrp="1"/>
          </p:cNvSpPr>
          <p:nvPr>
            <p:ph type="sldNum" sz="quarter" idx="12"/>
          </p:nvPr>
        </p:nvSpPr>
        <p:spPr/>
        <p:txBody>
          <a:bodyPr/>
          <a:lstStyle>
            <a:extLst/>
          </a:lstStyle>
          <a:p>
            <a:fld id="{5347065B-820B-4C13-875E-EA6CF42197A8}" type="slidenum">
              <a:rPr lang="en-US" smtClean="0"/>
              <a:pPr/>
              <a:t>‹#›</a:t>
            </a:fld>
            <a:endParaRPr lang="en-US" dirty="0"/>
          </a:p>
        </p:txBody>
      </p:sp>
    </p:spTree>
  </p:cSld>
  <p:clrMapOvr>
    <a:masterClrMapping/>
  </p:clrMapOvr>
  <p:hf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כותרת ותוכן">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extLst/>
          </a:lstStyle>
          <a:p>
            <a:r>
              <a:rPr kumimoji="0" lang="he-IL" smtClean="0"/>
              <a:t>לחץ כדי לערוך סגנון כותרת של תבנית בסיס</a:t>
            </a:r>
            <a:endParaRPr kumimoji="0" lang="en-US"/>
          </a:p>
        </p:txBody>
      </p:sp>
      <p:sp>
        <p:nvSpPr>
          <p:cNvPr id="3" name="מציין מיקום תוכן 2"/>
          <p:cNvSpPr>
            <a:spLocks noGrp="1"/>
          </p:cNvSpPr>
          <p:nvPr>
            <p:ph idx="1"/>
          </p:nvPr>
        </p:nvSpPr>
        <p:spPr/>
        <p:txBody>
          <a:bodyPr/>
          <a:lstStyle>
            <a:extLst/>
          </a:lstStyle>
          <a:p>
            <a:pPr lvl="0" eaLnBrk="1" latinLnBrk="0" hangingPunct="1"/>
            <a:r>
              <a:rPr lang="he-IL" smtClean="0"/>
              <a:t>לחץ כדי לערוך סגנונות טקסט של תבנית בסיס</a:t>
            </a:r>
          </a:p>
          <a:p>
            <a:pPr lvl="1" eaLnBrk="1" latinLnBrk="0" hangingPunct="1"/>
            <a:r>
              <a:rPr lang="he-IL" smtClean="0"/>
              <a:t>רמה שנייה</a:t>
            </a:r>
          </a:p>
          <a:p>
            <a:pPr lvl="2" eaLnBrk="1" latinLnBrk="0" hangingPunct="1"/>
            <a:r>
              <a:rPr lang="he-IL" smtClean="0"/>
              <a:t>רמה שלישית</a:t>
            </a:r>
          </a:p>
          <a:p>
            <a:pPr lvl="3" eaLnBrk="1" latinLnBrk="0" hangingPunct="1"/>
            <a:r>
              <a:rPr lang="he-IL" smtClean="0"/>
              <a:t>רמה רביעית</a:t>
            </a:r>
          </a:p>
          <a:p>
            <a:pPr lvl="4" eaLnBrk="1" latinLnBrk="0" hangingPunct="1"/>
            <a:r>
              <a:rPr lang="he-IL" smtClean="0"/>
              <a:t>רמה חמישית</a:t>
            </a:r>
            <a:endParaRPr kumimoji="0" lang="en-US"/>
          </a:p>
        </p:txBody>
      </p:sp>
      <p:sp>
        <p:nvSpPr>
          <p:cNvPr id="4" name="מציין מיקום של תאריך 3"/>
          <p:cNvSpPr>
            <a:spLocks noGrp="1"/>
          </p:cNvSpPr>
          <p:nvPr>
            <p:ph type="dt" sz="half" idx="10"/>
          </p:nvPr>
        </p:nvSpPr>
        <p:spPr/>
        <p:txBody>
          <a:bodyPr/>
          <a:lstStyle>
            <a:extLst/>
          </a:lstStyle>
          <a:p>
            <a:fld id="{46F460BC-1712-41DF-A829-5683DAFCEF37}" type="datetime1">
              <a:rPr lang="en-US" smtClean="0"/>
              <a:pPr/>
              <a:t>4/23/2015</a:t>
            </a:fld>
            <a:endParaRPr lang="en-US" dirty="0"/>
          </a:p>
        </p:txBody>
      </p:sp>
      <p:sp>
        <p:nvSpPr>
          <p:cNvPr id="5" name="מציין מיקום של כותרת תחתונה 4"/>
          <p:cNvSpPr>
            <a:spLocks noGrp="1"/>
          </p:cNvSpPr>
          <p:nvPr>
            <p:ph type="ftr" sz="quarter" idx="11"/>
          </p:nvPr>
        </p:nvSpPr>
        <p:spPr/>
        <p:txBody>
          <a:bodyPr/>
          <a:lstStyle>
            <a:extLst/>
          </a:lstStyle>
          <a:p>
            <a:endParaRPr lang="en-US" dirty="0"/>
          </a:p>
        </p:txBody>
      </p:sp>
      <p:sp>
        <p:nvSpPr>
          <p:cNvPr id="6" name="מציין מיקום של מספר שקופית 5"/>
          <p:cNvSpPr>
            <a:spLocks noGrp="1"/>
          </p:cNvSpPr>
          <p:nvPr>
            <p:ph type="sldNum" sz="quarter" idx="12"/>
          </p:nvPr>
        </p:nvSpPr>
        <p:spPr/>
        <p:txBody>
          <a:bodyPr/>
          <a:lstStyle>
            <a:extLst/>
          </a:lstStyle>
          <a:p>
            <a:fld id="{5347065B-820B-4C13-875E-EA6CF42197A8}" type="slidenum">
              <a:rPr lang="en-US" smtClean="0"/>
              <a:pPr/>
              <a:t>‹#›</a:t>
            </a:fld>
            <a:endParaRPr lang="en-US" dirty="0"/>
          </a:p>
        </p:txBody>
      </p:sp>
    </p:spTree>
  </p:cSld>
  <p:clrMapOvr>
    <a:masterClrMapping/>
  </p:clrMapOvr>
  <p:hf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כותרת מקטע עליונה">
    <p:spTree>
      <p:nvGrpSpPr>
        <p:cNvPr id="1" name=""/>
        <p:cNvGrpSpPr/>
        <p:nvPr/>
      </p:nvGrpSpPr>
      <p:grpSpPr>
        <a:xfrm>
          <a:off x="0" y="0"/>
          <a:ext cx="0" cy="0"/>
          <a:chOff x="0" y="0"/>
          <a:chExt cx="0" cy="0"/>
        </a:xfrm>
      </p:grpSpPr>
      <p:sp>
        <p:nvSpPr>
          <p:cNvPr id="7" name="מלבן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כותרת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he-IL" smtClean="0"/>
              <a:t>לחץ כדי לערוך סגנון כותרת של תבנית בסיס</a:t>
            </a:r>
            <a:endParaRPr kumimoji="0" lang="en-US"/>
          </a:p>
        </p:txBody>
      </p:sp>
      <p:sp>
        <p:nvSpPr>
          <p:cNvPr id="3" name="מציין מיקום טקסט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he-IL" smtClean="0"/>
              <a:t>לחץ כדי לערוך סגנונות טקסט של תבנית בסיס</a:t>
            </a:r>
          </a:p>
        </p:txBody>
      </p:sp>
      <p:sp>
        <p:nvSpPr>
          <p:cNvPr id="4" name="מציין מיקום של תאריך 3"/>
          <p:cNvSpPr>
            <a:spLocks noGrp="1"/>
          </p:cNvSpPr>
          <p:nvPr>
            <p:ph type="dt" sz="half" idx="10"/>
          </p:nvPr>
        </p:nvSpPr>
        <p:spPr/>
        <p:txBody>
          <a:bodyPr/>
          <a:lstStyle>
            <a:extLst/>
          </a:lstStyle>
          <a:p>
            <a:fld id="{46F460BC-1712-41DF-A829-5683DAFCEF37}" type="datetime1">
              <a:rPr lang="en-US" smtClean="0"/>
              <a:pPr/>
              <a:t>4/23/2015</a:t>
            </a:fld>
            <a:endParaRPr lang="en-US" dirty="0"/>
          </a:p>
        </p:txBody>
      </p:sp>
      <p:sp>
        <p:nvSpPr>
          <p:cNvPr id="5" name="מציין מיקום של כותרת תחתונה 4"/>
          <p:cNvSpPr>
            <a:spLocks noGrp="1"/>
          </p:cNvSpPr>
          <p:nvPr>
            <p:ph type="ftr" sz="quarter" idx="11"/>
          </p:nvPr>
        </p:nvSpPr>
        <p:spPr/>
        <p:txBody>
          <a:bodyPr/>
          <a:lstStyle>
            <a:extLst/>
          </a:lstStyle>
          <a:p>
            <a:endParaRPr lang="en-US" dirty="0"/>
          </a:p>
        </p:txBody>
      </p:sp>
      <p:sp>
        <p:nvSpPr>
          <p:cNvPr id="6" name="מציין מיקום של מספר שקופית 5"/>
          <p:cNvSpPr>
            <a:spLocks noGrp="1"/>
          </p:cNvSpPr>
          <p:nvPr>
            <p:ph type="sldNum" sz="quarter" idx="12"/>
          </p:nvPr>
        </p:nvSpPr>
        <p:spPr/>
        <p:txBody>
          <a:bodyPr/>
          <a:lstStyle>
            <a:extLst/>
          </a:lstStyle>
          <a:p>
            <a:fld id="{5347065B-820B-4C13-875E-EA6CF42197A8}" type="slidenum">
              <a:rPr lang="en-US" smtClean="0"/>
              <a:pPr/>
              <a:t>‹#›</a:t>
            </a:fld>
            <a:endParaRPr lang="en-US" dirty="0"/>
          </a:p>
        </p:txBody>
      </p:sp>
      <p:sp>
        <p:nvSpPr>
          <p:cNvPr id="10" name="מלבן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אליפסה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אליפסה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hf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שני תכנים">
    <p:spTree>
      <p:nvGrpSpPr>
        <p:cNvPr id="1" name=""/>
        <p:cNvGrpSpPr/>
        <p:nvPr/>
      </p:nvGrpSpPr>
      <p:grpSpPr>
        <a:xfrm>
          <a:off x="0" y="0"/>
          <a:ext cx="0" cy="0"/>
          <a:chOff x="0" y="0"/>
          <a:chExt cx="0" cy="0"/>
        </a:xfrm>
      </p:grpSpPr>
      <p:sp>
        <p:nvSpPr>
          <p:cNvPr id="2" name="כותרת 1"/>
          <p:cNvSpPr>
            <a:spLocks noGrp="1"/>
          </p:cNvSpPr>
          <p:nvPr>
            <p:ph type="title"/>
          </p:nvPr>
        </p:nvSpPr>
        <p:spPr>
          <a:xfrm>
            <a:off x="1435608" y="274320"/>
            <a:ext cx="7498080" cy="1143000"/>
          </a:xfrm>
        </p:spPr>
        <p:txBody>
          <a:bodyPr/>
          <a:lstStyle>
            <a:extLst/>
          </a:lstStyle>
          <a:p>
            <a:r>
              <a:rPr kumimoji="0" lang="he-IL" smtClean="0"/>
              <a:t>לחץ כדי לערוך סגנון כותרת של תבנית בסיס</a:t>
            </a:r>
            <a:endParaRPr kumimoji="0" lang="en-US"/>
          </a:p>
        </p:txBody>
      </p:sp>
      <p:sp>
        <p:nvSpPr>
          <p:cNvPr id="3" name="מציין מיקום תוכן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he-IL" smtClean="0"/>
              <a:t>לחץ כדי לערוך סגנונות טקסט של תבנית בסיס</a:t>
            </a:r>
          </a:p>
          <a:p>
            <a:pPr lvl="1" eaLnBrk="1" latinLnBrk="0" hangingPunct="1"/>
            <a:r>
              <a:rPr lang="he-IL" smtClean="0"/>
              <a:t>רמה שנייה</a:t>
            </a:r>
          </a:p>
          <a:p>
            <a:pPr lvl="2" eaLnBrk="1" latinLnBrk="0" hangingPunct="1"/>
            <a:r>
              <a:rPr lang="he-IL" smtClean="0"/>
              <a:t>רמה שלישית</a:t>
            </a:r>
          </a:p>
          <a:p>
            <a:pPr lvl="3" eaLnBrk="1" latinLnBrk="0" hangingPunct="1"/>
            <a:r>
              <a:rPr lang="he-IL" smtClean="0"/>
              <a:t>רמה רביעית</a:t>
            </a:r>
          </a:p>
          <a:p>
            <a:pPr lvl="4" eaLnBrk="1" latinLnBrk="0" hangingPunct="1"/>
            <a:r>
              <a:rPr lang="he-IL" smtClean="0"/>
              <a:t>רמה חמישית</a:t>
            </a:r>
            <a:endParaRPr kumimoji="0" lang="en-US"/>
          </a:p>
        </p:txBody>
      </p:sp>
      <p:sp>
        <p:nvSpPr>
          <p:cNvPr id="4" name="מציין מיקום תוכן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he-IL" smtClean="0"/>
              <a:t>לחץ כדי לערוך סגנונות טקסט של תבנית בסיס</a:t>
            </a:r>
          </a:p>
          <a:p>
            <a:pPr lvl="1" eaLnBrk="1" latinLnBrk="0" hangingPunct="1"/>
            <a:r>
              <a:rPr lang="he-IL" smtClean="0"/>
              <a:t>רמה שנייה</a:t>
            </a:r>
          </a:p>
          <a:p>
            <a:pPr lvl="2" eaLnBrk="1" latinLnBrk="0" hangingPunct="1"/>
            <a:r>
              <a:rPr lang="he-IL" smtClean="0"/>
              <a:t>רמה שלישית</a:t>
            </a:r>
          </a:p>
          <a:p>
            <a:pPr lvl="3" eaLnBrk="1" latinLnBrk="0" hangingPunct="1"/>
            <a:r>
              <a:rPr lang="he-IL" smtClean="0"/>
              <a:t>רמה רביעית</a:t>
            </a:r>
          </a:p>
          <a:p>
            <a:pPr lvl="4" eaLnBrk="1" latinLnBrk="0" hangingPunct="1"/>
            <a:r>
              <a:rPr lang="he-IL" smtClean="0"/>
              <a:t>רמה חמישית</a:t>
            </a:r>
            <a:endParaRPr kumimoji="0" lang="en-US"/>
          </a:p>
        </p:txBody>
      </p:sp>
      <p:sp>
        <p:nvSpPr>
          <p:cNvPr id="5" name="מציין מיקום של תאריך 4"/>
          <p:cNvSpPr>
            <a:spLocks noGrp="1"/>
          </p:cNvSpPr>
          <p:nvPr>
            <p:ph type="dt" sz="half" idx="10"/>
          </p:nvPr>
        </p:nvSpPr>
        <p:spPr/>
        <p:txBody>
          <a:bodyPr/>
          <a:lstStyle>
            <a:extLst/>
          </a:lstStyle>
          <a:p>
            <a:fld id="{46F460BC-1712-41DF-A829-5683DAFCEF37}" type="datetime1">
              <a:rPr lang="en-US" smtClean="0"/>
              <a:pPr/>
              <a:t>4/23/2015</a:t>
            </a:fld>
            <a:endParaRPr lang="en-US" dirty="0"/>
          </a:p>
        </p:txBody>
      </p:sp>
      <p:sp>
        <p:nvSpPr>
          <p:cNvPr id="6" name="מציין מיקום של כותרת תחתונה 5"/>
          <p:cNvSpPr>
            <a:spLocks noGrp="1"/>
          </p:cNvSpPr>
          <p:nvPr>
            <p:ph type="ftr" sz="quarter" idx="11"/>
          </p:nvPr>
        </p:nvSpPr>
        <p:spPr/>
        <p:txBody>
          <a:bodyPr/>
          <a:lstStyle>
            <a:extLst/>
          </a:lstStyle>
          <a:p>
            <a:endParaRPr lang="en-US" dirty="0"/>
          </a:p>
        </p:txBody>
      </p:sp>
      <p:sp>
        <p:nvSpPr>
          <p:cNvPr id="7" name="מציין מיקום של מספר שקופית 6"/>
          <p:cNvSpPr>
            <a:spLocks noGrp="1"/>
          </p:cNvSpPr>
          <p:nvPr>
            <p:ph type="sldNum" sz="quarter" idx="12"/>
          </p:nvPr>
        </p:nvSpPr>
        <p:spPr/>
        <p:txBody>
          <a:bodyPr/>
          <a:lstStyle>
            <a:extLst/>
          </a:lstStyle>
          <a:p>
            <a:fld id="{5347065B-820B-4C13-875E-EA6CF42197A8}" type="slidenum">
              <a:rPr lang="en-US" smtClean="0"/>
              <a:pPr/>
              <a:t>‹#›</a:t>
            </a:fld>
            <a:endParaRPr lang="en-US" dirty="0"/>
          </a:p>
        </p:txBody>
      </p:sp>
    </p:spTree>
  </p:cSld>
  <p:clrMapOvr>
    <a:masterClrMapping/>
  </p:clrMapOvr>
  <p:hf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השוואה">
    <p:spTree>
      <p:nvGrpSpPr>
        <p:cNvPr id="1" name=""/>
        <p:cNvGrpSpPr/>
        <p:nvPr/>
      </p:nvGrpSpPr>
      <p:grpSpPr>
        <a:xfrm>
          <a:off x="0" y="0"/>
          <a:ext cx="0" cy="0"/>
          <a:chOff x="0" y="0"/>
          <a:chExt cx="0" cy="0"/>
        </a:xfrm>
      </p:grpSpPr>
      <p:sp>
        <p:nvSpPr>
          <p:cNvPr id="2" name="כותרת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he-IL" smtClean="0"/>
              <a:t>לחץ כדי לערוך סגנון כותרת של תבנית בסיס</a:t>
            </a:r>
            <a:endParaRPr kumimoji="0" lang="en-US"/>
          </a:p>
        </p:txBody>
      </p:sp>
      <p:sp>
        <p:nvSpPr>
          <p:cNvPr id="3" name="מציין מיקום טקסט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he-IL" smtClean="0"/>
              <a:t>לחץ כדי לערוך סגנונות טקסט של תבנית בסיס</a:t>
            </a:r>
          </a:p>
        </p:txBody>
      </p:sp>
      <p:sp>
        <p:nvSpPr>
          <p:cNvPr id="4" name="מציין מיקום טקסט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he-IL" smtClean="0"/>
              <a:t>לחץ כדי לערוך סגנונות טקסט של תבנית בסיס</a:t>
            </a:r>
          </a:p>
        </p:txBody>
      </p:sp>
      <p:sp>
        <p:nvSpPr>
          <p:cNvPr id="5" name="מציין מיקום תוכן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he-IL" smtClean="0"/>
              <a:t>לחץ כדי לערוך סגנונות טקסט של תבנית בסיס</a:t>
            </a:r>
          </a:p>
          <a:p>
            <a:pPr lvl="1" eaLnBrk="1" latinLnBrk="0" hangingPunct="1"/>
            <a:r>
              <a:rPr lang="he-IL" smtClean="0"/>
              <a:t>רמה שנייה</a:t>
            </a:r>
          </a:p>
          <a:p>
            <a:pPr lvl="2" eaLnBrk="1" latinLnBrk="0" hangingPunct="1"/>
            <a:r>
              <a:rPr lang="he-IL" smtClean="0"/>
              <a:t>רמה שלישית</a:t>
            </a:r>
          </a:p>
          <a:p>
            <a:pPr lvl="3" eaLnBrk="1" latinLnBrk="0" hangingPunct="1"/>
            <a:r>
              <a:rPr lang="he-IL" smtClean="0"/>
              <a:t>רמה רביעית</a:t>
            </a:r>
          </a:p>
          <a:p>
            <a:pPr lvl="4" eaLnBrk="1" latinLnBrk="0" hangingPunct="1"/>
            <a:r>
              <a:rPr lang="he-IL" smtClean="0"/>
              <a:t>רמה חמישית</a:t>
            </a:r>
            <a:endParaRPr kumimoji="0" lang="en-US"/>
          </a:p>
        </p:txBody>
      </p:sp>
      <p:sp>
        <p:nvSpPr>
          <p:cNvPr id="6" name="מציין מיקום תוכן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he-IL" smtClean="0"/>
              <a:t>לחץ כדי לערוך סגנונות טקסט של תבנית בסיס</a:t>
            </a:r>
          </a:p>
          <a:p>
            <a:pPr lvl="1" eaLnBrk="1" latinLnBrk="0" hangingPunct="1"/>
            <a:r>
              <a:rPr lang="he-IL" smtClean="0"/>
              <a:t>רמה שנייה</a:t>
            </a:r>
          </a:p>
          <a:p>
            <a:pPr lvl="2" eaLnBrk="1" latinLnBrk="0" hangingPunct="1"/>
            <a:r>
              <a:rPr lang="he-IL" smtClean="0"/>
              <a:t>רמה שלישית</a:t>
            </a:r>
          </a:p>
          <a:p>
            <a:pPr lvl="3" eaLnBrk="1" latinLnBrk="0" hangingPunct="1"/>
            <a:r>
              <a:rPr lang="he-IL" smtClean="0"/>
              <a:t>רמה רביעית</a:t>
            </a:r>
          </a:p>
          <a:p>
            <a:pPr lvl="4" eaLnBrk="1" latinLnBrk="0" hangingPunct="1"/>
            <a:r>
              <a:rPr lang="he-IL" smtClean="0"/>
              <a:t>רמה חמישית</a:t>
            </a:r>
            <a:endParaRPr kumimoji="0" lang="en-US"/>
          </a:p>
        </p:txBody>
      </p:sp>
      <p:sp>
        <p:nvSpPr>
          <p:cNvPr id="7" name="מציין מיקום של תאריך 6"/>
          <p:cNvSpPr>
            <a:spLocks noGrp="1"/>
          </p:cNvSpPr>
          <p:nvPr>
            <p:ph type="dt" sz="half" idx="10"/>
          </p:nvPr>
        </p:nvSpPr>
        <p:spPr/>
        <p:txBody>
          <a:bodyPr/>
          <a:lstStyle>
            <a:extLst/>
          </a:lstStyle>
          <a:p>
            <a:fld id="{46F460BC-1712-41DF-A829-5683DAFCEF37}" type="datetime1">
              <a:rPr lang="en-US" smtClean="0"/>
              <a:pPr/>
              <a:t>4/23/2015</a:t>
            </a:fld>
            <a:endParaRPr lang="en-US" dirty="0"/>
          </a:p>
        </p:txBody>
      </p:sp>
      <p:sp>
        <p:nvSpPr>
          <p:cNvPr id="8" name="מציין מיקום של כותרת תחתונה 7"/>
          <p:cNvSpPr>
            <a:spLocks noGrp="1"/>
          </p:cNvSpPr>
          <p:nvPr>
            <p:ph type="ftr" sz="quarter" idx="11"/>
          </p:nvPr>
        </p:nvSpPr>
        <p:spPr/>
        <p:txBody>
          <a:bodyPr/>
          <a:lstStyle>
            <a:extLst/>
          </a:lstStyle>
          <a:p>
            <a:endParaRPr lang="en-US" dirty="0"/>
          </a:p>
        </p:txBody>
      </p:sp>
      <p:sp>
        <p:nvSpPr>
          <p:cNvPr id="9" name="מציין מיקום של מספר שקופית 8"/>
          <p:cNvSpPr>
            <a:spLocks noGrp="1"/>
          </p:cNvSpPr>
          <p:nvPr>
            <p:ph type="sldNum" sz="quarter" idx="12"/>
          </p:nvPr>
        </p:nvSpPr>
        <p:spPr/>
        <p:txBody>
          <a:bodyPr/>
          <a:lstStyle>
            <a:extLst/>
          </a:lstStyle>
          <a:p>
            <a:fld id="{5347065B-820B-4C13-875E-EA6CF42197A8}" type="slidenum">
              <a:rPr lang="en-US" smtClean="0"/>
              <a:pPr/>
              <a:t>‹#›</a:t>
            </a:fld>
            <a:endParaRPr lang="en-US" dirty="0"/>
          </a:p>
        </p:txBody>
      </p:sp>
    </p:spTree>
  </p:cSld>
  <p:clrMapOvr>
    <a:masterClrMapping/>
  </p:clrMapOvr>
  <p:hf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כותרת בלבד">
    <p:spTree>
      <p:nvGrpSpPr>
        <p:cNvPr id="1" name=""/>
        <p:cNvGrpSpPr/>
        <p:nvPr/>
      </p:nvGrpSpPr>
      <p:grpSpPr>
        <a:xfrm>
          <a:off x="0" y="0"/>
          <a:ext cx="0" cy="0"/>
          <a:chOff x="0" y="0"/>
          <a:chExt cx="0" cy="0"/>
        </a:xfrm>
      </p:grpSpPr>
      <p:sp>
        <p:nvSpPr>
          <p:cNvPr id="2" name="כותרת 1"/>
          <p:cNvSpPr>
            <a:spLocks noGrp="1"/>
          </p:cNvSpPr>
          <p:nvPr>
            <p:ph type="title"/>
          </p:nvPr>
        </p:nvSpPr>
        <p:spPr>
          <a:xfrm>
            <a:off x="1435608" y="274320"/>
            <a:ext cx="7498080" cy="1143000"/>
          </a:xfrm>
        </p:spPr>
        <p:txBody>
          <a:bodyPr anchor="ctr"/>
          <a:lstStyle>
            <a:extLst/>
          </a:lstStyle>
          <a:p>
            <a:r>
              <a:rPr kumimoji="0" lang="he-IL" smtClean="0"/>
              <a:t>לחץ כדי לערוך סגנון כותרת של תבנית בסיס</a:t>
            </a:r>
            <a:endParaRPr kumimoji="0" lang="en-US"/>
          </a:p>
        </p:txBody>
      </p:sp>
      <p:sp>
        <p:nvSpPr>
          <p:cNvPr id="3" name="מציין מיקום של תאריך 2"/>
          <p:cNvSpPr>
            <a:spLocks noGrp="1"/>
          </p:cNvSpPr>
          <p:nvPr>
            <p:ph type="dt" sz="half" idx="10"/>
          </p:nvPr>
        </p:nvSpPr>
        <p:spPr/>
        <p:txBody>
          <a:bodyPr/>
          <a:lstStyle>
            <a:extLst/>
          </a:lstStyle>
          <a:p>
            <a:fld id="{46F460BC-1712-41DF-A829-5683DAFCEF37}" type="datetime1">
              <a:rPr lang="en-US" smtClean="0"/>
              <a:pPr/>
              <a:t>4/23/2015</a:t>
            </a:fld>
            <a:endParaRPr lang="en-US" dirty="0"/>
          </a:p>
        </p:txBody>
      </p:sp>
      <p:sp>
        <p:nvSpPr>
          <p:cNvPr id="4" name="מציין מיקום של כותרת תחתונה 3"/>
          <p:cNvSpPr>
            <a:spLocks noGrp="1"/>
          </p:cNvSpPr>
          <p:nvPr>
            <p:ph type="ftr" sz="quarter" idx="11"/>
          </p:nvPr>
        </p:nvSpPr>
        <p:spPr/>
        <p:txBody>
          <a:bodyPr/>
          <a:lstStyle>
            <a:extLst/>
          </a:lstStyle>
          <a:p>
            <a:endParaRPr lang="en-US" dirty="0"/>
          </a:p>
        </p:txBody>
      </p:sp>
      <p:sp>
        <p:nvSpPr>
          <p:cNvPr id="5" name="מציין מיקום של מספר שקופית 4"/>
          <p:cNvSpPr>
            <a:spLocks noGrp="1"/>
          </p:cNvSpPr>
          <p:nvPr>
            <p:ph type="sldNum" sz="quarter" idx="12"/>
          </p:nvPr>
        </p:nvSpPr>
        <p:spPr/>
        <p:txBody>
          <a:bodyPr/>
          <a:lstStyle>
            <a:extLst/>
          </a:lstStyle>
          <a:p>
            <a:fld id="{5347065B-820B-4C13-875E-EA6CF42197A8}" type="slidenum">
              <a:rPr lang="en-US" smtClean="0"/>
              <a:pPr/>
              <a:t>‹#›</a:t>
            </a:fld>
            <a:endParaRPr lang="en-US" dirty="0"/>
          </a:p>
        </p:txBody>
      </p:sp>
    </p:spTree>
  </p:cSld>
  <p:clrMapOvr>
    <a:masterClrMapping/>
  </p:clrMapOvr>
  <p:hf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ריק">
    <p:spTree>
      <p:nvGrpSpPr>
        <p:cNvPr id="1" name=""/>
        <p:cNvGrpSpPr/>
        <p:nvPr/>
      </p:nvGrpSpPr>
      <p:grpSpPr>
        <a:xfrm>
          <a:off x="0" y="0"/>
          <a:ext cx="0" cy="0"/>
          <a:chOff x="0" y="0"/>
          <a:chExt cx="0" cy="0"/>
        </a:xfrm>
      </p:grpSpPr>
      <p:sp>
        <p:nvSpPr>
          <p:cNvPr id="5" name="מלבן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מציין מיקום של תאריך 1"/>
          <p:cNvSpPr>
            <a:spLocks noGrp="1"/>
          </p:cNvSpPr>
          <p:nvPr>
            <p:ph type="dt" sz="half" idx="10"/>
          </p:nvPr>
        </p:nvSpPr>
        <p:spPr/>
        <p:txBody>
          <a:bodyPr/>
          <a:lstStyle>
            <a:extLst/>
          </a:lstStyle>
          <a:p>
            <a:fld id="{46F460BC-1712-41DF-A829-5683DAFCEF37}" type="datetime1">
              <a:rPr lang="en-US" smtClean="0"/>
              <a:pPr/>
              <a:t>4/23/2015</a:t>
            </a:fld>
            <a:endParaRPr lang="en-US" dirty="0"/>
          </a:p>
        </p:txBody>
      </p:sp>
      <p:sp>
        <p:nvSpPr>
          <p:cNvPr id="3" name="מציין מיקום של כותרת תחתונה 2"/>
          <p:cNvSpPr>
            <a:spLocks noGrp="1"/>
          </p:cNvSpPr>
          <p:nvPr>
            <p:ph type="ftr" sz="quarter" idx="11"/>
          </p:nvPr>
        </p:nvSpPr>
        <p:spPr/>
        <p:txBody>
          <a:bodyPr/>
          <a:lstStyle>
            <a:extLst/>
          </a:lstStyle>
          <a:p>
            <a:endParaRPr lang="en-US" dirty="0"/>
          </a:p>
        </p:txBody>
      </p:sp>
      <p:sp>
        <p:nvSpPr>
          <p:cNvPr id="4" name="מציין מיקום של מספר שקופית 3"/>
          <p:cNvSpPr>
            <a:spLocks noGrp="1"/>
          </p:cNvSpPr>
          <p:nvPr>
            <p:ph type="sldNum" sz="quarter" idx="12"/>
          </p:nvPr>
        </p:nvSpPr>
        <p:spPr/>
        <p:txBody>
          <a:bodyPr/>
          <a:lstStyle>
            <a:extLst/>
          </a:lstStyle>
          <a:p>
            <a:fld id="{5347065B-820B-4C13-875E-EA6CF42197A8}" type="slidenum">
              <a:rPr lang="en-US" smtClean="0"/>
              <a:pPr/>
              <a:t>‹#›</a:t>
            </a:fld>
            <a:endParaRPr lang="en-US" dirty="0"/>
          </a:p>
        </p:txBody>
      </p:sp>
      <p:sp>
        <p:nvSpPr>
          <p:cNvPr id="6" name="מלבן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hf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תוכן עם כיתוב">
    <p:spTree>
      <p:nvGrpSpPr>
        <p:cNvPr id="1" name=""/>
        <p:cNvGrpSpPr/>
        <p:nvPr/>
      </p:nvGrpSpPr>
      <p:grpSpPr>
        <a:xfrm>
          <a:off x="0" y="0"/>
          <a:ext cx="0" cy="0"/>
          <a:chOff x="0" y="0"/>
          <a:chExt cx="0" cy="0"/>
        </a:xfrm>
      </p:grpSpPr>
      <p:sp>
        <p:nvSpPr>
          <p:cNvPr id="2" name="כותרת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he-IL" smtClean="0"/>
              <a:t>לחץ כדי לערוך סגנון כותרת של תבנית בסיס</a:t>
            </a:r>
            <a:endParaRPr kumimoji="0" lang="en-US"/>
          </a:p>
        </p:txBody>
      </p:sp>
      <p:sp>
        <p:nvSpPr>
          <p:cNvPr id="3" name="מציין מיקום טקסט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he-IL" smtClean="0"/>
              <a:t>לחץ כדי לערוך סגנונות טקסט של תבנית בסיס</a:t>
            </a:r>
          </a:p>
        </p:txBody>
      </p:sp>
      <p:sp>
        <p:nvSpPr>
          <p:cNvPr id="4" name="מציין מיקום תוכן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he-IL" smtClean="0"/>
              <a:t>לחץ כדי לערוך סגנונות טקסט של תבנית בסיס</a:t>
            </a:r>
          </a:p>
          <a:p>
            <a:pPr lvl="1" eaLnBrk="1" latinLnBrk="0" hangingPunct="1"/>
            <a:r>
              <a:rPr lang="he-IL" smtClean="0"/>
              <a:t>רמה שנייה</a:t>
            </a:r>
          </a:p>
          <a:p>
            <a:pPr lvl="2" eaLnBrk="1" latinLnBrk="0" hangingPunct="1"/>
            <a:r>
              <a:rPr lang="he-IL" smtClean="0"/>
              <a:t>רמה שלישית</a:t>
            </a:r>
          </a:p>
          <a:p>
            <a:pPr lvl="3" eaLnBrk="1" latinLnBrk="0" hangingPunct="1"/>
            <a:r>
              <a:rPr lang="he-IL" smtClean="0"/>
              <a:t>רמה רביעית</a:t>
            </a:r>
          </a:p>
          <a:p>
            <a:pPr lvl="4" eaLnBrk="1" latinLnBrk="0" hangingPunct="1"/>
            <a:r>
              <a:rPr lang="he-IL" smtClean="0"/>
              <a:t>רמה חמישית</a:t>
            </a:r>
            <a:endParaRPr kumimoji="0" lang="en-US"/>
          </a:p>
        </p:txBody>
      </p:sp>
      <p:sp>
        <p:nvSpPr>
          <p:cNvPr id="5" name="מציין מיקום של תאריך 4"/>
          <p:cNvSpPr>
            <a:spLocks noGrp="1"/>
          </p:cNvSpPr>
          <p:nvPr>
            <p:ph type="dt" sz="half" idx="10"/>
          </p:nvPr>
        </p:nvSpPr>
        <p:spPr/>
        <p:txBody>
          <a:bodyPr/>
          <a:lstStyle>
            <a:extLst/>
          </a:lstStyle>
          <a:p>
            <a:fld id="{46F460BC-1712-41DF-A829-5683DAFCEF37}" type="datetime1">
              <a:rPr lang="en-US" smtClean="0"/>
              <a:pPr/>
              <a:t>4/23/2015</a:t>
            </a:fld>
            <a:endParaRPr lang="en-US" dirty="0"/>
          </a:p>
        </p:txBody>
      </p:sp>
      <p:sp>
        <p:nvSpPr>
          <p:cNvPr id="6" name="מציין מיקום של כותרת תחתונה 5"/>
          <p:cNvSpPr>
            <a:spLocks noGrp="1"/>
          </p:cNvSpPr>
          <p:nvPr>
            <p:ph type="ftr" sz="quarter" idx="11"/>
          </p:nvPr>
        </p:nvSpPr>
        <p:spPr/>
        <p:txBody>
          <a:bodyPr/>
          <a:lstStyle>
            <a:extLst/>
          </a:lstStyle>
          <a:p>
            <a:endParaRPr lang="en-US" dirty="0"/>
          </a:p>
        </p:txBody>
      </p:sp>
      <p:sp>
        <p:nvSpPr>
          <p:cNvPr id="7" name="מציין מיקום של מספר שקופית 6"/>
          <p:cNvSpPr>
            <a:spLocks noGrp="1"/>
          </p:cNvSpPr>
          <p:nvPr>
            <p:ph type="sldNum" sz="quarter" idx="12"/>
          </p:nvPr>
        </p:nvSpPr>
        <p:spPr/>
        <p:txBody>
          <a:bodyPr/>
          <a:lstStyle>
            <a:extLst/>
          </a:lstStyle>
          <a:p>
            <a:fld id="{5347065B-820B-4C13-875E-EA6CF42197A8}" type="slidenum">
              <a:rPr lang="en-US" smtClean="0"/>
              <a:pPr/>
              <a:t>‹#›</a:t>
            </a:fld>
            <a:endParaRPr lang="en-US" dirty="0"/>
          </a:p>
        </p:txBody>
      </p:sp>
    </p:spTree>
  </p:cSld>
  <p:clrMapOvr>
    <a:masterClrMapping/>
  </p:clrMapOvr>
  <p:hf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תמונה עם כיתוב">
    <p:spTree>
      <p:nvGrpSpPr>
        <p:cNvPr id="1" name=""/>
        <p:cNvGrpSpPr/>
        <p:nvPr/>
      </p:nvGrpSpPr>
      <p:grpSpPr>
        <a:xfrm>
          <a:off x="0" y="0"/>
          <a:ext cx="0" cy="0"/>
          <a:chOff x="0" y="0"/>
          <a:chExt cx="0" cy="0"/>
        </a:xfrm>
      </p:grpSpPr>
      <p:sp>
        <p:nvSpPr>
          <p:cNvPr id="2" name="כותרת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he-IL" smtClean="0"/>
              <a:t>לחץ כדי לערוך סגנון כותרת של תבנית בסיס</a:t>
            </a:r>
            <a:endParaRPr kumimoji="0" lang="en-US"/>
          </a:p>
        </p:txBody>
      </p:sp>
      <p:sp>
        <p:nvSpPr>
          <p:cNvPr id="5" name="מציין מיקום של תאריך 4"/>
          <p:cNvSpPr>
            <a:spLocks noGrp="1"/>
          </p:cNvSpPr>
          <p:nvPr>
            <p:ph type="dt" sz="half" idx="10"/>
          </p:nvPr>
        </p:nvSpPr>
        <p:spPr/>
        <p:txBody>
          <a:bodyPr/>
          <a:lstStyle>
            <a:extLst/>
          </a:lstStyle>
          <a:p>
            <a:fld id="{46F460BC-1712-41DF-A829-5683DAFCEF37}" type="datetime1">
              <a:rPr lang="en-US" smtClean="0"/>
              <a:pPr/>
              <a:t>4/23/2015</a:t>
            </a:fld>
            <a:endParaRPr lang="en-US" dirty="0"/>
          </a:p>
        </p:txBody>
      </p:sp>
      <p:sp>
        <p:nvSpPr>
          <p:cNvPr id="6" name="מציין מיקום של כותרת תחתונה 5"/>
          <p:cNvSpPr>
            <a:spLocks noGrp="1"/>
          </p:cNvSpPr>
          <p:nvPr>
            <p:ph type="ftr" sz="quarter" idx="11"/>
          </p:nvPr>
        </p:nvSpPr>
        <p:spPr/>
        <p:txBody>
          <a:bodyPr/>
          <a:lstStyle>
            <a:extLst/>
          </a:lstStyle>
          <a:p>
            <a:endParaRPr lang="en-US" dirty="0"/>
          </a:p>
        </p:txBody>
      </p:sp>
      <p:sp>
        <p:nvSpPr>
          <p:cNvPr id="7" name="מציין מיקום של מספר שקופית 6"/>
          <p:cNvSpPr>
            <a:spLocks noGrp="1"/>
          </p:cNvSpPr>
          <p:nvPr>
            <p:ph type="sldNum" sz="quarter" idx="12"/>
          </p:nvPr>
        </p:nvSpPr>
        <p:spPr/>
        <p:txBody>
          <a:bodyPr/>
          <a:lstStyle>
            <a:extLst/>
          </a:lstStyle>
          <a:p>
            <a:fld id="{5347065B-820B-4C13-875E-EA6CF42197A8}" type="slidenum">
              <a:rPr lang="en-US" smtClean="0"/>
              <a:pPr/>
              <a:t>‹#›</a:t>
            </a:fld>
            <a:endParaRPr lang="en-US" dirty="0"/>
          </a:p>
        </p:txBody>
      </p:sp>
      <p:sp>
        <p:nvSpPr>
          <p:cNvPr id="8" name="מלבן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מציין מיקום של תמונה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he-IL" smtClean="0"/>
              <a:t>לחץ על הסמל כדי להוסיף תמונה</a:t>
            </a:r>
            <a:endParaRPr kumimoji="0" lang="en-US" dirty="0"/>
          </a:p>
        </p:txBody>
      </p:sp>
      <p:sp>
        <p:nvSpPr>
          <p:cNvPr id="9" name="תרשים זרימה: תהליך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תרשים זרימה: תהליך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מציין מיקום טקסט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he-IL" smtClean="0"/>
              <a:t>לחץ כדי לערוך סגנונות טקסט של תבנית בסיס</a:t>
            </a:r>
          </a:p>
        </p:txBody>
      </p:sp>
    </p:spTree>
  </p:cSld>
  <p:clrMapOvr>
    <a:masterClrMapping/>
  </p:clrMapOvr>
  <p:hf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עוגה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אליפסה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טבעת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2" name="מלבן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מציין מיקום של כותרת 4"/>
          <p:cNvSpPr>
            <a:spLocks noGrp="1"/>
          </p:cNvSpPr>
          <p:nvPr>
            <p:ph type="title"/>
          </p:nvPr>
        </p:nvSpPr>
        <p:spPr>
          <a:xfrm>
            <a:off x="1435608" y="274638"/>
            <a:ext cx="7498080" cy="1143000"/>
          </a:xfrm>
          <a:prstGeom prst="rect">
            <a:avLst/>
          </a:prstGeom>
        </p:spPr>
        <p:txBody>
          <a:bodyPr anchor="ctr">
            <a:normAutofit/>
          </a:bodyPr>
          <a:lstStyle>
            <a:extLst/>
          </a:lstStyle>
          <a:p>
            <a:r>
              <a:rPr kumimoji="0" lang="he-IL" smtClean="0"/>
              <a:t>לחץ כדי לערוך סגנון כותרת של תבנית בסיס</a:t>
            </a:r>
            <a:endParaRPr kumimoji="0" lang="en-US"/>
          </a:p>
        </p:txBody>
      </p:sp>
      <p:sp>
        <p:nvSpPr>
          <p:cNvPr id="9" name="מציין מיקום טקסט 8"/>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he-IL" smtClean="0"/>
              <a:t>לחץ כדי לערוך סגנונות טקסט של תבנית בסיס</a:t>
            </a:r>
          </a:p>
          <a:p>
            <a:pPr lvl="1" eaLnBrk="1" latinLnBrk="0" hangingPunct="1"/>
            <a:r>
              <a:rPr kumimoji="0" lang="he-IL" smtClean="0"/>
              <a:t>רמה שנייה</a:t>
            </a:r>
          </a:p>
          <a:p>
            <a:pPr lvl="2" eaLnBrk="1" latinLnBrk="0" hangingPunct="1"/>
            <a:r>
              <a:rPr kumimoji="0" lang="he-IL" smtClean="0"/>
              <a:t>רמה שלישית</a:t>
            </a:r>
          </a:p>
          <a:p>
            <a:pPr lvl="3" eaLnBrk="1" latinLnBrk="0" hangingPunct="1"/>
            <a:r>
              <a:rPr kumimoji="0" lang="he-IL" smtClean="0"/>
              <a:t>רמה רביעית</a:t>
            </a:r>
          </a:p>
          <a:p>
            <a:pPr lvl="4" eaLnBrk="1" latinLnBrk="0" hangingPunct="1"/>
            <a:r>
              <a:rPr kumimoji="0" lang="he-IL" smtClean="0"/>
              <a:t>רמה חמישית</a:t>
            </a:r>
            <a:endParaRPr kumimoji="0" lang="en-US"/>
          </a:p>
        </p:txBody>
      </p:sp>
      <p:sp>
        <p:nvSpPr>
          <p:cNvPr id="24" name="מציין מיקום של תאריך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46F460BC-1712-41DF-A829-5683DAFCEF37}" type="datetime1">
              <a:rPr lang="en-US" smtClean="0"/>
              <a:pPr/>
              <a:t>4/23/2015</a:t>
            </a:fld>
            <a:endParaRPr lang="en-US" dirty="0"/>
          </a:p>
        </p:txBody>
      </p:sp>
      <p:sp>
        <p:nvSpPr>
          <p:cNvPr id="10" name="מציין מיקום של כותרת תחתונה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en-US" dirty="0"/>
          </a:p>
        </p:txBody>
      </p:sp>
      <p:sp>
        <p:nvSpPr>
          <p:cNvPr id="22" name="מציין מיקום של מספר שקופית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5347065B-820B-4C13-875E-EA6CF42197A8}" type="slidenum">
              <a:rPr lang="en-US" smtClean="0"/>
              <a:pPr/>
              <a:t>‹#›</a:t>
            </a:fld>
            <a:endParaRPr lang="en-US" dirty="0"/>
          </a:p>
        </p:txBody>
      </p:sp>
      <p:sp>
        <p:nvSpPr>
          <p:cNvPr id="15" name="מלבן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794" r:id="rId1"/>
    <p:sldLayoutId id="2147483795" r:id="rId2"/>
    <p:sldLayoutId id="2147483796" r:id="rId3"/>
    <p:sldLayoutId id="2147483797" r:id="rId4"/>
    <p:sldLayoutId id="2147483798" r:id="rId5"/>
    <p:sldLayoutId id="2147483799" r:id="rId6"/>
    <p:sldLayoutId id="2147483800" r:id="rId7"/>
    <p:sldLayoutId id="2147483801" r:id="rId8"/>
    <p:sldLayoutId id="2147483802" r:id="rId9"/>
    <p:sldLayoutId id="2147483803" r:id="rId10"/>
    <p:sldLayoutId id="2147483804" r:id="rId11"/>
  </p:sldLayoutIdLst>
  <p:hf hdr="0" ftr="0" dt="0"/>
  <p:txStyles>
    <p:titleStyle>
      <a:lvl1pPr algn="l" rtl="1"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r" rtl="1"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r" rtl="1"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r" rtl="1"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r" rtl="1"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r" rtl="1"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r" rtl="1"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r" rtl="1"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r" rtl="1"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r" rtl="1"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r" rtl="1" eaLnBrk="1" latinLnBrk="0" hangingPunct="1">
        <a:defRPr kumimoji="0" kern="1200">
          <a:solidFill>
            <a:schemeClr val="tx1"/>
          </a:solidFill>
          <a:latin typeface="+mn-lt"/>
          <a:ea typeface="+mn-ea"/>
          <a:cs typeface="+mn-cs"/>
        </a:defRPr>
      </a:lvl1pPr>
      <a:lvl2pPr marL="457200" algn="r" rtl="1" eaLnBrk="1" latinLnBrk="0" hangingPunct="1">
        <a:defRPr kumimoji="0" kern="1200">
          <a:solidFill>
            <a:schemeClr val="tx1"/>
          </a:solidFill>
          <a:latin typeface="+mn-lt"/>
          <a:ea typeface="+mn-ea"/>
          <a:cs typeface="+mn-cs"/>
        </a:defRPr>
      </a:lvl2pPr>
      <a:lvl3pPr marL="914400" algn="r" rtl="1" eaLnBrk="1" latinLnBrk="0" hangingPunct="1">
        <a:defRPr kumimoji="0" kern="1200">
          <a:solidFill>
            <a:schemeClr val="tx1"/>
          </a:solidFill>
          <a:latin typeface="+mn-lt"/>
          <a:ea typeface="+mn-ea"/>
          <a:cs typeface="+mn-cs"/>
        </a:defRPr>
      </a:lvl3pPr>
      <a:lvl4pPr marL="1371600" algn="r" rtl="1" eaLnBrk="1" latinLnBrk="0" hangingPunct="1">
        <a:defRPr kumimoji="0" kern="1200">
          <a:solidFill>
            <a:schemeClr val="tx1"/>
          </a:solidFill>
          <a:latin typeface="+mn-lt"/>
          <a:ea typeface="+mn-ea"/>
          <a:cs typeface="+mn-cs"/>
        </a:defRPr>
      </a:lvl4pPr>
      <a:lvl5pPr marL="1828800" algn="r" rtl="1" eaLnBrk="1" latinLnBrk="0" hangingPunct="1">
        <a:defRPr kumimoji="0" kern="1200">
          <a:solidFill>
            <a:schemeClr val="tx1"/>
          </a:solidFill>
          <a:latin typeface="+mn-lt"/>
          <a:ea typeface="+mn-ea"/>
          <a:cs typeface="+mn-cs"/>
        </a:defRPr>
      </a:lvl5pPr>
      <a:lvl6pPr marL="2286000" algn="r" rtl="1" eaLnBrk="1" latinLnBrk="0" hangingPunct="1">
        <a:defRPr kumimoji="0" kern="1200">
          <a:solidFill>
            <a:schemeClr val="tx1"/>
          </a:solidFill>
          <a:latin typeface="+mn-lt"/>
          <a:ea typeface="+mn-ea"/>
          <a:cs typeface="+mn-cs"/>
        </a:defRPr>
      </a:lvl6pPr>
      <a:lvl7pPr marL="2743200" algn="r" rtl="1" eaLnBrk="1" latinLnBrk="0" hangingPunct="1">
        <a:defRPr kumimoji="0" kern="1200">
          <a:solidFill>
            <a:schemeClr val="tx1"/>
          </a:solidFill>
          <a:latin typeface="+mn-lt"/>
          <a:ea typeface="+mn-ea"/>
          <a:cs typeface="+mn-cs"/>
        </a:defRPr>
      </a:lvl7pPr>
      <a:lvl8pPr marL="3200400" algn="r" rtl="1" eaLnBrk="1" latinLnBrk="0" hangingPunct="1">
        <a:defRPr kumimoji="0" kern="1200">
          <a:solidFill>
            <a:schemeClr val="tx1"/>
          </a:solidFill>
          <a:latin typeface="+mn-lt"/>
          <a:ea typeface="+mn-ea"/>
          <a:cs typeface="+mn-cs"/>
        </a:defRPr>
      </a:lvl8pPr>
      <a:lvl9pPr marL="3657600" algn="r" rtl="1"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13.xml"/><Relationship Id="rId1" Type="http://schemas.openxmlformats.org/officeDocument/2006/relationships/slideLayout" Target="../slideLayouts/slideLayout2.xml"/><Relationship Id="rId5" Type="http://schemas.openxmlformats.org/officeDocument/2006/relationships/image" Target="../media/image8.png"/><Relationship Id="rId4" Type="http://schemas.openxmlformats.org/officeDocument/2006/relationships/image" Target="../media/image7.png"/></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81000" y="2057400"/>
            <a:ext cx="8458200" cy="3886200"/>
          </a:xfrm>
        </p:spPr>
        <p:txBody>
          <a:bodyPr>
            <a:normAutofit fontScale="90000"/>
          </a:bodyPr>
          <a:lstStyle/>
          <a:p>
            <a:pPr algn="ctr">
              <a:lnSpc>
                <a:spcPct val="150000"/>
              </a:lnSpc>
            </a:pPr>
            <a:r>
              <a:rPr lang="en-US" sz="4400" b="1" i="1" dirty="0" smtClean="0">
                <a:solidFill>
                  <a:schemeClr val="accent6"/>
                </a:solidFill>
                <a:effectLst/>
                <a:latin typeface="+mn-lt"/>
                <a:cs typeface="Times New Roman" pitchFamily="18" charset="0"/>
              </a:rPr>
              <a:t>  </a:t>
            </a:r>
            <a:br>
              <a:rPr lang="en-US" sz="4400" b="1" i="1" dirty="0" smtClean="0">
                <a:solidFill>
                  <a:schemeClr val="accent6"/>
                </a:solidFill>
                <a:effectLst/>
                <a:latin typeface="+mn-lt"/>
                <a:cs typeface="Times New Roman" pitchFamily="18" charset="0"/>
              </a:rPr>
            </a:br>
            <a:r>
              <a:rPr lang="en-US" sz="4400" b="1" i="1" dirty="0" smtClean="0">
                <a:solidFill>
                  <a:schemeClr val="accent6"/>
                </a:solidFill>
                <a:effectLst/>
                <a:latin typeface="+mn-lt"/>
                <a:cs typeface="Times New Roman" pitchFamily="18" charset="0"/>
              </a:rPr>
              <a:t/>
            </a:r>
            <a:br>
              <a:rPr lang="en-US" sz="4400" b="1" i="1" dirty="0" smtClean="0">
                <a:solidFill>
                  <a:schemeClr val="accent6"/>
                </a:solidFill>
                <a:effectLst/>
                <a:latin typeface="+mn-lt"/>
                <a:cs typeface="Times New Roman" pitchFamily="18" charset="0"/>
              </a:rPr>
            </a:br>
            <a:r>
              <a:rPr lang="en-US" sz="4400" i="1" dirty="0" smtClean="0">
                <a:solidFill>
                  <a:schemeClr val="accent6"/>
                </a:solidFill>
                <a:effectLst/>
                <a:latin typeface="+mn-lt"/>
                <a:cs typeface="Times New Roman" pitchFamily="18" charset="0"/>
              </a:rPr>
              <a:t/>
            </a:r>
            <a:br>
              <a:rPr lang="en-US" sz="4400" i="1" dirty="0" smtClean="0">
                <a:solidFill>
                  <a:schemeClr val="accent6"/>
                </a:solidFill>
                <a:effectLst/>
                <a:latin typeface="+mn-lt"/>
                <a:cs typeface="Times New Roman" pitchFamily="18" charset="0"/>
              </a:rPr>
            </a:br>
            <a:r>
              <a:rPr lang="en-US" sz="4400" i="1" dirty="0" smtClean="0">
                <a:solidFill>
                  <a:schemeClr val="accent6"/>
                </a:solidFill>
                <a:effectLst/>
                <a:latin typeface="+mn-lt"/>
                <a:cs typeface="Times New Roman" pitchFamily="18" charset="0"/>
              </a:rPr>
              <a:t/>
            </a:r>
            <a:br>
              <a:rPr lang="en-US" sz="4400" i="1" dirty="0" smtClean="0">
                <a:solidFill>
                  <a:schemeClr val="accent6"/>
                </a:solidFill>
                <a:effectLst/>
                <a:latin typeface="+mn-lt"/>
                <a:cs typeface="Times New Roman" pitchFamily="18" charset="0"/>
              </a:rPr>
            </a:br>
            <a:r>
              <a:rPr lang="en-US" sz="4400" i="1" dirty="0" smtClean="0">
                <a:solidFill>
                  <a:schemeClr val="accent6"/>
                </a:solidFill>
                <a:effectLst/>
                <a:latin typeface="+mn-lt"/>
                <a:cs typeface="Times New Roman" pitchFamily="18" charset="0"/>
              </a:rPr>
              <a:t/>
            </a:r>
            <a:br>
              <a:rPr lang="en-US" sz="4400" i="1" dirty="0" smtClean="0">
                <a:solidFill>
                  <a:schemeClr val="accent6"/>
                </a:solidFill>
                <a:effectLst/>
                <a:latin typeface="+mn-lt"/>
                <a:cs typeface="Times New Roman" pitchFamily="18" charset="0"/>
              </a:rPr>
            </a:br>
            <a:r>
              <a:rPr lang="en-US" sz="4400" i="1" dirty="0" smtClean="0">
                <a:solidFill>
                  <a:schemeClr val="accent6"/>
                </a:solidFill>
                <a:effectLst/>
                <a:latin typeface="+mn-lt"/>
                <a:cs typeface="Times New Roman" pitchFamily="18" charset="0"/>
              </a:rPr>
              <a:t/>
            </a:r>
            <a:br>
              <a:rPr lang="en-US" sz="4400" i="1" dirty="0" smtClean="0">
                <a:solidFill>
                  <a:schemeClr val="accent6"/>
                </a:solidFill>
                <a:effectLst/>
                <a:latin typeface="+mn-lt"/>
                <a:cs typeface="Times New Roman" pitchFamily="18" charset="0"/>
              </a:rPr>
            </a:br>
            <a:r>
              <a:rPr lang="en-US" sz="4400" i="1" dirty="0" smtClean="0">
                <a:solidFill>
                  <a:schemeClr val="accent6"/>
                </a:solidFill>
                <a:effectLst/>
                <a:latin typeface="+mn-lt"/>
                <a:cs typeface="Times New Roman" pitchFamily="18" charset="0"/>
              </a:rPr>
              <a:t>   </a:t>
            </a:r>
            <a:r>
              <a:rPr lang="en-US" sz="4000" i="1" dirty="0" smtClean="0">
                <a:solidFill>
                  <a:srgbClr val="9900CC"/>
                </a:solidFill>
                <a:latin typeface="Arial Unicode MS" pitchFamily="34" charset="-128"/>
                <a:ea typeface="Arial Unicode MS" pitchFamily="34" charset="-128"/>
                <a:cs typeface="Arial Unicode MS" pitchFamily="34" charset="-128"/>
              </a:rPr>
              <a:t>If You Listen to Me, I Will Change My Attitude</a:t>
            </a:r>
            <a:r>
              <a:rPr lang="en-US" sz="3100" b="0" i="1" dirty="0" smtClean="0">
                <a:solidFill>
                  <a:schemeClr val="tx1"/>
                </a:solidFill>
                <a:latin typeface="Arial Unicode MS" pitchFamily="34" charset="-128"/>
                <a:ea typeface="Arial Unicode MS" pitchFamily="34" charset="-128"/>
                <a:cs typeface="Arial Unicode MS" pitchFamily="34" charset="-128"/>
              </a:rPr>
              <a:t/>
            </a:r>
            <a:br>
              <a:rPr lang="en-US" sz="3100" b="0" i="1" dirty="0" smtClean="0">
                <a:solidFill>
                  <a:schemeClr val="tx1"/>
                </a:solidFill>
                <a:latin typeface="Arial Unicode MS" pitchFamily="34" charset="-128"/>
                <a:ea typeface="Arial Unicode MS" pitchFamily="34" charset="-128"/>
                <a:cs typeface="Arial Unicode MS" pitchFamily="34" charset="-128"/>
              </a:rPr>
            </a:br>
            <a:r>
              <a:rPr lang="en-US" sz="4400" b="1" i="1" dirty="0" smtClean="0">
                <a:solidFill>
                  <a:schemeClr val="accent6"/>
                </a:solidFill>
                <a:effectLst/>
                <a:latin typeface="Times New Roman" pitchFamily="18" charset="0"/>
                <a:cs typeface="Times New Roman" pitchFamily="18" charset="0"/>
              </a:rPr>
              <a:t/>
            </a:r>
            <a:br>
              <a:rPr lang="en-US" sz="4400" b="1" i="1" dirty="0" smtClean="0">
                <a:solidFill>
                  <a:schemeClr val="accent6"/>
                </a:solidFill>
                <a:effectLst/>
                <a:latin typeface="Times New Roman" pitchFamily="18" charset="0"/>
                <a:cs typeface="Times New Roman" pitchFamily="18" charset="0"/>
              </a:rPr>
            </a:br>
            <a:r>
              <a:rPr lang="en-US" sz="2700" dirty="0" smtClean="0">
                <a:solidFill>
                  <a:schemeClr val="tx1"/>
                </a:solidFill>
                <a:effectLst/>
                <a:latin typeface="Times New Roman" pitchFamily="18" charset="0"/>
                <a:cs typeface="Times New Roman" pitchFamily="18" charset="0"/>
              </a:rPr>
              <a:t> </a:t>
            </a:r>
            <a:r>
              <a:rPr lang="en-US" sz="2700" b="1" dirty="0" smtClean="0">
                <a:solidFill>
                  <a:schemeClr val="accent1">
                    <a:lumMod val="75000"/>
                  </a:schemeClr>
                </a:solidFill>
                <a:effectLst/>
                <a:latin typeface="Times New Roman" pitchFamily="18" charset="0"/>
                <a:cs typeface="Times New Roman" pitchFamily="18" charset="0"/>
              </a:rPr>
              <a:t>Guy </a:t>
            </a:r>
            <a:r>
              <a:rPr lang="en-US" sz="2700" b="1" dirty="0" err="1" smtClean="0">
                <a:solidFill>
                  <a:schemeClr val="accent1">
                    <a:lumMod val="75000"/>
                  </a:schemeClr>
                </a:solidFill>
                <a:latin typeface="Times New Roman" pitchFamily="18" charset="0"/>
                <a:cs typeface="Times New Roman" pitchFamily="18" charset="0"/>
              </a:rPr>
              <a:t>Itzchakov</a:t>
            </a:r>
            <a:r>
              <a:rPr lang="en-US" sz="2700" dirty="0" smtClean="0">
                <a:solidFill>
                  <a:schemeClr val="tx1"/>
                </a:solidFill>
                <a:latin typeface="Times New Roman" pitchFamily="18" charset="0"/>
                <a:cs typeface="Times New Roman" pitchFamily="18" charset="0"/>
              </a:rPr>
              <a:t> </a:t>
            </a:r>
            <a:r>
              <a:rPr lang="en-US" sz="2200" dirty="0" smtClean="0">
                <a:solidFill>
                  <a:schemeClr val="tx1"/>
                </a:solidFill>
                <a:latin typeface="Times New Roman" pitchFamily="18" charset="0"/>
                <a:cs typeface="Times New Roman" pitchFamily="18" charset="0"/>
              </a:rPr>
              <a:t/>
            </a:r>
            <a:br>
              <a:rPr lang="en-US" sz="2200" dirty="0" smtClean="0">
                <a:solidFill>
                  <a:schemeClr val="tx1"/>
                </a:solidFill>
                <a:latin typeface="Times New Roman" pitchFamily="18" charset="0"/>
                <a:cs typeface="Times New Roman" pitchFamily="18" charset="0"/>
              </a:rPr>
            </a:br>
            <a:r>
              <a:rPr lang="en-US" sz="2200" dirty="0" smtClean="0">
                <a:solidFill>
                  <a:schemeClr val="tx1"/>
                </a:solidFill>
                <a:latin typeface="Times New Roman" pitchFamily="18" charset="0"/>
                <a:cs typeface="Times New Roman" pitchFamily="18" charset="0"/>
              </a:rPr>
              <a:t/>
            </a:r>
            <a:br>
              <a:rPr lang="en-US" sz="2200" dirty="0" smtClean="0">
                <a:solidFill>
                  <a:schemeClr val="tx1"/>
                </a:solidFill>
                <a:latin typeface="Times New Roman" pitchFamily="18" charset="0"/>
                <a:cs typeface="Times New Roman" pitchFamily="18" charset="0"/>
              </a:rPr>
            </a:br>
            <a:r>
              <a:rPr lang="en-US" sz="2200" dirty="0" smtClean="0">
                <a:solidFill>
                  <a:schemeClr val="tx1"/>
                </a:solidFill>
                <a:latin typeface="Times New Roman" pitchFamily="18" charset="0"/>
                <a:cs typeface="Times New Roman" pitchFamily="18" charset="0"/>
              </a:rPr>
              <a:t/>
            </a:r>
            <a:br>
              <a:rPr lang="en-US" sz="2200" dirty="0" smtClean="0">
                <a:solidFill>
                  <a:schemeClr val="tx1"/>
                </a:solidFill>
                <a:latin typeface="Times New Roman" pitchFamily="18" charset="0"/>
                <a:cs typeface="Times New Roman" pitchFamily="18" charset="0"/>
              </a:rPr>
            </a:br>
            <a:r>
              <a:rPr lang="en-US" sz="3100" b="1" i="1" dirty="0" smtClean="0">
                <a:solidFill>
                  <a:schemeClr val="accent6">
                    <a:lumMod val="50000"/>
                  </a:schemeClr>
                </a:solidFill>
                <a:effectLst/>
                <a:latin typeface="Times New Roman" pitchFamily="18" charset="0"/>
                <a:cs typeface="Times New Roman" pitchFamily="18" charset="0"/>
              </a:rPr>
              <a:t>The Hebrew University of Jerusalem </a:t>
            </a:r>
            <a:r>
              <a:rPr lang="en-US" sz="3600" dirty="0" smtClean="0">
                <a:solidFill>
                  <a:schemeClr val="tx1"/>
                </a:solidFill>
                <a:latin typeface="Times New Roman" pitchFamily="18" charset="0"/>
                <a:cs typeface="Times New Roman" pitchFamily="18" charset="0"/>
              </a:rPr>
              <a:t/>
            </a:r>
            <a:br>
              <a:rPr lang="en-US" sz="3600" dirty="0" smtClean="0">
                <a:solidFill>
                  <a:schemeClr val="tx1"/>
                </a:solidFill>
                <a:latin typeface="Times New Roman" pitchFamily="18" charset="0"/>
                <a:cs typeface="Times New Roman" pitchFamily="18" charset="0"/>
              </a:rPr>
            </a:br>
            <a:endParaRPr lang="en-US" sz="3600" b="1" i="1" dirty="0">
              <a:solidFill>
                <a:schemeClr val="tx1"/>
              </a:solidFill>
              <a:effectLst/>
              <a:latin typeface="Times New Roman" pitchFamily="18" charset="0"/>
              <a:cs typeface="Times New Roman" pitchFamily="18" charset="0"/>
            </a:endParaRPr>
          </a:p>
        </p:txBody>
      </p:sp>
      <p:sp>
        <p:nvSpPr>
          <p:cNvPr id="5" name="Slide Number Placeholder 4"/>
          <p:cNvSpPr>
            <a:spLocks noGrp="1"/>
          </p:cNvSpPr>
          <p:nvPr>
            <p:ph type="sldNum" sz="quarter" idx="12"/>
          </p:nvPr>
        </p:nvSpPr>
        <p:spPr/>
        <p:txBody>
          <a:bodyPr/>
          <a:lstStyle/>
          <a:p>
            <a:fld id="{5347065B-820B-4C13-875E-EA6CF42197A8}" type="slidenum">
              <a:rPr lang="en-US" smtClean="0"/>
              <a:pPr/>
              <a:t>1</a:t>
            </a:fld>
            <a:endParaRPr lang="en-US" dirty="0"/>
          </a:p>
        </p:txBody>
      </p:sp>
      <p:pic>
        <p:nvPicPr>
          <p:cNvPr id="6" name="Picture 2"/>
          <p:cNvPicPr>
            <a:picLocks noChangeAspect="1" noChangeArrowheads="1"/>
          </p:cNvPicPr>
          <p:nvPr/>
        </p:nvPicPr>
        <p:blipFill>
          <a:blip r:embed="rId3"/>
          <a:srcRect/>
          <a:stretch>
            <a:fillRect/>
          </a:stretch>
        </p:blipFill>
        <p:spPr bwMode="auto">
          <a:xfrm>
            <a:off x="1066800" y="5334000"/>
            <a:ext cx="1676400" cy="1447800"/>
          </a:xfrm>
          <a:prstGeom prst="rect">
            <a:avLst/>
          </a:prstGeom>
          <a:noFill/>
          <a:ln w="9525">
            <a:noFill/>
            <a:miter lim="800000"/>
            <a:headEnd/>
            <a:tailEnd/>
          </a:ln>
          <a:effectLst/>
        </p:spPr>
      </p:pic>
    </p:spTree>
  </p:cSld>
  <p:clrMapOvr>
    <a:masterClrMapping/>
  </p:clrMapOvr>
  <p:transition>
    <p:pull dir="ld"/>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46" name="Rectangle 14"/>
          <p:cNvSpPr>
            <a:spLocks noChangeArrowheads="1"/>
          </p:cNvSpPr>
          <p:nvPr/>
        </p:nvSpPr>
        <p:spPr bwMode="auto">
          <a:xfrm>
            <a:off x="0" y="1371600"/>
            <a:ext cx="1524000" cy="2667000"/>
          </a:xfrm>
          <a:prstGeom prst="rect">
            <a:avLst/>
          </a:prstGeom>
          <a:solidFill>
            <a:srgbClr val="4F81BD"/>
          </a:solidFill>
          <a:ln w="38100">
            <a:solidFill>
              <a:srgbClr val="F2F2F2"/>
            </a:solidFill>
            <a:miter lim="800000"/>
            <a:headEnd/>
            <a:tailEnd/>
          </a:ln>
          <a:effectLst>
            <a:outerShdw dist="28398" dir="3806097" algn="ctr" rotWithShape="0">
              <a:srgbClr val="243F60">
                <a:alpha val="50000"/>
              </a:srgbClr>
            </a:outerShdw>
          </a:effectLst>
        </p:spPr>
        <p:txBody>
          <a:bodyPr vert="horz" wrap="square" lIns="91440" tIns="45720" rIns="91440" bIns="45720" numCol="1" anchor="t" anchorCtr="0" compatLnSpc="1">
            <a:prstTxWarp prst="textNoShape">
              <a:avLst/>
            </a:prstTxWarp>
          </a:bodyPr>
          <a:lstStyle/>
          <a:p>
            <a:pPr algn="ctr"/>
            <a:endParaRPr lang="en-US" b="1" dirty="0" smtClean="0">
              <a:solidFill>
                <a:schemeClr val="bg1"/>
              </a:solidFill>
            </a:endParaRPr>
          </a:p>
          <a:p>
            <a:pPr algn="ctr"/>
            <a:r>
              <a:rPr lang="en-US" b="1" dirty="0" smtClean="0">
                <a:solidFill>
                  <a:schemeClr val="bg1"/>
                </a:solidFill>
              </a:rPr>
              <a:t>Manipulated Listening (bad = -1, regular = 0, good = 1)</a:t>
            </a:r>
            <a:endParaRPr lang="en-US" b="1" dirty="0">
              <a:solidFill>
                <a:schemeClr val="bg1"/>
              </a:solidFill>
            </a:endParaRPr>
          </a:p>
        </p:txBody>
      </p:sp>
      <p:sp>
        <p:nvSpPr>
          <p:cNvPr id="18447" name="Rectangle 15"/>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dirty="0"/>
          </a:p>
        </p:txBody>
      </p:sp>
      <p:sp>
        <p:nvSpPr>
          <p:cNvPr id="29" name="Rectangle 14"/>
          <p:cNvSpPr>
            <a:spLocks noChangeArrowheads="1"/>
          </p:cNvSpPr>
          <p:nvPr/>
        </p:nvSpPr>
        <p:spPr bwMode="auto">
          <a:xfrm>
            <a:off x="2057400" y="1905000"/>
            <a:ext cx="1408113" cy="1600200"/>
          </a:xfrm>
          <a:prstGeom prst="rect">
            <a:avLst/>
          </a:prstGeom>
          <a:solidFill>
            <a:srgbClr val="4F81BD"/>
          </a:solidFill>
          <a:ln w="38100">
            <a:solidFill>
              <a:srgbClr val="F2F2F2"/>
            </a:solidFill>
            <a:miter lim="800000"/>
            <a:headEnd/>
            <a:tailEnd/>
          </a:ln>
          <a:effectLst>
            <a:outerShdw dist="28398" dir="3806097" algn="ctr" rotWithShape="0">
              <a:srgbClr val="243F60">
                <a:alpha val="50000"/>
              </a:srgbClr>
            </a:outerShdw>
          </a:effectLst>
        </p:spPr>
        <p:txBody>
          <a:bodyPr vert="horz" wrap="square" lIns="91440" tIns="45720" rIns="91440" bIns="45720" numCol="1" anchor="t" anchorCtr="0" compatLnSpc="1">
            <a:prstTxWarp prst="textNoShape">
              <a:avLst/>
            </a:prstTxWarp>
          </a:bodyPr>
          <a:lstStyle/>
          <a:p>
            <a:endParaRPr lang="en-US" b="1" dirty="0" smtClean="0">
              <a:solidFill>
                <a:schemeClr val="bg1"/>
              </a:solidFill>
            </a:endParaRPr>
          </a:p>
          <a:p>
            <a:pPr algn="ctr"/>
            <a:r>
              <a:rPr lang="en-US" b="1" dirty="0" smtClean="0">
                <a:solidFill>
                  <a:schemeClr val="bg1"/>
                </a:solidFill>
              </a:rPr>
              <a:t>Perceived listening</a:t>
            </a:r>
            <a:endParaRPr lang="en-US" b="1" dirty="0">
              <a:solidFill>
                <a:schemeClr val="bg1"/>
              </a:solidFill>
            </a:endParaRPr>
          </a:p>
        </p:txBody>
      </p:sp>
      <p:sp>
        <p:nvSpPr>
          <p:cNvPr id="31" name="Rectangle 14"/>
          <p:cNvSpPr>
            <a:spLocks noChangeArrowheads="1"/>
          </p:cNvSpPr>
          <p:nvPr/>
        </p:nvSpPr>
        <p:spPr bwMode="auto">
          <a:xfrm>
            <a:off x="3962400" y="1905000"/>
            <a:ext cx="1408113" cy="1600200"/>
          </a:xfrm>
          <a:prstGeom prst="rect">
            <a:avLst/>
          </a:prstGeom>
          <a:solidFill>
            <a:srgbClr val="4F81BD"/>
          </a:solidFill>
          <a:ln w="38100">
            <a:solidFill>
              <a:srgbClr val="F2F2F2"/>
            </a:solidFill>
            <a:miter lim="800000"/>
            <a:headEnd/>
            <a:tailEnd/>
          </a:ln>
          <a:effectLst>
            <a:outerShdw dist="28398" dir="3806097" algn="ctr" rotWithShape="0">
              <a:srgbClr val="243F60">
                <a:alpha val="50000"/>
              </a:srgbClr>
            </a:outerShdw>
          </a:effectLst>
        </p:spPr>
        <p:txBody>
          <a:bodyPr vert="horz" wrap="square" lIns="91440" tIns="45720" rIns="91440" bIns="45720" numCol="1" anchor="t" anchorCtr="0" compatLnSpc="1">
            <a:prstTxWarp prst="textNoShape">
              <a:avLst/>
            </a:prstTxWarp>
          </a:bodyPr>
          <a:lstStyle/>
          <a:p>
            <a:pPr algn="ctr"/>
            <a:endParaRPr lang="en-US" dirty="0" smtClean="0"/>
          </a:p>
          <a:p>
            <a:pPr algn="ctr"/>
            <a:r>
              <a:rPr lang="en-US" b="1" dirty="0" smtClean="0">
                <a:solidFill>
                  <a:schemeClr val="bg1"/>
                </a:solidFill>
              </a:rPr>
              <a:t>Social anxiety</a:t>
            </a:r>
            <a:endParaRPr lang="en-US" b="1" dirty="0">
              <a:solidFill>
                <a:schemeClr val="bg1"/>
              </a:solidFill>
            </a:endParaRPr>
          </a:p>
        </p:txBody>
      </p:sp>
      <p:sp>
        <p:nvSpPr>
          <p:cNvPr id="35" name="Rectangle 14"/>
          <p:cNvSpPr>
            <a:spLocks noChangeArrowheads="1"/>
          </p:cNvSpPr>
          <p:nvPr/>
        </p:nvSpPr>
        <p:spPr bwMode="auto">
          <a:xfrm>
            <a:off x="5943600" y="1905000"/>
            <a:ext cx="1408113" cy="1600200"/>
          </a:xfrm>
          <a:prstGeom prst="rect">
            <a:avLst/>
          </a:prstGeom>
          <a:solidFill>
            <a:srgbClr val="4F81BD"/>
          </a:solidFill>
          <a:ln w="38100">
            <a:solidFill>
              <a:srgbClr val="F2F2F2"/>
            </a:solidFill>
            <a:miter lim="800000"/>
            <a:headEnd/>
            <a:tailEnd/>
          </a:ln>
          <a:effectLst>
            <a:outerShdw dist="28398" dir="3806097" algn="ctr" rotWithShape="0">
              <a:srgbClr val="243F60">
                <a:alpha val="50000"/>
              </a:srgbClr>
            </a:outerShdw>
          </a:effectLst>
        </p:spPr>
        <p:txBody>
          <a:bodyPr vert="horz" wrap="square" lIns="91440" tIns="45720" rIns="91440" bIns="45720" numCol="1" anchor="t" anchorCtr="0" compatLnSpc="1">
            <a:prstTxWarp prst="textNoShape">
              <a:avLst/>
            </a:prstTxWarp>
          </a:bodyPr>
          <a:lstStyle/>
          <a:p>
            <a:pPr algn="ctr"/>
            <a:endParaRPr lang="en-US" b="1" dirty="0" smtClean="0">
              <a:solidFill>
                <a:schemeClr val="bg1"/>
              </a:solidFill>
            </a:endParaRPr>
          </a:p>
          <a:p>
            <a:pPr algn="ctr"/>
            <a:r>
              <a:rPr lang="en-US" sz="1600" b="1" dirty="0" smtClean="0">
                <a:solidFill>
                  <a:schemeClr val="bg1"/>
                </a:solidFill>
              </a:rPr>
              <a:t>Attitude ambivalence</a:t>
            </a:r>
            <a:endParaRPr lang="en-US" sz="1600" b="1" dirty="0">
              <a:solidFill>
                <a:schemeClr val="bg1"/>
              </a:solidFill>
            </a:endParaRPr>
          </a:p>
        </p:txBody>
      </p:sp>
      <p:sp>
        <p:nvSpPr>
          <p:cNvPr id="37" name="Rectangle 14"/>
          <p:cNvSpPr>
            <a:spLocks noChangeArrowheads="1"/>
          </p:cNvSpPr>
          <p:nvPr/>
        </p:nvSpPr>
        <p:spPr bwMode="auto">
          <a:xfrm>
            <a:off x="7735887" y="1905000"/>
            <a:ext cx="1408113" cy="1676400"/>
          </a:xfrm>
          <a:prstGeom prst="rect">
            <a:avLst/>
          </a:prstGeom>
          <a:solidFill>
            <a:srgbClr val="4F81BD"/>
          </a:solidFill>
          <a:ln w="38100">
            <a:solidFill>
              <a:srgbClr val="F2F2F2"/>
            </a:solidFill>
            <a:miter lim="800000"/>
            <a:headEnd/>
            <a:tailEnd/>
          </a:ln>
          <a:effectLst>
            <a:outerShdw dist="28398" dir="3806097" algn="ctr" rotWithShape="0">
              <a:srgbClr val="243F60">
                <a:alpha val="50000"/>
              </a:srgbClr>
            </a:outerShdw>
          </a:effectLst>
        </p:spPr>
        <p:txBody>
          <a:bodyPr vert="horz" wrap="square" lIns="91440" tIns="45720" rIns="91440" bIns="45720" numCol="1" anchor="t" anchorCtr="0" compatLnSpc="1">
            <a:prstTxWarp prst="textNoShape">
              <a:avLst/>
            </a:prstTxWarp>
          </a:bodyPr>
          <a:lstStyle/>
          <a:p>
            <a:pPr algn="ctr"/>
            <a:endParaRPr lang="en-US" b="1" dirty="0" smtClean="0">
              <a:solidFill>
                <a:schemeClr val="bg1"/>
              </a:solidFill>
            </a:endParaRPr>
          </a:p>
          <a:p>
            <a:pPr algn="ctr"/>
            <a:r>
              <a:rPr lang="en-US" b="1" dirty="0" smtClean="0">
                <a:solidFill>
                  <a:schemeClr val="bg1"/>
                </a:solidFill>
              </a:rPr>
              <a:t>Attitude extremity</a:t>
            </a:r>
            <a:endParaRPr lang="en-US" b="1" dirty="0">
              <a:solidFill>
                <a:schemeClr val="bg1"/>
              </a:solidFill>
            </a:endParaRPr>
          </a:p>
        </p:txBody>
      </p:sp>
      <p:sp>
        <p:nvSpPr>
          <p:cNvPr id="41" name="TextBox 40"/>
          <p:cNvSpPr txBox="1"/>
          <p:nvPr/>
        </p:nvSpPr>
        <p:spPr>
          <a:xfrm>
            <a:off x="7315200" y="2206823"/>
            <a:ext cx="609600" cy="307777"/>
          </a:xfrm>
          <a:prstGeom prst="rect">
            <a:avLst/>
          </a:prstGeom>
          <a:noFill/>
        </p:spPr>
        <p:txBody>
          <a:bodyPr wrap="square" rtlCol="0">
            <a:spAutoFit/>
          </a:bodyPr>
          <a:lstStyle/>
          <a:p>
            <a:r>
              <a:rPr lang="en-US" sz="1400" b="1" dirty="0" smtClean="0"/>
              <a:t>-.88</a:t>
            </a:r>
            <a:endParaRPr lang="en-US" sz="1400" b="1" dirty="0"/>
          </a:p>
        </p:txBody>
      </p:sp>
      <p:sp>
        <p:nvSpPr>
          <p:cNvPr id="42" name="TextBox 41"/>
          <p:cNvSpPr txBox="1"/>
          <p:nvPr/>
        </p:nvSpPr>
        <p:spPr>
          <a:xfrm>
            <a:off x="5410200" y="2209800"/>
            <a:ext cx="609600" cy="307777"/>
          </a:xfrm>
          <a:prstGeom prst="rect">
            <a:avLst/>
          </a:prstGeom>
          <a:noFill/>
        </p:spPr>
        <p:txBody>
          <a:bodyPr wrap="square" rtlCol="0">
            <a:spAutoFit/>
          </a:bodyPr>
          <a:lstStyle/>
          <a:p>
            <a:r>
              <a:rPr lang="en-US" sz="1400" b="1" dirty="0" smtClean="0"/>
              <a:t>-.24</a:t>
            </a:r>
            <a:endParaRPr lang="en-US" sz="1400" b="1" dirty="0"/>
          </a:p>
        </p:txBody>
      </p:sp>
      <p:sp>
        <p:nvSpPr>
          <p:cNvPr id="43" name="TextBox 42"/>
          <p:cNvSpPr txBox="1"/>
          <p:nvPr/>
        </p:nvSpPr>
        <p:spPr>
          <a:xfrm>
            <a:off x="3429000" y="2209800"/>
            <a:ext cx="609600" cy="307777"/>
          </a:xfrm>
          <a:prstGeom prst="rect">
            <a:avLst/>
          </a:prstGeom>
          <a:noFill/>
        </p:spPr>
        <p:txBody>
          <a:bodyPr wrap="square" rtlCol="0">
            <a:spAutoFit/>
          </a:bodyPr>
          <a:lstStyle/>
          <a:p>
            <a:r>
              <a:rPr lang="en-US" sz="1400" b="1" dirty="0" smtClean="0"/>
              <a:t>-.55</a:t>
            </a:r>
            <a:endParaRPr lang="en-US" sz="1400" b="1" dirty="0"/>
          </a:p>
        </p:txBody>
      </p:sp>
      <p:sp>
        <p:nvSpPr>
          <p:cNvPr id="46" name="TextBox 45"/>
          <p:cNvSpPr txBox="1"/>
          <p:nvPr/>
        </p:nvSpPr>
        <p:spPr>
          <a:xfrm>
            <a:off x="1524000" y="2209800"/>
            <a:ext cx="609600" cy="307777"/>
          </a:xfrm>
          <a:prstGeom prst="rect">
            <a:avLst/>
          </a:prstGeom>
          <a:noFill/>
        </p:spPr>
        <p:txBody>
          <a:bodyPr wrap="square" rtlCol="0">
            <a:spAutoFit/>
          </a:bodyPr>
          <a:lstStyle/>
          <a:p>
            <a:r>
              <a:rPr lang="en-US" sz="1400" b="1" dirty="0" smtClean="0"/>
              <a:t>.84</a:t>
            </a:r>
            <a:endParaRPr lang="en-US" sz="1400" b="1" dirty="0"/>
          </a:p>
        </p:txBody>
      </p:sp>
      <p:sp>
        <p:nvSpPr>
          <p:cNvPr id="47" name="TextBox 46"/>
          <p:cNvSpPr txBox="1"/>
          <p:nvPr/>
        </p:nvSpPr>
        <p:spPr>
          <a:xfrm>
            <a:off x="685800" y="4419600"/>
            <a:ext cx="7924800" cy="1384995"/>
          </a:xfrm>
          <a:prstGeom prst="rect">
            <a:avLst/>
          </a:prstGeom>
          <a:noFill/>
        </p:spPr>
        <p:txBody>
          <a:bodyPr wrap="square" rtlCol="0">
            <a:spAutoFit/>
          </a:bodyPr>
          <a:lstStyle/>
          <a:p>
            <a:pPr algn="ctr"/>
            <a:r>
              <a:rPr lang="en-US" sz="2800" b="1" dirty="0" smtClean="0">
                <a:latin typeface="Times New Roman" pitchFamily="18" charset="0"/>
                <a:cs typeface="Times New Roman" pitchFamily="18" charset="0"/>
              </a:rPr>
              <a:t>χ2 (5) = .07  CFI = .98</a:t>
            </a:r>
          </a:p>
          <a:p>
            <a:pPr algn="ctr"/>
            <a:r>
              <a:rPr lang="en-US" sz="2800" b="1" dirty="0" smtClean="0">
                <a:latin typeface="Times New Roman" pitchFamily="18" charset="0"/>
                <a:cs typeface="Times New Roman" pitchFamily="18" charset="0"/>
              </a:rPr>
              <a:t>  </a:t>
            </a:r>
          </a:p>
          <a:p>
            <a:pPr algn="ctr"/>
            <a:r>
              <a:rPr lang="en-US" sz="2800" b="1" dirty="0" smtClean="0">
                <a:latin typeface="Times New Roman" pitchFamily="18" charset="0"/>
                <a:cs typeface="Times New Roman" pitchFamily="18" charset="0"/>
              </a:rPr>
              <a:t>RMSEA = .07  SRMR = .08</a:t>
            </a:r>
            <a:endParaRPr lang="en-US" sz="2800" b="1" dirty="0">
              <a:latin typeface="Times New Roman" pitchFamily="18" charset="0"/>
              <a:cs typeface="Times New Roman" pitchFamily="18" charset="0"/>
            </a:endParaRPr>
          </a:p>
        </p:txBody>
      </p:sp>
      <p:sp>
        <p:nvSpPr>
          <p:cNvPr id="18" name="Slide Number Placeholder 17"/>
          <p:cNvSpPr>
            <a:spLocks noGrp="1"/>
          </p:cNvSpPr>
          <p:nvPr>
            <p:ph type="sldNum" sz="quarter" idx="12"/>
          </p:nvPr>
        </p:nvSpPr>
        <p:spPr/>
        <p:txBody>
          <a:bodyPr/>
          <a:lstStyle/>
          <a:p>
            <a:fld id="{5347065B-820B-4C13-875E-EA6CF42197A8}" type="slidenum">
              <a:rPr lang="en-US" smtClean="0"/>
              <a:pPr/>
              <a:t>10</a:t>
            </a:fld>
            <a:endParaRPr lang="en-US" dirty="0"/>
          </a:p>
        </p:txBody>
      </p:sp>
      <p:cxnSp>
        <p:nvCxnSpPr>
          <p:cNvPr id="20" name="Straight Arrow Connector 19"/>
          <p:cNvCxnSpPr>
            <a:stCxn id="18446" idx="3"/>
            <a:endCxn id="29" idx="1"/>
          </p:cNvCxnSpPr>
          <p:nvPr/>
        </p:nvCxnSpPr>
        <p:spPr>
          <a:xfrm>
            <a:off x="1524000" y="2705100"/>
            <a:ext cx="533400" cy="0"/>
          </a:xfrm>
          <a:prstGeom prst="straightConnector1">
            <a:avLst/>
          </a:prstGeom>
          <a:ln w="15875">
            <a:tailEnd type="arrow"/>
          </a:ln>
        </p:spPr>
        <p:style>
          <a:lnRef idx="1">
            <a:schemeClr val="accent1"/>
          </a:lnRef>
          <a:fillRef idx="0">
            <a:schemeClr val="accent1"/>
          </a:fillRef>
          <a:effectRef idx="0">
            <a:schemeClr val="accent1"/>
          </a:effectRef>
          <a:fontRef idx="minor">
            <a:schemeClr val="tx1"/>
          </a:fontRef>
        </p:style>
      </p:cxnSp>
      <p:cxnSp>
        <p:nvCxnSpPr>
          <p:cNvPr id="21" name="Straight Arrow Connector 20"/>
          <p:cNvCxnSpPr/>
          <p:nvPr/>
        </p:nvCxnSpPr>
        <p:spPr>
          <a:xfrm>
            <a:off x="3505199" y="2667000"/>
            <a:ext cx="533401" cy="0"/>
          </a:xfrm>
          <a:prstGeom prst="straightConnector1">
            <a:avLst/>
          </a:prstGeom>
          <a:ln w="19050">
            <a:tailEnd type="arrow"/>
          </a:ln>
        </p:spPr>
        <p:style>
          <a:lnRef idx="1">
            <a:schemeClr val="accent1"/>
          </a:lnRef>
          <a:fillRef idx="0">
            <a:schemeClr val="accent1"/>
          </a:fillRef>
          <a:effectRef idx="0">
            <a:schemeClr val="accent1"/>
          </a:effectRef>
          <a:fontRef idx="minor">
            <a:schemeClr val="tx1"/>
          </a:fontRef>
        </p:style>
      </p:cxnSp>
      <p:cxnSp>
        <p:nvCxnSpPr>
          <p:cNvPr id="22" name="Straight Arrow Connector 21"/>
          <p:cNvCxnSpPr/>
          <p:nvPr/>
        </p:nvCxnSpPr>
        <p:spPr>
          <a:xfrm>
            <a:off x="5410199" y="2667000"/>
            <a:ext cx="533401" cy="0"/>
          </a:xfrm>
          <a:prstGeom prst="straightConnector1">
            <a:avLst/>
          </a:prstGeom>
          <a:ln w="19050">
            <a:tailEnd type="arrow"/>
          </a:ln>
        </p:spPr>
        <p:style>
          <a:lnRef idx="1">
            <a:schemeClr val="accent1"/>
          </a:lnRef>
          <a:fillRef idx="0">
            <a:schemeClr val="accent1"/>
          </a:fillRef>
          <a:effectRef idx="0">
            <a:schemeClr val="accent1"/>
          </a:effectRef>
          <a:fontRef idx="minor">
            <a:schemeClr val="tx1"/>
          </a:fontRef>
        </p:style>
      </p:cxnSp>
      <p:cxnSp>
        <p:nvCxnSpPr>
          <p:cNvPr id="25" name="Straight Arrow Connector 24"/>
          <p:cNvCxnSpPr/>
          <p:nvPr/>
        </p:nvCxnSpPr>
        <p:spPr>
          <a:xfrm>
            <a:off x="7391399" y="2667000"/>
            <a:ext cx="533401" cy="0"/>
          </a:xfrm>
          <a:prstGeom prst="straightConnector1">
            <a:avLst/>
          </a:prstGeom>
          <a:ln w="19050">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ransition advClick="0">
    <p:pull dir="ld"/>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228600"/>
            <a:ext cx="8229600" cy="1143000"/>
          </a:xfrm>
        </p:spPr>
        <p:txBody>
          <a:bodyPr>
            <a:normAutofit/>
          </a:bodyPr>
          <a:lstStyle/>
          <a:p>
            <a:pPr algn="ctr"/>
            <a:r>
              <a:rPr lang="en-US" sz="2800" b="1" dirty="0" smtClean="0">
                <a:solidFill>
                  <a:srgbClr val="7030A0"/>
                </a:solidFill>
                <a:latin typeface="Times New Roman" pitchFamily="18" charset="0"/>
                <a:cs typeface="Times New Roman" pitchFamily="18" charset="0"/>
              </a:rPr>
              <a:t>Correlative study </a:t>
            </a:r>
            <a:r>
              <a:rPr lang="en-US" sz="2400" b="1" i="1" dirty="0" smtClean="0">
                <a:solidFill>
                  <a:srgbClr val="7030A0"/>
                </a:solidFill>
                <a:latin typeface="Times New Roman" pitchFamily="18" charset="0"/>
                <a:cs typeface="Times New Roman" pitchFamily="18" charset="0"/>
              </a:rPr>
              <a:t>(N=162)</a:t>
            </a:r>
            <a:endParaRPr lang="en-US" sz="2400" b="1" i="1" dirty="0">
              <a:solidFill>
                <a:srgbClr val="7030A0"/>
              </a:solidFill>
              <a:latin typeface="Times New Roman" pitchFamily="18" charset="0"/>
              <a:cs typeface="Times New Roman" pitchFamily="18" charset="0"/>
            </a:endParaRPr>
          </a:p>
        </p:txBody>
      </p:sp>
      <p:sp>
        <p:nvSpPr>
          <p:cNvPr id="2" name="Content Placeholder 1"/>
          <p:cNvSpPr>
            <a:spLocks noGrp="1"/>
          </p:cNvSpPr>
          <p:nvPr>
            <p:ph idx="1"/>
          </p:nvPr>
        </p:nvSpPr>
        <p:spPr>
          <a:xfrm>
            <a:off x="685800" y="838200"/>
            <a:ext cx="8153400" cy="5562600"/>
          </a:xfrm>
        </p:spPr>
        <p:txBody>
          <a:bodyPr/>
          <a:lstStyle/>
          <a:p>
            <a:pPr algn="l" rtl="0">
              <a:buNone/>
            </a:pPr>
            <a:r>
              <a:rPr lang="en-US" sz="2400" b="1" dirty="0" smtClean="0">
                <a:latin typeface="Times New Roman" pitchFamily="18" charset="0"/>
                <a:cs typeface="Times New Roman" pitchFamily="18" charset="0"/>
              </a:rPr>
              <a:t>	Goals</a:t>
            </a:r>
            <a:r>
              <a:rPr lang="en-US" sz="2400" dirty="0" smtClean="0">
                <a:latin typeface="Times New Roman" pitchFamily="18" charset="0"/>
                <a:cs typeface="Times New Roman" pitchFamily="18" charset="0"/>
              </a:rPr>
              <a:t>: Replicate Study 1 using naturally varying levels of listening in a field study.</a:t>
            </a:r>
          </a:p>
          <a:p>
            <a:pPr algn="l" rtl="0">
              <a:buNone/>
            </a:pPr>
            <a:endParaRPr lang="en-US" sz="2400" dirty="0" smtClean="0">
              <a:latin typeface="Times New Roman" pitchFamily="18" charset="0"/>
              <a:cs typeface="Times New Roman" pitchFamily="18" charset="0"/>
            </a:endParaRPr>
          </a:p>
          <a:p>
            <a:pPr algn="l" rtl="0">
              <a:buNone/>
            </a:pPr>
            <a:r>
              <a:rPr lang="en-US" sz="2400" dirty="0" smtClean="0">
                <a:latin typeface="Times New Roman" pitchFamily="18" charset="0"/>
                <a:cs typeface="Times New Roman" pitchFamily="18" charset="0"/>
              </a:rPr>
              <a:t>	Procedure: Employees grouped in teams rated their managers listening behavior, feelings of social anxiety and attitudes towards their supervisor.</a:t>
            </a:r>
          </a:p>
          <a:p>
            <a:pPr>
              <a:buNone/>
            </a:pPr>
            <a:endParaRPr lang="en-US" sz="2400" dirty="0" smtClean="0">
              <a:latin typeface="Times New Roman" pitchFamily="18" charset="0"/>
              <a:cs typeface="Times New Roman" pitchFamily="18" charset="0"/>
            </a:endParaRPr>
          </a:p>
          <a:p>
            <a:pPr>
              <a:buNone/>
            </a:pPr>
            <a:endParaRPr lang="en-US" sz="2400" dirty="0" smtClean="0">
              <a:latin typeface="Times New Roman" pitchFamily="18" charset="0"/>
              <a:cs typeface="Times New Roman" pitchFamily="18" charset="0"/>
            </a:endParaRPr>
          </a:p>
          <a:p>
            <a:endParaRPr lang="en-US" dirty="0" smtClean="0"/>
          </a:p>
        </p:txBody>
      </p:sp>
      <p:sp>
        <p:nvSpPr>
          <p:cNvPr id="5" name="Slide Number Placeholder 4"/>
          <p:cNvSpPr>
            <a:spLocks noGrp="1"/>
          </p:cNvSpPr>
          <p:nvPr>
            <p:ph type="sldNum" sz="quarter" idx="12"/>
          </p:nvPr>
        </p:nvSpPr>
        <p:spPr/>
        <p:txBody>
          <a:bodyPr/>
          <a:lstStyle/>
          <a:p>
            <a:fld id="{5347065B-820B-4C13-875E-EA6CF42197A8}" type="slidenum">
              <a:rPr lang="en-US" smtClean="0"/>
              <a:pPr/>
              <a:t>11</a:t>
            </a:fld>
            <a:endParaRPr lang="en-US" dirty="0"/>
          </a:p>
        </p:txBody>
      </p:sp>
      <p:pic>
        <p:nvPicPr>
          <p:cNvPr id="4" name="Picture 3" descr="images (5).jpg"/>
          <p:cNvPicPr>
            <a:picLocks noChangeAspect="1"/>
          </p:cNvPicPr>
          <p:nvPr/>
        </p:nvPicPr>
        <p:blipFill>
          <a:blip r:embed="rId3"/>
          <a:stretch>
            <a:fillRect/>
          </a:stretch>
        </p:blipFill>
        <p:spPr>
          <a:xfrm>
            <a:off x="2286000" y="3733800"/>
            <a:ext cx="4876800" cy="1981200"/>
          </a:xfrm>
          <a:prstGeom prst="rect">
            <a:avLst/>
          </a:prstGeom>
        </p:spPr>
      </p:pic>
    </p:spTree>
  </p:cSld>
  <p:clrMapOvr>
    <a:masterClrMapping/>
  </p:clrMapOvr>
  <p:transition>
    <p:pull dir="ld"/>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609600" y="152400"/>
            <a:ext cx="8229600" cy="1143000"/>
          </a:xfrm>
        </p:spPr>
        <p:txBody>
          <a:bodyPr>
            <a:normAutofit/>
          </a:bodyPr>
          <a:lstStyle/>
          <a:p>
            <a:pPr algn="ctr" rtl="0"/>
            <a:r>
              <a:rPr lang="en-US" sz="2600" b="1" dirty="0" smtClean="0">
                <a:solidFill>
                  <a:schemeClr val="accent1"/>
                </a:solidFill>
                <a:latin typeface="Times New Roman" pitchFamily="18" charset="0"/>
                <a:cs typeface="Times New Roman" pitchFamily="18" charset="0"/>
              </a:rPr>
              <a:t>Unstandardized HLM Estimates</a:t>
            </a:r>
            <a:r>
              <a:rPr lang="he-IL" sz="2600" b="1" dirty="0" smtClean="0">
                <a:solidFill>
                  <a:schemeClr val="accent1"/>
                </a:solidFill>
                <a:latin typeface="Times New Roman" pitchFamily="18" charset="0"/>
                <a:cs typeface="Times New Roman" pitchFamily="18" charset="0"/>
              </a:rPr>
              <a:t> </a:t>
            </a:r>
            <a:r>
              <a:rPr lang="en-US" sz="2600" b="1" dirty="0" smtClean="0">
                <a:solidFill>
                  <a:schemeClr val="accent1"/>
                </a:solidFill>
                <a:latin typeface="Times New Roman" pitchFamily="18" charset="0"/>
                <a:cs typeface="Times New Roman" pitchFamily="18" charset="0"/>
              </a:rPr>
              <a:t>of Listening Effects (Level 1) </a:t>
            </a:r>
            <a:endParaRPr lang="en-US" sz="2600" b="1" u="sng" dirty="0">
              <a:solidFill>
                <a:schemeClr val="accent1"/>
              </a:solidFill>
              <a:effectLst/>
              <a:latin typeface="Times New Roman" pitchFamily="18" charset="0"/>
              <a:cs typeface="Times New Roman" pitchFamily="18" charset="0"/>
            </a:endParaRPr>
          </a:p>
        </p:txBody>
      </p:sp>
      <p:sp>
        <p:nvSpPr>
          <p:cNvPr id="5" name="Slide Number Placeholder 4"/>
          <p:cNvSpPr>
            <a:spLocks noGrp="1"/>
          </p:cNvSpPr>
          <p:nvPr>
            <p:ph type="sldNum" sz="quarter" idx="12"/>
          </p:nvPr>
        </p:nvSpPr>
        <p:spPr/>
        <p:txBody>
          <a:bodyPr/>
          <a:lstStyle/>
          <a:p>
            <a:fld id="{5347065B-820B-4C13-875E-EA6CF42197A8}" type="slidenum">
              <a:rPr lang="en-US" smtClean="0"/>
              <a:pPr/>
              <a:t>12</a:t>
            </a:fld>
            <a:endParaRPr lang="en-US" dirty="0"/>
          </a:p>
        </p:txBody>
      </p:sp>
      <p:graphicFrame>
        <p:nvGraphicFramePr>
          <p:cNvPr id="7" name="Table 6"/>
          <p:cNvGraphicFramePr>
            <a:graphicFrameLocks noGrp="1"/>
          </p:cNvGraphicFramePr>
          <p:nvPr>
            <p:extLst>
              <p:ext uri="{D42A27DB-BD31-4B8C-83A1-F6EECF244321}">
                <p14:modId xmlns:p14="http://schemas.microsoft.com/office/powerpoint/2010/main" val="2538882834"/>
              </p:ext>
            </p:extLst>
          </p:nvPr>
        </p:nvGraphicFramePr>
        <p:xfrm>
          <a:off x="1142998" y="1371600"/>
          <a:ext cx="7696200" cy="3230880"/>
        </p:xfrm>
        <a:graphic>
          <a:graphicData uri="http://schemas.openxmlformats.org/drawingml/2006/table">
            <a:tbl>
              <a:tblPr firstRow="1" bandRow="1">
                <a:tableStyleId>{93296810-A885-4BE3-A3E7-6D5BEEA58F35}</a:tableStyleId>
              </a:tblPr>
              <a:tblGrid>
                <a:gridCol w="2971802"/>
                <a:gridCol w="860557"/>
                <a:gridCol w="1287947"/>
                <a:gridCol w="1287947"/>
                <a:gridCol w="1287947"/>
              </a:tblGrid>
              <a:tr h="548640">
                <a:tc>
                  <a:txBody>
                    <a:bodyPr/>
                    <a:lstStyle/>
                    <a:p>
                      <a:pPr algn="l"/>
                      <a:r>
                        <a:rPr lang="en-US" sz="2200" dirty="0" smtClean="0">
                          <a:ln>
                            <a:solidFill>
                              <a:srgbClr val="92D050"/>
                            </a:solidFill>
                          </a:ln>
                        </a:rPr>
                        <a:t>DV</a:t>
                      </a:r>
                      <a:endParaRPr lang="en-US" sz="2200" dirty="0">
                        <a:ln>
                          <a:solidFill>
                            <a:srgbClr val="92D050"/>
                          </a:solidFill>
                        </a:ln>
                      </a:endParaRPr>
                    </a:p>
                  </a:txBody>
                  <a:tcPr/>
                </a:tc>
                <a:tc>
                  <a:txBody>
                    <a:bodyPr/>
                    <a:lstStyle/>
                    <a:p>
                      <a:pPr marL="0" algn="r" rtl="0" eaLnBrk="1" latinLnBrk="0" hangingPunct="1"/>
                      <a:r>
                        <a:rPr kumimoji="0" lang="en-US" sz="2200" b="1" i="1" kern="1200" dirty="0" smtClean="0">
                          <a:ln>
                            <a:solidFill>
                              <a:srgbClr val="92D050"/>
                            </a:solidFill>
                          </a:ln>
                          <a:solidFill>
                            <a:schemeClr val="lt1"/>
                          </a:solidFill>
                          <a:latin typeface="+mn-lt"/>
                          <a:ea typeface="+mn-ea"/>
                          <a:cs typeface="+mn-cs"/>
                        </a:rPr>
                        <a:t>ICC</a:t>
                      </a:r>
                    </a:p>
                  </a:txBody>
                  <a:tcPr/>
                </a:tc>
                <a:tc>
                  <a:txBody>
                    <a:bodyPr/>
                    <a:lstStyle/>
                    <a:p>
                      <a:pPr marL="0" algn="r" rtl="0" eaLnBrk="1" latinLnBrk="0" hangingPunct="1"/>
                      <a:r>
                        <a:rPr kumimoji="0" lang="en-US" sz="2200" b="1" i="1" kern="1200" dirty="0" smtClean="0">
                          <a:ln>
                            <a:solidFill>
                              <a:srgbClr val="92D050"/>
                            </a:solidFill>
                          </a:ln>
                          <a:solidFill>
                            <a:schemeClr val="lt1"/>
                          </a:solidFill>
                          <a:latin typeface="+mn-lt"/>
                          <a:ea typeface="+mn-ea"/>
                          <a:cs typeface="+mn-cs"/>
                        </a:rPr>
                        <a:t>B</a:t>
                      </a:r>
                    </a:p>
                  </a:txBody>
                  <a:tcPr/>
                </a:tc>
                <a:tc>
                  <a:txBody>
                    <a:bodyPr/>
                    <a:lstStyle/>
                    <a:p>
                      <a:pPr marL="0" algn="r" rtl="0" eaLnBrk="1" latinLnBrk="0" hangingPunct="1"/>
                      <a:r>
                        <a:rPr kumimoji="0" lang="en-US" sz="2200" b="1" i="1" kern="1200" dirty="0" smtClean="0">
                          <a:ln>
                            <a:solidFill>
                              <a:srgbClr val="92D050"/>
                            </a:solidFill>
                          </a:ln>
                          <a:solidFill>
                            <a:schemeClr val="lt1"/>
                          </a:solidFill>
                          <a:latin typeface="+mn-lt"/>
                          <a:ea typeface="+mn-ea"/>
                          <a:cs typeface="+mn-cs"/>
                        </a:rPr>
                        <a:t>LL</a:t>
                      </a:r>
                    </a:p>
                  </a:txBody>
                  <a:tcPr/>
                </a:tc>
                <a:tc>
                  <a:txBody>
                    <a:bodyPr/>
                    <a:lstStyle/>
                    <a:p>
                      <a:pPr marL="0" algn="r" rtl="0" eaLnBrk="1" latinLnBrk="0" hangingPunct="1"/>
                      <a:r>
                        <a:rPr kumimoji="0" lang="en-US" sz="2200" b="1" i="1" kern="1200" dirty="0" smtClean="0">
                          <a:ln>
                            <a:solidFill>
                              <a:srgbClr val="92D050"/>
                            </a:solidFill>
                          </a:ln>
                          <a:solidFill>
                            <a:schemeClr val="lt1"/>
                          </a:solidFill>
                          <a:latin typeface="+mn-lt"/>
                          <a:ea typeface="+mn-ea"/>
                          <a:cs typeface="+mn-cs"/>
                        </a:rPr>
                        <a:t>UL</a:t>
                      </a:r>
                    </a:p>
                  </a:txBody>
                  <a:tcPr/>
                </a:tc>
              </a:tr>
              <a:tr h="548640">
                <a:tc>
                  <a:txBody>
                    <a:bodyPr/>
                    <a:lstStyle/>
                    <a:p>
                      <a:pPr marL="342900" marR="0" lvl="0" indent="-342900" algn="l" rtl="0">
                        <a:lnSpc>
                          <a:spcPct val="200000"/>
                        </a:lnSpc>
                        <a:spcBef>
                          <a:spcPts val="0"/>
                        </a:spcBef>
                        <a:spcAft>
                          <a:spcPts val="0"/>
                        </a:spcAft>
                        <a:buFont typeface="+mj-lt"/>
                        <a:buNone/>
                      </a:pPr>
                      <a:r>
                        <a:rPr lang="en-US" sz="2200" b="1" dirty="0">
                          <a:latin typeface="Times New Roman"/>
                          <a:ea typeface="Calibri"/>
                          <a:cs typeface="Arial"/>
                        </a:rPr>
                        <a:t>Social anxiety</a:t>
                      </a:r>
                      <a:endParaRPr lang="en-US" sz="2200" b="1" dirty="0">
                        <a:latin typeface="Calibri"/>
                        <a:ea typeface="Calibri"/>
                        <a:cs typeface="Arial"/>
                      </a:endParaRPr>
                    </a:p>
                  </a:txBody>
                  <a:tcPr marL="68580" marR="68580" marT="0" marB="0" anchor="ctr"/>
                </a:tc>
                <a:tc>
                  <a:txBody>
                    <a:bodyPr/>
                    <a:lstStyle/>
                    <a:p>
                      <a:pPr algn="r" rtl="0">
                        <a:lnSpc>
                          <a:spcPct val="115000"/>
                        </a:lnSpc>
                        <a:spcAft>
                          <a:spcPts val="1000"/>
                        </a:spcAft>
                      </a:pPr>
                      <a:r>
                        <a:rPr lang="en-US" sz="2200" b="0" dirty="0" smtClean="0">
                          <a:latin typeface="Times New Roman" pitchFamily="18" charset="0"/>
                          <a:ea typeface="Calibri"/>
                          <a:cs typeface="Times New Roman" pitchFamily="18" charset="0"/>
                        </a:rPr>
                        <a:t>.</a:t>
                      </a:r>
                      <a:r>
                        <a:rPr lang="en-US" sz="2200" b="0" dirty="0">
                          <a:latin typeface="Times New Roman" pitchFamily="18" charset="0"/>
                          <a:ea typeface="Calibri"/>
                          <a:cs typeface="Times New Roman" pitchFamily="18" charset="0"/>
                        </a:rPr>
                        <a:t>4</a:t>
                      </a:r>
                      <a:r>
                        <a:rPr lang="he-IL" sz="2200" b="0" dirty="0">
                          <a:latin typeface="Times New Roman" pitchFamily="18" charset="0"/>
                          <a:ea typeface="Calibri"/>
                          <a:cs typeface="Times New Roman" pitchFamily="18" charset="0"/>
                        </a:rPr>
                        <a:t>2</a:t>
                      </a:r>
                      <a:endParaRPr lang="en-US" sz="2200" b="0" dirty="0">
                        <a:latin typeface="Times New Roman" pitchFamily="18" charset="0"/>
                        <a:ea typeface="Calibri"/>
                        <a:cs typeface="Times New Roman" pitchFamily="18" charset="0"/>
                      </a:endParaRPr>
                    </a:p>
                  </a:txBody>
                  <a:tcPr marL="68580" marR="68580" marT="0" marB="0" anchor="ctr"/>
                </a:tc>
                <a:tc>
                  <a:txBody>
                    <a:bodyPr/>
                    <a:lstStyle/>
                    <a:p>
                      <a:pPr marL="0" marR="0" algn="r" rtl="1">
                        <a:lnSpc>
                          <a:spcPct val="115000"/>
                        </a:lnSpc>
                        <a:spcBef>
                          <a:spcPts val="0"/>
                        </a:spcBef>
                        <a:spcAft>
                          <a:spcPts val="1000"/>
                        </a:spcAft>
                      </a:pPr>
                      <a:r>
                        <a:rPr lang="en-US" sz="2200" b="1" dirty="0">
                          <a:latin typeface="Times New Roman"/>
                          <a:ea typeface="Calibri"/>
                          <a:cs typeface="Arial"/>
                        </a:rPr>
                        <a:t>-</a:t>
                      </a:r>
                      <a:r>
                        <a:rPr lang="en-US" sz="2200" b="1" dirty="0" smtClean="0">
                          <a:latin typeface="Times New Roman"/>
                          <a:ea typeface="Calibri"/>
                          <a:cs typeface="Arial"/>
                        </a:rPr>
                        <a:t>0.52</a:t>
                      </a:r>
                      <a:endParaRPr lang="en-US" sz="2200" b="1" dirty="0">
                        <a:latin typeface="Calibri"/>
                        <a:ea typeface="Calibri"/>
                        <a:cs typeface="Arial"/>
                      </a:endParaRPr>
                    </a:p>
                  </a:txBody>
                  <a:tcPr marL="68580" marR="68580" marT="0" marB="0" anchor="ctr"/>
                </a:tc>
                <a:tc>
                  <a:txBody>
                    <a:bodyPr/>
                    <a:lstStyle/>
                    <a:p>
                      <a:pPr marL="0" marR="0" algn="r" rtl="1">
                        <a:lnSpc>
                          <a:spcPct val="115000"/>
                        </a:lnSpc>
                        <a:spcBef>
                          <a:spcPts val="0"/>
                        </a:spcBef>
                        <a:spcAft>
                          <a:spcPts val="1000"/>
                        </a:spcAft>
                      </a:pPr>
                      <a:r>
                        <a:rPr lang="en-US" sz="2200" b="0" dirty="0">
                          <a:latin typeface="Times New Roman"/>
                          <a:ea typeface="Calibri"/>
                          <a:cs typeface="Arial"/>
                        </a:rPr>
                        <a:t>-</a:t>
                      </a:r>
                      <a:r>
                        <a:rPr lang="en-US" sz="2200" b="0" dirty="0" smtClean="0">
                          <a:latin typeface="Times New Roman"/>
                          <a:ea typeface="Calibri"/>
                          <a:cs typeface="Arial"/>
                        </a:rPr>
                        <a:t>0.62</a:t>
                      </a:r>
                      <a:endParaRPr lang="en-US" sz="2200" b="0" dirty="0">
                        <a:latin typeface="Calibri"/>
                        <a:ea typeface="Calibri"/>
                        <a:cs typeface="Arial"/>
                      </a:endParaRPr>
                    </a:p>
                  </a:txBody>
                  <a:tcPr marL="68580" marR="68580" marT="0" marB="0" anchor="ctr"/>
                </a:tc>
                <a:tc>
                  <a:txBody>
                    <a:bodyPr/>
                    <a:lstStyle/>
                    <a:p>
                      <a:pPr marL="0" marR="0" algn="r" rtl="1">
                        <a:lnSpc>
                          <a:spcPct val="115000"/>
                        </a:lnSpc>
                        <a:spcBef>
                          <a:spcPts val="0"/>
                        </a:spcBef>
                        <a:spcAft>
                          <a:spcPts val="1000"/>
                        </a:spcAft>
                      </a:pPr>
                      <a:r>
                        <a:rPr lang="en-US" sz="2200" b="0" dirty="0">
                          <a:latin typeface="Times New Roman"/>
                          <a:ea typeface="Calibri"/>
                          <a:cs typeface="Arial"/>
                        </a:rPr>
                        <a:t>-</a:t>
                      </a:r>
                      <a:r>
                        <a:rPr lang="en-US" sz="2200" b="0" dirty="0" smtClean="0">
                          <a:latin typeface="Times New Roman"/>
                          <a:ea typeface="Calibri"/>
                          <a:cs typeface="Arial"/>
                        </a:rPr>
                        <a:t>0.42</a:t>
                      </a:r>
                      <a:endParaRPr lang="en-US" sz="2200" b="0" dirty="0">
                        <a:latin typeface="Calibri"/>
                        <a:ea typeface="Calibri"/>
                        <a:cs typeface="Arial"/>
                      </a:endParaRPr>
                    </a:p>
                  </a:txBody>
                  <a:tcPr marL="68580" marR="68580" marT="0" marB="0" anchor="ctr"/>
                </a:tc>
              </a:tr>
              <a:tr h="548640">
                <a:tc>
                  <a:txBody>
                    <a:bodyPr/>
                    <a:lstStyle/>
                    <a:p>
                      <a:pPr marL="342900" marR="0" lvl="0" indent="-342900" algn="l" rtl="0">
                        <a:lnSpc>
                          <a:spcPct val="200000"/>
                        </a:lnSpc>
                        <a:spcBef>
                          <a:spcPts val="0"/>
                        </a:spcBef>
                        <a:spcAft>
                          <a:spcPts val="0"/>
                        </a:spcAft>
                        <a:buFont typeface="+mj-lt"/>
                        <a:buNone/>
                      </a:pPr>
                      <a:r>
                        <a:rPr lang="en-US" sz="2200" b="1" dirty="0" smtClean="0">
                          <a:latin typeface="Times New Roman"/>
                          <a:ea typeface="Calibri"/>
                          <a:cs typeface="Arial"/>
                        </a:rPr>
                        <a:t>Attitude</a:t>
                      </a:r>
                      <a:r>
                        <a:rPr lang="en-US" sz="2200" b="1" baseline="0" dirty="0" smtClean="0">
                          <a:latin typeface="Times New Roman"/>
                          <a:ea typeface="Calibri"/>
                          <a:cs typeface="Arial"/>
                        </a:rPr>
                        <a:t> </a:t>
                      </a:r>
                      <a:r>
                        <a:rPr lang="en-US" sz="2200" b="1" dirty="0" smtClean="0">
                          <a:latin typeface="Times New Roman"/>
                          <a:ea typeface="Calibri"/>
                          <a:cs typeface="Arial"/>
                        </a:rPr>
                        <a:t>ambivalence</a:t>
                      </a:r>
                      <a:endParaRPr lang="en-US" sz="2200" b="1" dirty="0">
                        <a:latin typeface="Calibri"/>
                        <a:ea typeface="Calibri"/>
                        <a:cs typeface="Arial"/>
                      </a:endParaRPr>
                    </a:p>
                  </a:txBody>
                  <a:tcPr marL="68580" marR="68580" marT="0" marB="0" anchor="ctr"/>
                </a:tc>
                <a:tc>
                  <a:txBody>
                    <a:bodyPr/>
                    <a:lstStyle/>
                    <a:p>
                      <a:pPr algn="r" rtl="0">
                        <a:lnSpc>
                          <a:spcPct val="115000"/>
                        </a:lnSpc>
                        <a:spcAft>
                          <a:spcPts val="1000"/>
                        </a:spcAft>
                      </a:pPr>
                      <a:r>
                        <a:rPr lang="en-US" sz="2200" b="0" dirty="0">
                          <a:latin typeface="Times New Roman" pitchFamily="18" charset="0"/>
                          <a:ea typeface="Calibri"/>
                          <a:cs typeface="Times New Roman" pitchFamily="18" charset="0"/>
                        </a:rPr>
                        <a:t>.3</a:t>
                      </a:r>
                      <a:r>
                        <a:rPr lang="he-IL" sz="2200" b="0" dirty="0">
                          <a:latin typeface="Times New Roman" pitchFamily="18" charset="0"/>
                          <a:ea typeface="Calibri"/>
                          <a:cs typeface="Times New Roman" pitchFamily="18" charset="0"/>
                        </a:rPr>
                        <a:t>8</a:t>
                      </a:r>
                      <a:endParaRPr lang="en-US" sz="2200" b="0" dirty="0">
                        <a:latin typeface="Times New Roman" pitchFamily="18" charset="0"/>
                        <a:ea typeface="Calibri"/>
                        <a:cs typeface="Times New Roman" pitchFamily="18" charset="0"/>
                      </a:endParaRPr>
                    </a:p>
                  </a:txBody>
                  <a:tcPr marL="68580" marR="68580" marT="0" marB="0" anchor="ctr"/>
                </a:tc>
                <a:tc>
                  <a:txBody>
                    <a:bodyPr/>
                    <a:lstStyle/>
                    <a:p>
                      <a:pPr marL="0" marR="0" algn="r" rtl="1">
                        <a:lnSpc>
                          <a:spcPct val="115000"/>
                        </a:lnSpc>
                        <a:spcBef>
                          <a:spcPts val="0"/>
                        </a:spcBef>
                        <a:spcAft>
                          <a:spcPts val="1000"/>
                        </a:spcAft>
                      </a:pPr>
                      <a:r>
                        <a:rPr lang="en-US" sz="2200" b="1" dirty="0" smtClean="0">
                          <a:latin typeface="Times New Roman"/>
                          <a:ea typeface="Calibri"/>
                          <a:cs typeface="Arial"/>
                        </a:rPr>
                        <a:t>1.55</a:t>
                      </a:r>
                      <a:endParaRPr lang="en-US" sz="2200" b="1" dirty="0">
                        <a:latin typeface="Calibri"/>
                        <a:ea typeface="Calibri"/>
                        <a:cs typeface="Arial"/>
                      </a:endParaRPr>
                    </a:p>
                  </a:txBody>
                  <a:tcPr marL="68580" marR="68580" marT="0" marB="0" anchor="ctr"/>
                </a:tc>
                <a:tc>
                  <a:txBody>
                    <a:bodyPr/>
                    <a:lstStyle/>
                    <a:p>
                      <a:pPr marL="0" marR="0" algn="r" rtl="1">
                        <a:lnSpc>
                          <a:spcPct val="115000"/>
                        </a:lnSpc>
                        <a:spcBef>
                          <a:spcPts val="0"/>
                        </a:spcBef>
                        <a:spcAft>
                          <a:spcPts val="1000"/>
                        </a:spcAft>
                        <a:tabLst>
                          <a:tab pos="119380" algn="l"/>
                        </a:tabLst>
                      </a:pPr>
                      <a:r>
                        <a:rPr lang="en-US" sz="2200" b="0" dirty="0" smtClean="0">
                          <a:latin typeface="Times New Roman"/>
                          <a:ea typeface="Calibri"/>
                          <a:cs typeface="Arial"/>
                        </a:rPr>
                        <a:t>0.35</a:t>
                      </a:r>
                      <a:endParaRPr lang="en-US" sz="2200" b="0" dirty="0">
                        <a:latin typeface="Calibri"/>
                        <a:ea typeface="Calibri"/>
                        <a:cs typeface="Arial"/>
                      </a:endParaRPr>
                    </a:p>
                  </a:txBody>
                  <a:tcPr marL="68580" marR="68580" marT="0" marB="0" anchor="ctr"/>
                </a:tc>
                <a:tc>
                  <a:txBody>
                    <a:bodyPr/>
                    <a:lstStyle/>
                    <a:p>
                      <a:pPr marL="0" marR="0" algn="r" rtl="1">
                        <a:lnSpc>
                          <a:spcPct val="115000"/>
                        </a:lnSpc>
                        <a:spcBef>
                          <a:spcPts val="0"/>
                        </a:spcBef>
                        <a:spcAft>
                          <a:spcPts val="1000"/>
                        </a:spcAft>
                      </a:pPr>
                      <a:r>
                        <a:rPr lang="en-US" sz="2200" b="0" dirty="0" smtClean="0">
                          <a:latin typeface="Times New Roman"/>
                          <a:ea typeface="Calibri"/>
                          <a:cs typeface="Arial"/>
                        </a:rPr>
                        <a:t>2.75</a:t>
                      </a:r>
                      <a:endParaRPr lang="en-US" sz="2200" b="0" dirty="0">
                        <a:latin typeface="Calibri"/>
                        <a:ea typeface="Calibri"/>
                        <a:cs typeface="Arial"/>
                      </a:endParaRPr>
                    </a:p>
                  </a:txBody>
                  <a:tcPr marL="68580" marR="68580" marT="0" marB="0" anchor="ctr"/>
                </a:tc>
              </a:tr>
              <a:tr h="548640">
                <a:tc>
                  <a:txBody>
                    <a:bodyPr/>
                    <a:lstStyle/>
                    <a:p>
                      <a:pPr marL="342900" marR="0" lvl="0" indent="-342900" algn="l" rtl="0">
                        <a:lnSpc>
                          <a:spcPct val="200000"/>
                        </a:lnSpc>
                        <a:spcBef>
                          <a:spcPts val="0"/>
                        </a:spcBef>
                        <a:spcAft>
                          <a:spcPts val="0"/>
                        </a:spcAft>
                        <a:buFont typeface="+mj-lt"/>
                        <a:buNone/>
                      </a:pPr>
                      <a:r>
                        <a:rPr lang="en-US" sz="2200" b="1" dirty="0">
                          <a:latin typeface="Times New Roman"/>
                          <a:ea typeface="Calibri"/>
                          <a:cs typeface="Arial"/>
                        </a:rPr>
                        <a:t>Attitude extremity</a:t>
                      </a:r>
                      <a:endParaRPr lang="en-US" sz="2200" b="1" dirty="0">
                        <a:latin typeface="Calibri"/>
                        <a:ea typeface="Calibri"/>
                        <a:cs typeface="Arial"/>
                      </a:endParaRPr>
                    </a:p>
                  </a:txBody>
                  <a:tcPr marL="68580" marR="68580" marT="0" marB="0" anchor="ctr"/>
                </a:tc>
                <a:tc>
                  <a:txBody>
                    <a:bodyPr/>
                    <a:lstStyle/>
                    <a:p>
                      <a:pPr algn="r" rtl="0">
                        <a:lnSpc>
                          <a:spcPct val="115000"/>
                        </a:lnSpc>
                        <a:spcAft>
                          <a:spcPts val="1000"/>
                        </a:spcAft>
                      </a:pPr>
                      <a:r>
                        <a:rPr lang="en-US" sz="2200" b="0" dirty="0">
                          <a:latin typeface="Times New Roman" pitchFamily="18" charset="0"/>
                          <a:ea typeface="Calibri"/>
                          <a:cs typeface="Times New Roman" pitchFamily="18" charset="0"/>
                        </a:rPr>
                        <a:t>.4</a:t>
                      </a:r>
                      <a:r>
                        <a:rPr lang="he-IL" sz="2200" b="0" dirty="0">
                          <a:latin typeface="Times New Roman" pitchFamily="18" charset="0"/>
                          <a:ea typeface="Calibri"/>
                          <a:cs typeface="Times New Roman" pitchFamily="18" charset="0"/>
                        </a:rPr>
                        <a:t>2</a:t>
                      </a:r>
                      <a:endParaRPr lang="en-US" sz="2200" b="0" dirty="0">
                        <a:latin typeface="Times New Roman" pitchFamily="18" charset="0"/>
                        <a:ea typeface="Calibri"/>
                        <a:cs typeface="Times New Roman" pitchFamily="18" charset="0"/>
                      </a:endParaRPr>
                    </a:p>
                  </a:txBody>
                  <a:tcPr marL="68580" marR="68580" marT="0" marB="0" anchor="ctr"/>
                </a:tc>
                <a:tc>
                  <a:txBody>
                    <a:bodyPr/>
                    <a:lstStyle/>
                    <a:p>
                      <a:pPr marL="0" marR="0" algn="r" rtl="1">
                        <a:lnSpc>
                          <a:spcPct val="115000"/>
                        </a:lnSpc>
                        <a:spcBef>
                          <a:spcPts val="0"/>
                        </a:spcBef>
                        <a:spcAft>
                          <a:spcPts val="1000"/>
                        </a:spcAft>
                      </a:pPr>
                      <a:r>
                        <a:rPr lang="en-US" sz="2200" b="1" dirty="0">
                          <a:latin typeface="Times New Roman"/>
                          <a:ea typeface="Calibri"/>
                          <a:cs typeface="Arial"/>
                        </a:rPr>
                        <a:t>-</a:t>
                      </a:r>
                      <a:r>
                        <a:rPr lang="en-US" sz="2200" b="1" dirty="0" smtClean="0">
                          <a:latin typeface="Times New Roman"/>
                          <a:ea typeface="Calibri"/>
                          <a:cs typeface="Arial"/>
                        </a:rPr>
                        <a:t>0.22</a:t>
                      </a:r>
                      <a:endParaRPr lang="en-US" sz="2200" b="1" dirty="0">
                        <a:latin typeface="Calibri"/>
                        <a:ea typeface="Calibri"/>
                        <a:cs typeface="Arial"/>
                      </a:endParaRPr>
                    </a:p>
                  </a:txBody>
                  <a:tcPr marL="68580" marR="68580" marT="0" marB="0" anchor="ctr"/>
                </a:tc>
                <a:tc>
                  <a:txBody>
                    <a:bodyPr/>
                    <a:lstStyle/>
                    <a:p>
                      <a:pPr marL="0" marR="0" algn="r" rtl="1">
                        <a:lnSpc>
                          <a:spcPct val="115000"/>
                        </a:lnSpc>
                        <a:spcBef>
                          <a:spcPts val="0"/>
                        </a:spcBef>
                        <a:spcAft>
                          <a:spcPts val="1000"/>
                        </a:spcAft>
                      </a:pPr>
                      <a:r>
                        <a:rPr lang="en-US" sz="2200" b="0" dirty="0">
                          <a:latin typeface="Times New Roman"/>
                          <a:ea typeface="Calibri"/>
                          <a:cs typeface="Arial"/>
                        </a:rPr>
                        <a:t>-</a:t>
                      </a:r>
                      <a:r>
                        <a:rPr lang="en-US" sz="2200" b="0" dirty="0" smtClean="0">
                          <a:latin typeface="Times New Roman"/>
                          <a:ea typeface="Calibri"/>
                          <a:cs typeface="Arial"/>
                        </a:rPr>
                        <a:t>0.41</a:t>
                      </a:r>
                      <a:endParaRPr lang="en-US" sz="2200" b="0" dirty="0">
                        <a:latin typeface="Calibri"/>
                        <a:ea typeface="Calibri"/>
                        <a:cs typeface="Arial"/>
                      </a:endParaRPr>
                    </a:p>
                  </a:txBody>
                  <a:tcPr marL="68580" marR="68580" marT="0" marB="0" anchor="ctr"/>
                </a:tc>
                <a:tc>
                  <a:txBody>
                    <a:bodyPr/>
                    <a:lstStyle/>
                    <a:p>
                      <a:pPr marL="0" marR="0" algn="r" rtl="1">
                        <a:lnSpc>
                          <a:spcPct val="115000"/>
                        </a:lnSpc>
                        <a:spcBef>
                          <a:spcPts val="0"/>
                        </a:spcBef>
                        <a:spcAft>
                          <a:spcPts val="1000"/>
                        </a:spcAft>
                      </a:pPr>
                      <a:r>
                        <a:rPr lang="en-US" sz="2200" b="0" dirty="0">
                          <a:latin typeface="Times New Roman"/>
                          <a:ea typeface="Calibri"/>
                          <a:cs typeface="Arial"/>
                        </a:rPr>
                        <a:t>-</a:t>
                      </a:r>
                      <a:r>
                        <a:rPr lang="en-US" sz="2200" b="0" dirty="0" smtClean="0">
                          <a:latin typeface="Times New Roman"/>
                          <a:ea typeface="Calibri"/>
                          <a:cs typeface="Arial"/>
                        </a:rPr>
                        <a:t>0.03</a:t>
                      </a:r>
                      <a:endParaRPr lang="en-US" sz="2200" b="0" dirty="0">
                        <a:latin typeface="Calibri"/>
                        <a:ea typeface="Calibri"/>
                        <a:cs typeface="Arial"/>
                      </a:endParaRPr>
                    </a:p>
                  </a:txBody>
                  <a:tcPr marL="68580" marR="68580" marT="0" marB="0" anchor="ctr"/>
                </a:tc>
              </a:tr>
              <a:tr h="548640">
                <a:tc>
                  <a:txBody>
                    <a:bodyPr/>
                    <a:lstStyle/>
                    <a:p>
                      <a:pPr marL="342900" marR="0" lvl="0" indent="-342900" algn="l" rtl="0">
                        <a:lnSpc>
                          <a:spcPct val="200000"/>
                        </a:lnSpc>
                        <a:spcBef>
                          <a:spcPts val="0"/>
                        </a:spcBef>
                        <a:spcAft>
                          <a:spcPts val="0"/>
                        </a:spcAft>
                        <a:buFont typeface="+mj-lt"/>
                        <a:buNone/>
                      </a:pPr>
                      <a:r>
                        <a:rPr lang="en-US" sz="2200" b="1" dirty="0">
                          <a:latin typeface="Times New Roman"/>
                          <a:ea typeface="Calibri"/>
                          <a:cs typeface="Arial"/>
                        </a:rPr>
                        <a:t>Attitude valence</a:t>
                      </a:r>
                      <a:endParaRPr lang="en-US" sz="2200" b="1" dirty="0">
                        <a:latin typeface="Calibri"/>
                        <a:ea typeface="Calibri"/>
                        <a:cs typeface="Arial"/>
                      </a:endParaRPr>
                    </a:p>
                  </a:txBody>
                  <a:tcPr marL="68580" marR="68580" marT="0" marB="0" anchor="ctr"/>
                </a:tc>
                <a:tc>
                  <a:txBody>
                    <a:bodyPr/>
                    <a:lstStyle/>
                    <a:p>
                      <a:pPr algn="r" rtl="0">
                        <a:lnSpc>
                          <a:spcPct val="115000"/>
                        </a:lnSpc>
                        <a:spcAft>
                          <a:spcPts val="1000"/>
                        </a:spcAft>
                      </a:pPr>
                      <a:r>
                        <a:rPr lang="en-US" sz="2200" b="0" dirty="0">
                          <a:latin typeface="Times New Roman" pitchFamily="18" charset="0"/>
                          <a:ea typeface="Calibri"/>
                          <a:cs typeface="Times New Roman" pitchFamily="18" charset="0"/>
                        </a:rPr>
                        <a:t>.6</a:t>
                      </a:r>
                      <a:r>
                        <a:rPr lang="he-IL" sz="2200" b="0" dirty="0">
                          <a:latin typeface="Times New Roman" pitchFamily="18" charset="0"/>
                          <a:ea typeface="Calibri"/>
                          <a:cs typeface="Times New Roman" pitchFamily="18" charset="0"/>
                        </a:rPr>
                        <a:t>4</a:t>
                      </a:r>
                      <a:endParaRPr lang="en-US" sz="2200" b="0" dirty="0">
                        <a:latin typeface="Times New Roman" pitchFamily="18" charset="0"/>
                        <a:ea typeface="Calibri"/>
                        <a:cs typeface="Times New Roman" pitchFamily="18" charset="0"/>
                      </a:endParaRPr>
                    </a:p>
                  </a:txBody>
                  <a:tcPr marL="68580" marR="68580" marT="0" marB="0" anchor="ctr"/>
                </a:tc>
                <a:tc>
                  <a:txBody>
                    <a:bodyPr/>
                    <a:lstStyle/>
                    <a:p>
                      <a:pPr marL="0" marR="0" algn="r" rtl="1">
                        <a:lnSpc>
                          <a:spcPct val="115000"/>
                        </a:lnSpc>
                        <a:spcBef>
                          <a:spcPts val="0"/>
                        </a:spcBef>
                        <a:spcAft>
                          <a:spcPts val="1000"/>
                        </a:spcAft>
                      </a:pPr>
                      <a:r>
                        <a:rPr lang="en-US" sz="2200" b="1" dirty="0" smtClean="0">
                          <a:latin typeface="Times New Roman"/>
                          <a:ea typeface="Calibri"/>
                          <a:cs typeface="Arial"/>
                        </a:rPr>
                        <a:t>3.34</a:t>
                      </a:r>
                      <a:endParaRPr lang="en-US" sz="2200" b="1" dirty="0">
                        <a:latin typeface="Calibri"/>
                        <a:ea typeface="Calibri"/>
                        <a:cs typeface="Arial"/>
                      </a:endParaRPr>
                    </a:p>
                  </a:txBody>
                  <a:tcPr marL="68580" marR="68580" marT="0" marB="0" anchor="ctr"/>
                </a:tc>
                <a:tc>
                  <a:txBody>
                    <a:bodyPr/>
                    <a:lstStyle/>
                    <a:p>
                      <a:pPr marL="0" marR="0" algn="r" rtl="1">
                        <a:lnSpc>
                          <a:spcPct val="115000"/>
                        </a:lnSpc>
                        <a:spcBef>
                          <a:spcPts val="0"/>
                        </a:spcBef>
                        <a:spcAft>
                          <a:spcPts val="1000"/>
                        </a:spcAft>
                      </a:pPr>
                      <a:r>
                        <a:rPr lang="en-US" sz="2200" b="0" dirty="0" smtClean="0">
                          <a:latin typeface="Times New Roman"/>
                          <a:ea typeface="Calibri"/>
                          <a:cs typeface="Arial"/>
                        </a:rPr>
                        <a:t>2.54</a:t>
                      </a:r>
                      <a:endParaRPr lang="en-US" sz="2200" b="0" dirty="0">
                        <a:latin typeface="Calibri"/>
                        <a:ea typeface="Calibri"/>
                        <a:cs typeface="Arial"/>
                      </a:endParaRPr>
                    </a:p>
                  </a:txBody>
                  <a:tcPr marL="68580" marR="68580" marT="0" marB="0" anchor="ctr"/>
                </a:tc>
                <a:tc>
                  <a:txBody>
                    <a:bodyPr/>
                    <a:lstStyle/>
                    <a:p>
                      <a:pPr marL="0" marR="0" algn="r" rtl="1">
                        <a:lnSpc>
                          <a:spcPct val="115000"/>
                        </a:lnSpc>
                        <a:spcBef>
                          <a:spcPts val="0"/>
                        </a:spcBef>
                        <a:spcAft>
                          <a:spcPts val="1000"/>
                        </a:spcAft>
                      </a:pPr>
                      <a:r>
                        <a:rPr lang="en-US" sz="2200" b="0" smtClean="0">
                          <a:latin typeface="Times New Roman"/>
                          <a:ea typeface="Calibri"/>
                          <a:cs typeface="Arial"/>
                        </a:rPr>
                        <a:t>4.14</a:t>
                      </a:r>
                      <a:endParaRPr lang="en-US" sz="2200" b="0" dirty="0">
                        <a:latin typeface="Calibri"/>
                        <a:ea typeface="Calibri"/>
                        <a:cs typeface="Arial"/>
                      </a:endParaRPr>
                    </a:p>
                  </a:txBody>
                  <a:tcPr marL="68580" marR="68580" marT="0" marB="0" anchor="ctr"/>
                </a:tc>
              </a:tr>
            </a:tbl>
          </a:graphicData>
        </a:graphic>
      </p:graphicFrame>
    </p:spTree>
  </p:cSld>
  <p:clrMapOvr>
    <a:masterClrMapping/>
  </p:clrMapOvr>
  <p:transition>
    <p:pull dir="ld"/>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0800" y="0"/>
            <a:ext cx="8229600" cy="1143000"/>
          </a:xfrm>
        </p:spPr>
        <p:txBody>
          <a:bodyPr>
            <a:normAutofit/>
          </a:bodyPr>
          <a:lstStyle/>
          <a:p>
            <a:r>
              <a:rPr lang="en-US" sz="4800" b="1" dirty="0" smtClean="0">
                <a:solidFill>
                  <a:srgbClr val="002060"/>
                </a:solidFill>
                <a:latin typeface="Angsana New" pitchFamily="18" charset="-34"/>
                <a:cs typeface="Angsana New" pitchFamily="18" charset="-34"/>
              </a:rPr>
              <a:t>Quasi-experiment (N=31)</a:t>
            </a:r>
            <a:endParaRPr lang="en-US" sz="4800" b="1" dirty="0">
              <a:solidFill>
                <a:srgbClr val="002060"/>
              </a:solidFill>
              <a:latin typeface="Angsana New" pitchFamily="18" charset="-34"/>
              <a:cs typeface="Angsana New" pitchFamily="18" charset="-34"/>
            </a:endParaRPr>
          </a:p>
        </p:txBody>
      </p:sp>
      <p:pic>
        <p:nvPicPr>
          <p:cNvPr id="5" name="Content Placeholder 4" descr="The-Listening-Circle-image-297x300.jpg"/>
          <p:cNvPicPr>
            <a:picLocks noGrp="1" noChangeAspect="1"/>
          </p:cNvPicPr>
          <p:nvPr>
            <p:ph idx="1"/>
          </p:nvPr>
        </p:nvPicPr>
        <p:blipFill>
          <a:blip r:embed="rId3"/>
          <a:stretch>
            <a:fillRect/>
          </a:stretch>
        </p:blipFill>
        <p:spPr>
          <a:xfrm>
            <a:off x="6324600" y="4572000"/>
            <a:ext cx="1810512" cy="1828800"/>
          </a:xfrm>
        </p:spPr>
      </p:pic>
      <p:sp>
        <p:nvSpPr>
          <p:cNvPr id="4" name="Slide Number Placeholder 3"/>
          <p:cNvSpPr>
            <a:spLocks noGrp="1"/>
          </p:cNvSpPr>
          <p:nvPr>
            <p:ph type="sldNum" sz="quarter" idx="12"/>
          </p:nvPr>
        </p:nvSpPr>
        <p:spPr/>
        <p:txBody>
          <a:bodyPr/>
          <a:lstStyle/>
          <a:p>
            <a:fld id="{5347065B-820B-4C13-875E-EA6CF42197A8}" type="slidenum">
              <a:rPr lang="en-US" smtClean="0"/>
              <a:pPr/>
              <a:t>13</a:t>
            </a:fld>
            <a:endParaRPr lang="en-US" dirty="0"/>
          </a:p>
        </p:txBody>
      </p:sp>
      <p:pic>
        <p:nvPicPr>
          <p:cNvPr id="6" name="Picture 5" descr="illusory-superiority.png"/>
          <p:cNvPicPr>
            <a:picLocks noChangeAspect="1"/>
          </p:cNvPicPr>
          <p:nvPr/>
        </p:nvPicPr>
        <p:blipFill>
          <a:blip r:embed="rId4"/>
          <a:stretch>
            <a:fillRect/>
          </a:stretch>
        </p:blipFill>
        <p:spPr>
          <a:xfrm>
            <a:off x="990600" y="4724400"/>
            <a:ext cx="2667000" cy="1524000"/>
          </a:xfrm>
          <a:prstGeom prst="rect">
            <a:avLst/>
          </a:prstGeom>
        </p:spPr>
      </p:pic>
      <p:cxnSp>
        <p:nvCxnSpPr>
          <p:cNvPr id="9" name="Straight Arrow Connector 8"/>
          <p:cNvCxnSpPr/>
          <p:nvPr/>
        </p:nvCxnSpPr>
        <p:spPr>
          <a:xfrm flipH="1">
            <a:off x="2438400" y="2743200"/>
            <a:ext cx="1447800" cy="1905000"/>
          </a:xfrm>
          <a:prstGeom prst="straightConnector1">
            <a:avLst/>
          </a:prstGeom>
          <a:ln w="19050">
            <a:tailEnd type="arrow"/>
          </a:ln>
        </p:spPr>
        <p:style>
          <a:lnRef idx="1">
            <a:schemeClr val="accent1"/>
          </a:lnRef>
          <a:fillRef idx="0">
            <a:schemeClr val="accent1"/>
          </a:fillRef>
          <a:effectRef idx="0">
            <a:schemeClr val="accent1"/>
          </a:effectRef>
          <a:fontRef idx="minor">
            <a:schemeClr val="tx1"/>
          </a:fontRef>
        </p:style>
      </p:cxnSp>
      <p:cxnSp>
        <p:nvCxnSpPr>
          <p:cNvPr id="11" name="Straight Arrow Connector 10"/>
          <p:cNvCxnSpPr/>
          <p:nvPr/>
        </p:nvCxnSpPr>
        <p:spPr>
          <a:xfrm>
            <a:off x="5257800" y="2743200"/>
            <a:ext cx="1676400" cy="1752600"/>
          </a:xfrm>
          <a:prstGeom prst="straightConnector1">
            <a:avLst/>
          </a:prstGeom>
          <a:ln w="19050">
            <a:tailEnd type="arrow"/>
          </a:ln>
        </p:spPr>
        <p:style>
          <a:lnRef idx="1">
            <a:schemeClr val="accent1"/>
          </a:lnRef>
          <a:fillRef idx="0">
            <a:schemeClr val="accent1"/>
          </a:fillRef>
          <a:effectRef idx="0">
            <a:schemeClr val="accent1"/>
          </a:effectRef>
          <a:fontRef idx="minor">
            <a:schemeClr val="tx1"/>
          </a:fontRef>
        </p:style>
      </p:cxnSp>
      <p:pic>
        <p:nvPicPr>
          <p:cNvPr id="10" name="תמונה 9" descr="10224.png"/>
          <p:cNvPicPr>
            <a:picLocks noChangeAspect="1"/>
          </p:cNvPicPr>
          <p:nvPr/>
        </p:nvPicPr>
        <p:blipFill>
          <a:blip r:embed="rId5"/>
          <a:stretch>
            <a:fillRect/>
          </a:stretch>
        </p:blipFill>
        <p:spPr>
          <a:xfrm>
            <a:off x="2895600" y="952857"/>
            <a:ext cx="3301524" cy="2476143"/>
          </a:xfrm>
          <a:prstGeom prst="rect">
            <a:avLst/>
          </a:prstGeom>
        </p:spPr>
      </p:pic>
      <p:sp>
        <p:nvSpPr>
          <p:cNvPr id="12" name="TextBox 11"/>
          <p:cNvSpPr txBox="1"/>
          <p:nvPr/>
        </p:nvSpPr>
        <p:spPr>
          <a:xfrm>
            <a:off x="8153400" y="5105400"/>
            <a:ext cx="762000" cy="369332"/>
          </a:xfrm>
          <a:prstGeom prst="rect">
            <a:avLst/>
          </a:prstGeom>
          <a:noFill/>
        </p:spPr>
        <p:txBody>
          <a:bodyPr wrap="square" rtlCol="0">
            <a:spAutoFit/>
          </a:bodyPr>
          <a:lstStyle/>
          <a:p>
            <a:r>
              <a:rPr lang="en-US" b="1" dirty="0" smtClean="0">
                <a:latin typeface="+mn-lt"/>
              </a:rPr>
              <a:t>N=16</a:t>
            </a:r>
            <a:endParaRPr lang="en-US" b="1" dirty="0">
              <a:latin typeface="+mn-lt"/>
            </a:endParaRPr>
          </a:p>
        </p:txBody>
      </p:sp>
      <p:sp>
        <p:nvSpPr>
          <p:cNvPr id="13" name="TextBox 12"/>
          <p:cNvSpPr txBox="1"/>
          <p:nvPr/>
        </p:nvSpPr>
        <p:spPr>
          <a:xfrm>
            <a:off x="3352800" y="4953000"/>
            <a:ext cx="762000" cy="369332"/>
          </a:xfrm>
          <a:prstGeom prst="rect">
            <a:avLst/>
          </a:prstGeom>
          <a:noFill/>
        </p:spPr>
        <p:txBody>
          <a:bodyPr wrap="square" rtlCol="0">
            <a:spAutoFit/>
          </a:bodyPr>
          <a:lstStyle/>
          <a:p>
            <a:r>
              <a:rPr lang="en-US" b="1" dirty="0" smtClean="0">
                <a:latin typeface="+mn-lt"/>
              </a:rPr>
              <a:t>N=15</a:t>
            </a:r>
            <a:endParaRPr lang="en-US" b="1" dirty="0">
              <a:latin typeface="+mn-lt"/>
            </a:endParaRPr>
          </a:p>
        </p:txBody>
      </p:sp>
    </p:spTree>
  </p:cSld>
  <p:clrMapOvr>
    <a:masterClrMapping/>
  </p:clrMapOvr>
  <p:transition>
    <p:pull dir="ld"/>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a:xfrm>
            <a:off x="1435608" y="-228600"/>
            <a:ext cx="7498080" cy="1143000"/>
          </a:xfrm>
        </p:spPr>
        <p:txBody>
          <a:bodyPr>
            <a:normAutofit/>
          </a:bodyPr>
          <a:lstStyle/>
          <a:p>
            <a:pPr algn="ctr"/>
            <a:r>
              <a:rPr lang="en-US" sz="3600" b="1" dirty="0" smtClean="0"/>
              <a:t>Measures</a:t>
            </a:r>
            <a:endParaRPr lang="he-IL" sz="3600" b="1" dirty="0"/>
          </a:p>
        </p:txBody>
      </p:sp>
      <p:graphicFrame>
        <p:nvGraphicFramePr>
          <p:cNvPr id="5" name="מציין מיקום תוכן 4"/>
          <p:cNvGraphicFramePr>
            <a:graphicFrameLocks noGrp="1"/>
          </p:cNvGraphicFramePr>
          <p:nvPr>
            <p:ph idx="1"/>
          </p:nvPr>
        </p:nvGraphicFramePr>
        <p:xfrm>
          <a:off x="1295400" y="730037"/>
          <a:ext cx="7499349" cy="5957003"/>
        </p:xfrm>
        <a:graphic>
          <a:graphicData uri="http://schemas.openxmlformats.org/drawingml/2006/table">
            <a:tbl>
              <a:tblPr rtl="1" firstRow="1" bandRow="1">
                <a:tableStyleId>{2A488322-F2BA-4B5B-9748-0D474271808F}</a:tableStyleId>
              </a:tblPr>
              <a:tblGrid>
                <a:gridCol w="2499783"/>
                <a:gridCol w="2499783"/>
                <a:gridCol w="2499783"/>
              </a:tblGrid>
              <a:tr h="731555">
                <a:tc>
                  <a:txBody>
                    <a:bodyPr/>
                    <a:lstStyle/>
                    <a:p>
                      <a:pPr algn="ctr" rtl="1"/>
                      <a:r>
                        <a:rPr lang="en-US" dirty="0" smtClean="0"/>
                        <a:t>Post-seminar</a:t>
                      </a:r>
                      <a:endParaRPr lang="he-IL" dirty="0"/>
                    </a:p>
                  </a:txBody>
                  <a:tcPr/>
                </a:tc>
                <a:tc>
                  <a:txBody>
                    <a:bodyPr/>
                    <a:lstStyle/>
                    <a:p>
                      <a:pPr algn="ctr" rtl="1"/>
                      <a:r>
                        <a:rPr lang="en-US" dirty="0" smtClean="0"/>
                        <a:t>Pre-seminar</a:t>
                      </a:r>
                      <a:endParaRPr lang="he-IL" dirty="0"/>
                    </a:p>
                  </a:txBody>
                  <a:tcPr/>
                </a:tc>
                <a:tc>
                  <a:txBody>
                    <a:bodyPr/>
                    <a:lstStyle/>
                    <a:p>
                      <a:pPr rtl="1"/>
                      <a:endParaRPr lang="he-IL" dirty="0"/>
                    </a:p>
                  </a:txBody>
                  <a:tcPr/>
                </a:tc>
              </a:tr>
              <a:tr h="1296848">
                <a:tc>
                  <a:txBody>
                    <a:bodyPr/>
                    <a:lstStyle/>
                    <a:p>
                      <a:pPr algn="l" rtl="0"/>
                      <a:r>
                        <a:rPr kumimoji="0" lang="en-US" sz="1800" kern="1200" dirty="0" smtClean="0">
                          <a:solidFill>
                            <a:schemeClr val="dk1"/>
                          </a:solidFill>
                          <a:latin typeface="+mn-lt"/>
                          <a:ea typeface="+mn-ea"/>
                          <a:cs typeface="+mn-cs"/>
                        </a:rPr>
                        <a:t>“The other workshop members genuinely wanted to hear my point of view”</a:t>
                      </a:r>
                      <a:endParaRPr lang="he-IL" dirty="0"/>
                    </a:p>
                  </a:txBody>
                  <a:tcPr/>
                </a:tc>
                <a:tc>
                  <a:txBody>
                    <a:bodyPr/>
                    <a:lstStyle/>
                    <a:p>
                      <a:pPr algn="l" rtl="0"/>
                      <a:r>
                        <a:rPr kumimoji="0" lang="en-US" sz="1800" kern="1200" dirty="0" smtClean="0">
                          <a:solidFill>
                            <a:schemeClr val="dk1"/>
                          </a:solidFill>
                          <a:latin typeface="+mn-lt"/>
                          <a:ea typeface="+mn-ea"/>
                          <a:cs typeface="+mn-cs"/>
                        </a:rPr>
                        <a:t>“My work colleagues genuinely want to hear my point of view”</a:t>
                      </a:r>
                      <a:endParaRPr lang="he-IL" dirty="0"/>
                    </a:p>
                  </a:txBody>
                  <a:tcPr/>
                </a:tc>
                <a:tc>
                  <a:txBody>
                    <a:bodyPr/>
                    <a:lstStyle/>
                    <a:p>
                      <a:pPr algn="l" rtl="0"/>
                      <a:r>
                        <a:rPr lang="en-US" dirty="0" smtClean="0"/>
                        <a:t>Listening (manipulation check),</a:t>
                      </a:r>
                      <a:r>
                        <a:rPr lang="en-US" baseline="0" dirty="0" smtClean="0"/>
                        <a:t> </a:t>
                      </a:r>
                      <a:r>
                        <a:rPr lang="en-US" i="1" baseline="0" dirty="0" smtClean="0"/>
                        <a:t>Team listening environment scale</a:t>
                      </a:r>
                      <a:endParaRPr lang="he-IL" dirty="0"/>
                    </a:p>
                  </a:txBody>
                  <a:tcPr/>
                </a:tc>
              </a:tr>
              <a:tr h="1148982">
                <a:tc>
                  <a:txBody>
                    <a:bodyPr/>
                    <a:lstStyle/>
                    <a:p>
                      <a:pPr algn="l" rtl="0"/>
                      <a:r>
                        <a:rPr kumimoji="0" lang="en-US" sz="1800" kern="1200" dirty="0" smtClean="0">
                          <a:solidFill>
                            <a:schemeClr val="dk1"/>
                          </a:solidFill>
                          <a:latin typeface="+mn-lt"/>
                          <a:ea typeface="+mn-ea"/>
                          <a:cs typeface="+mn-cs"/>
                        </a:rPr>
                        <a:t>“I was worried about what the other workshop</a:t>
                      </a:r>
                      <a:r>
                        <a:rPr kumimoji="0" lang="en-US" sz="1800" kern="1200" baseline="0" dirty="0" smtClean="0">
                          <a:solidFill>
                            <a:schemeClr val="dk1"/>
                          </a:solidFill>
                          <a:latin typeface="+mn-lt"/>
                          <a:ea typeface="+mn-ea"/>
                          <a:cs typeface="+mn-cs"/>
                        </a:rPr>
                        <a:t> member </a:t>
                      </a:r>
                      <a:r>
                        <a:rPr kumimoji="0" lang="en-US" sz="1800" kern="1200" dirty="0" smtClean="0">
                          <a:solidFill>
                            <a:schemeClr val="dk1"/>
                          </a:solidFill>
                          <a:latin typeface="+mn-lt"/>
                          <a:ea typeface="+mn-ea"/>
                          <a:cs typeface="+mn-cs"/>
                        </a:rPr>
                        <a:t>thought of me”</a:t>
                      </a:r>
                      <a:endParaRPr lang="he-IL" dirty="0"/>
                    </a:p>
                  </a:txBody>
                  <a:tcPr/>
                </a:tc>
                <a:tc>
                  <a:txBody>
                    <a:bodyPr/>
                    <a:lstStyle/>
                    <a:p>
                      <a:pPr algn="l" rtl="0"/>
                      <a:r>
                        <a:rPr kumimoji="0" lang="en-US" sz="1800" kern="1200" dirty="0" smtClean="0">
                          <a:solidFill>
                            <a:schemeClr val="dk1"/>
                          </a:solidFill>
                          <a:latin typeface="+mn-lt"/>
                          <a:ea typeface="+mn-ea"/>
                          <a:cs typeface="+mn-cs"/>
                        </a:rPr>
                        <a:t>“I am worried about what my colleagues think of me”</a:t>
                      </a:r>
                      <a:endParaRPr lang="he-IL" dirty="0"/>
                    </a:p>
                  </a:txBody>
                  <a:tcPr/>
                </a:tc>
                <a:tc>
                  <a:txBody>
                    <a:bodyPr/>
                    <a:lstStyle/>
                    <a:p>
                      <a:pPr algn="l" rtl="1"/>
                      <a:r>
                        <a:rPr lang="en-US" dirty="0" smtClean="0"/>
                        <a:t>Social</a:t>
                      </a:r>
                      <a:r>
                        <a:rPr lang="en-US" baseline="0" dirty="0" smtClean="0"/>
                        <a:t> anxiety, </a:t>
                      </a:r>
                      <a:r>
                        <a:rPr lang="en-US" i="1" baseline="0" dirty="0" smtClean="0"/>
                        <a:t>state social anxiety inventory</a:t>
                      </a:r>
                      <a:endParaRPr lang="he-IL" dirty="0"/>
                    </a:p>
                  </a:txBody>
                  <a:tcPr/>
                </a:tc>
              </a:tr>
              <a:tr h="273988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0" lang="en-US" sz="1800" kern="1200" dirty="0" smtClean="0">
                          <a:solidFill>
                            <a:schemeClr val="dk1"/>
                          </a:solidFill>
                          <a:latin typeface="+mn-lt"/>
                          <a:ea typeface="+mn-ea"/>
                          <a:cs typeface="+mn-cs"/>
                        </a:rPr>
                        <a:t>As</a:t>
                      </a:r>
                      <a:r>
                        <a:rPr kumimoji="0" lang="en-US" sz="1800" kern="1200" baseline="0" dirty="0" smtClean="0">
                          <a:solidFill>
                            <a:schemeClr val="dk1"/>
                          </a:solidFill>
                          <a:latin typeface="+mn-lt"/>
                          <a:ea typeface="+mn-ea"/>
                          <a:cs typeface="+mn-cs"/>
                        </a:rPr>
                        <a:t> in Study 1</a:t>
                      </a:r>
                      <a:endParaRPr kumimoji="0" lang="en-US" sz="1800" kern="1200" dirty="0" smtClean="0">
                        <a:solidFill>
                          <a:schemeClr val="dk1"/>
                        </a:solidFill>
                        <a:latin typeface="+mn-lt"/>
                        <a:ea typeface="+mn-ea"/>
                        <a:cs typeface="+mn-cs"/>
                      </a:endParaRPr>
                    </a:p>
                    <a:p>
                      <a:pPr algn="l" rtl="0"/>
                      <a:endParaRPr lang="he-IL"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0" lang="en-US" sz="1800" kern="1200" dirty="0" smtClean="0">
                          <a:solidFill>
                            <a:schemeClr val="dk1"/>
                          </a:solidFill>
                          <a:latin typeface="+mn-lt"/>
                          <a:ea typeface="+mn-ea"/>
                          <a:cs typeface="+mn-cs"/>
                        </a:rPr>
                        <a:t>As in Study 1  </a:t>
                      </a:r>
                    </a:p>
                    <a:p>
                      <a:pPr algn="l" rtl="0"/>
                      <a:endParaRPr lang="he-IL" dirty="0"/>
                    </a:p>
                  </a:txBody>
                  <a:tcPr/>
                </a:tc>
                <a:tc>
                  <a:txBody>
                    <a:bodyPr/>
                    <a:lstStyle/>
                    <a:p>
                      <a:pPr algn="l" rtl="0"/>
                      <a:r>
                        <a:rPr lang="en-US" dirty="0" smtClean="0"/>
                        <a:t>Attitude</a:t>
                      </a:r>
                      <a:r>
                        <a:rPr lang="en-US" baseline="0" dirty="0" smtClean="0"/>
                        <a:t> ambivalence</a:t>
                      </a:r>
                    </a:p>
                    <a:p>
                      <a:pPr algn="l" rtl="0"/>
                      <a:r>
                        <a:rPr lang="en-US" i="1" baseline="0" dirty="0" smtClean="0"/>
                        <a:t>Attitude extremity</a:t>
                      </a:r>
                      <a:endParaRPr lang="he-IL" i="1" dirty="0"/>
                    </a:p>
                  </a:txBody>
                  <a:tcPr/>
                </a:tc>
              </a:tr>
            </a:tbl>
          </a:graphicData>
        </a:graphic>
      </p:graphicFrame>
      <p:sp>
        <p:nvSpPr>
          <p:cNvPr id="4" name="מציין מיקום של מספר שקופית 3"/>
          <p:cNvSpPr>
            <a:spLocks noGrp="1"/>
          </p:cNvSpPr>
          <p:nvPr>
            <p:ph type="sldNum" sz="quarter" idx="12"/>
          </p:nvPr>
        </p:nvSpPr>
        <p:spPr/>
        <p:txBody>
          <a:bodyPr/>
          <a:lstStyle/>
          <a:p>
            <a:fld id="{5347065B-820B-4C13-875E-EA6CF42197A8}" type="slidenum">
              <a:rPr lang="en-US" smtClean="0"/>
              <a:pPr/>
              <a:t>14</a:t>
            </a:fld>
            <a:endParaRPr lang="en-US"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p:txBody>
          <a:bodyPr>
            <a:noAutofit/>
          </a:bodyPr>
          <a:lstStyle/>
          <a:p>
            <a:pPr algn="ctr"/>
            <a:r>
              <a:rPr lang="en-US" b="1" dirty="0" smtClean="0">
                <a:solidFill>
                  <a:schemeClr val="accent1"/>
                </a:solidFill>
              </a:rPr>
              <a:t>Listening-circle workshop</a:t>
            </a:r>
            <a:r>
              <a:rPr lang="he-IL" dirty="0" smtClean="0"/>
              <a:t/>
            </a:r>
            <a:br>
              <a:rPr lang="he-IL" dirty="0" smtClean="0"/>
            </a:br>
            <a:endParaRPr lang="he-IL" dirty="0"/>
          </a:p>
        </p:txBody>
      </p:sp>
      <p:sp>
        <p:nvSpPr>
          <p:cNvPr id="3" name="מציין מיקום תוכן 2"/>
          <p:cNvSpPr>
            <a:spLocks noGrp="1"/>
          </p:cNvSpPr>
          <p:nvPr>
            <p:ph idx="1"/>
          </p:nvPr>
        </p:nvSpPr>
        <p:spPr>
          <a:xfrm>
            <a:off x="1143000" y="1447800"/>
            <a:ext cx="7790688" cy="5257800"/>
          </a:xfrm>
        </p:spPr>
        <p:txBody>
          <a:bodyPr>
            <a:normAutofit lnSpcReduction="10000"/>
          </a:bodyPr>
          <a:lstStyle/>
          <a:p>
            <a:pPr algn="ctr" rtl="0">
              <a:buNone/>
            </a:pPr>
            <a:r>
              <a:rPr lang="en-US" dirty="0" smtClean="0">
                <a:solidFill>
                  <a:schemeClr val="dk1"/>
                </a:solidFill>
              </a:rPr>
              <a:t>Benefits of attentive and empathic listening</a:t>
            </a:r>
          </a:p>
          <a:p>
            <a:pPr algn="ctr" rtl="0">
              <a:buNone/>
            </a:pPr>
            <a:endParaRPr lang="en-US" dirty="0" smtClean="0">
              <a:solidFill>
                <a:schemeClr val="dk1"/>
              </a:solidFill>
            </a:endParaRPr>
          </a:p>
          <a:p>
            <a:pPr algn="ctr" rtl="0">
              <a:buNone/>
            </a:pPr>
            <a:r>
              <a:rPr lang="en-US" dirty="0" smtClean="0">
                <a:solidFill>
                  <a:schemeClr val="dk1"/>
                </a:solidFill>
              </a:rPr>
              <a:t>Participants set in one circle</a:t>
            </a:r>
          </a:p>
          <a:p>
            <a:pPr algn="ctr" rtl="0">
              <a:buNone/>
            </a:pPr>
            <a:endParaRPr lang="en-US" dirty="0" smtClean="0">
              <a:solidFill>
                <a:schemeClr val="dk1"/>
              </a:solidFill>
            </a:endParaRPr>
          </a:p>
          <a:p>
            <a:pPr algn="ctr" rtl="0">
              <a:buNone/>
            </a:pPr>
            <a:r>
              <a:rPr lang="en-US" dirty="0" smtClean="0"/>
              <a:t>“Talking object”</a:t>
            </a:r>
          </a:p>
          <a:p>
            <a:pPr algn="ctr" rtl="0">
              <a:buNone/>
            </a:pPr>
            <a:endParaRPr lang="en-US" dirty="0" smtClean="0"/>
          </a:p>
          <a:p>
            <a:pPr algn="ctr" rtl="0">
              <a:buNone/>
            </a:pPr>
            <a:r>
              <a:rPr lang="en-US" dirty="0" smtClean="0">
                <a:solidFill>
                  <a:schemeClr val="dk1"/>
                </a:solidFill>
              </a:rPr>
              <a:t>	Participants talked about experience with a colleague, </a:t>
            </a:r>
            <a:r>
              <a:rPr lang="en-US" dirty="0" smtClean="0"/>
              <a:t>they reported in the pre-workshop questionnaire,  </a:t>
            </a:r>
            <a:r>
              <a:rPr lang="en-US" dirty="0" smtClean="0">
                <a:solidFill>
                  <a:schemeClr val="dk1"/>
                </a:solidFill>
              </a:rPr>
              <a:t>while the other group members listened</a:t>
            </a:r>
            <a:endParaRPr lang="he-IL" dirty="0" smtClean="0"/>
          </a:p>
          <a:p>
            <a:pPr algn="l" rtl="0">
              <a:buNone/>
            </a:pPr>
            <a:endParaRPr lang="he-IL" dirty="0" smtClean="0"/>
          </a:p>
          <a:p>
            <a:pPr algn="l" rtl="0">
              <a:buNone/>
            </a:pPr>
            <a:endParaRPr lang="en-US" dirty="0" smtClean="0">
              <a:solidFill>
                <a:schemeClr val="dk1"/>
              </a:solidFill>
            </a:endParaRPr>
          </a:p>
          <a:p>
            <a:pPr algn="l" rtl="0">
              <a:buNone/>
            </a:pPr>
            <a:endParaRPr lang="en-US" dirty="0" smtClean="0">
              <a:solidFill>
                <a:schemeClr val="dk1"/>
              </a:solidFill>
            </a:endParaRPr>
          </a:p>
          <a:p>
            <a:pPr algn="l" rtl="0">
              <a:buNone/>
            </a:pPr>
            <a:endParaRPr lang="en-US" dirty="0" smtClean="0">
              <a:solidFill>
                <a:schemeClr val="dk1"/>
              </a:solidFill>
            </a:endParaRPr>
          </a:p>
          <a:p>
            <a:pPr algn="l" rtl="0">
              <a:buNone/>
            </a:pPr>
            <a:endParaRPr lang="he-IL" dirty="0" smtClean="0"/>
          </a:p>
          <a:p>
            <a:pPr algn="l" rtl="0">
              <a:buNone/>
            </a:pPr>
            <a:endParaRPr lang="he-IL" dirty="0" smtClean="0"/>
          </a:p>
          <a:p>
            <a:pPr algn="l" rtl="0">
              <a:buNone/>
            </a:pPr>
            <a:endParaRPr lang="en-US" dirty="0" smtClean="0"/>
          </a:p>
          <a:p>
            <a:pPr algn="l" rtl="0">
              <a:buNone/>
            </a:pPr>
            <a:endParaRPr lang="he-IL" dirty="0"/>
          </a:p>
        </p:txBody>
      </p:sp>
      <p:sp>
        <p:nvSpPr>
          <p:cNvPr id="4" name="מציין מיקום של מספר שקופית 3"/>
          <p:cNvSpPr>
            <a:spLocks noGrp="1"/>
          </p:cNvSpPr>
          <p:nvPr>
            <p:ph type="sldNum" sz="quarter" idx="12"/>
          </p:nvPr>
        </p:nvSpPr>
        <p:spPr/>
        <p:txBody>
          <a:bodyPr/>
          <a:lstStyle/>
          <a:p>
            <a:fld id="{5347065B-820B-4C13-875E-EA6CF42197A8}" type="slidenum">
              <a:rPr lang="en-US" smtClean="0"/>
              <a:pPr/>
              <a:t>15</a:t>
            </a:fld>
            <a:endParaRPr lang="en-US" dirty="0"/>
          </a:p>
        </p:txBody>
      </p:sp>
    </p:spTree>
  </p:cSld>
  <p:clrMapOvr>
    <a:masterClrMapping/>
  </p:clrMapOvr>
  <p:transition>
    <p:pull dir="ld"/>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a:xfrm>
            <a:off x="1435608" y="76200"/>
            <a:ext cx="7498080" cy="1143000"/>
          </a:xfrm>
        </p:spPr>
        <p:txBody>
          <a:bodyPr/>
          <a:lstStyle/>
          <a:p>
            <a:pPr algn="ctr" rtl="0"/>
            <a:r>
              <a:rPr lang="en-US" b="1" dirty="0" smtClean="0"/>
              <a:t>Self-enhancement workshop</a:t>
            </a:r>
            <a:endParaRPr lang="he-IL" b="1" dirty="0"/>
          </a:p>
        </p:txBody>
      </p:sp>
      <p:sp>
        <p:nvSpPr>
          <p:cNvPr id="3" name="מציין מיקום תוכן 2"/>
          <p:cNvSpPr>
            <a:spLocks noGrp="1"/>
          </p:cNvSpPr>
          <p:nvPr>
            <p:ph idx="1"/>
          </p:nvPr>
        </p:nvSpPr>
        <p:spPr>
          <a:xfrm>
            <a:off x="1143000" y="1066800"/>
            <a:ext cx="7790688" cy="5562600"/>
          </a:xfrm>
        </p:spPr>
        <p:txBody>
          <a:bodyPr>
            <a:normAutofit/>
          </a:bodyPr>
          <a:lstStyle/>
          <a:p>
            <a:pPr algn="ctr" rtl="0">
              <a:buNone/>
            </a:pPr>
            <a:r>
              <a:rPr lang="en-US" dirty="0" smtClean="0"/>
              <a:t>	Theoretical basis and practical tools for different thinking strategies </a:t>
            </a:r>
          </a:p>
          <a:p>
            <a:pPr algn="ctr" rtl="0">
              <a:buNone/>
            </a:pPr>
            <a:r>
              <a:rPr lang="en-US" dirty="0" smtClean="0"/>
              <a:t>	</a:t>
            </a:r>
          </a:p>
          <a:p>
            <a:pPr algn="ctr" rtl="0">
              <a:buNone/>
            </a:pPr>
            <a:r>
              <a:rPr lang="en-US" dirty="0" smtClean="0"/>
              <a:t>	Learned self-control techniques</a:t>
            </a:r>
          </a:p>
          <a:p>
            <a:pPr algn="ctr" rtl="0">
              <a:buNone/>
            </a:pPr>
            <a:endParaRPr lang="en-US" dirty="0" smtClean="0"/>
          </a:p>
          <a:p>
            <a:pPr algn="ctr" rtl="0">
              <a:buNone/>
            </a:pPr>
            <a:r>
              <a:rPr lang="en-US" dirty="0" smtClean="0"/>
              <a:t>	Learned and practiced making wise and rational decisions under time-pressure. </a:t>
            </a:r>
          </a:p>
          <a:p>
            <a:pPr algn="ctr" rtl="0">
              <a:buNone/>
            </a:pPr>
            <a:endParaRPr lang="en-US" dirty="0" smtClean="0"/>
          </a:p>
          <a:p>
            <a:pPr algn="ctr" rtl="0">
              <a:buNone/>
            </a:pPr>
            <a:r>
              <a:rPr lang="en-US" dirty="0" smtClean="0"/>
              <a:t>	did </a:t>
            </a:r>
            <a:r>
              <a:rPr lang="en-US" b="1" dirty="0" smtClean="0">
                <a:solidFill>
                  <a:srgbClr val="FF0000"/>
                </a:solidFill>
              </a:rPr>
              <a:t>not</a:t>
            </a:r>
            <a:r>
              <a:rPr lang="en-US" dirty="0" smtClean="0"/>
              <a:t> talk about the event they reported in the pre-seminar questionnaire. </a:t>
            </a:r>
          </a:p>
          <a:p>
            <a:pPr algn="l" rtl="0"/>
            <a:endParaRPr lang="he-IL" dirty="0"/>
          </a:p>
        </p:txBody>
      </p:sp>
      <p:sp>
        <p:nvSpPr>
          <p:cNvPr id="4" name="מציין מיקום של מספר שקופית 3"/>
          <p:cNvSpPr>
            <a:spLocks noGrp="1"/>
          </p:cNvSpPr>
          <p:nvPr>
            <p:ph type="sldNum" sz="quarter" idx="12"/>
          </p:nvPr>
        </p:nvSpPr>
        <p:spPr/>
        <p:txBody>
          <a:bodyPr/>
          <a:lstStyle/>
          <a:p>
            <a:fld id="{5347065B-820B-4C13-875E-EA6CF42197A8}" type="slidenum">
              <a:rPr lang="en-US" smtClean="0"/>
              <a:pPr/>
              <a:t>16</a:t>
            </a:fld>
            <a:endParaRPr lang="en-US"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5347065B-820B-4C13-875E-EA6CF42197A8}" type="slidenum">
              <a:rPr lang="en-US" smtClean="0"/>
              <a:pPr/>
              <a:t>17</a:t>
            </a:fld>
            <a:endParaRPr lang="en-US" dirty="0"/>
          </a:p>
        </p:txBody>
      </p:sp>
      <p:sp>
        <p:nvSpPr>
          <p:cNvPr id="6" name="TextBox 5"/>
          <p:cNvSpPr txBox="1"/>
          <p:nvPr/>
        </p:nvSpPr>
        <p:spPr>
          <a:xfrm>
            <a:off x="3200400" y="6029980"/>
            <a:ext cx="3505200" cy="461665"/>
          </a:xfrm>
          <a:prstGeom prst="rect">
            <a:avLst/>
          </a:prstGeom>
          <a:noFill/>
        </p:spPr>
        <p:txBody>
          <a:bodyPr wrap="square" rtlCol="0">
            <a:spAutoFit/>
          </a:bodyPr>
          <a:lstStyle/>
          <a:p>
            <a:r>
              <a:rPr lang="en-US" sz="2400" b="1" dirty="0" smtClean="0">
                <a:solidFill>
                  <a:srgbClr val="C00000"/>
                </a:solidFill>
                <a:latin typeface="Bookman Old Style" pitchFamily="18" charset="0"/>
                <a:cs typeface="Times New Roman" pitchFamily="18" charset="0"/>
              </a:rPr>
              <a:t>Cohen’s d = - 0.45</a:t>
            </a:r>
            <a:endParaRPr lang="en-US" sz="2400" b="1" dirty="0">
              <a:solidFill>
                <a:srgbClr val="C00000"/>
              </a:solidFill>
              <a:latin typeface="Bookman Old Style" pitchFamily="18" charset="0"/>
              <a:cs typeface="Times New Roman" pitchFamily="18" charset="0"/>
            </a:endParaRPr>
          </a:p>
        </p:txBody>
      </p:sp>
      <p:sp>
        <p:nvSpPr>
          <p:cNvPr id="9" name="TextBox 8"/>
          <p:cNvSpPr txBox="1"/>
          <p:nvPr/>
        </p:nvSpPr>
        <p:spPr>
          <a:xfrm>
            <a:off x="2895600" y="228600"/>
            <a:ext cx="3200400" cy="584775"/>
          </a:xfrm>
          <a:prstGeom prst="rect">
            <a:avLst/>
          </a:prstGeom>
          <a:noFill/>
        </p:spPr>
        <p:txBody>
          <a:bodyPr wrap="square" rtlCol="0">
            <a:spAutoFit/>
          </a:bodyPr>
          <a:lstStyle/>
          <a:p>
            <a:pPr algn="ctr"/>
            <a:r>
              <a:rPr lang="en-US" sz="3200" b="1" dirty="0" smtClean="0">
                <a:solidFill>
                  <a:srgbClr val="7030A0"/>
                </a:solidFill>
                <a:latin typeface="+mj-lt"/>
              </a:rPr>
              <a:t>Social Anxiety</a:t>
            </a:r>
            <a:endParaRPr lang="en-US" sz="3200" b="1" dirty="0">
              <a:solidFill>
                <a:srgbClr val="7030A0"/>
              </a:solidFill>
              <a:latin typeface="+mj-lt"/>
            </a:endParaRPr>
          </a:p>
        </p:txBody>
      </p:sp>
      <p:pic>
        <p:nvPicPr>
          <p:cNvPr id="3074" name="Picture 2"/>
          <p:cNvPicPr>
            <a:picLocks noGrp="1" noChangeAspect="1" noChangeArrowheads="1"/>
          </p:cNvPicPr>
          <p:nvPr>
            <p:ph idx="1"/>
          </p:nvPr>
        </p:nvPicPr>
        <p:blipFill>
          <a:blip r:embed="rId3"/>
          <a:srcRect/>
          <a:stretch>
            <a:fillRect/>
          </a:stretch>
        </p:blipFill>
        <p:spPr bwMode="auto">
          <a:xfrm>
            <a:off x="1066800" y="990600"/>
            <a:ext cx="7772400" cy="4878499"/>
          </a:xfrm>
          <a:prstGeom prst="rect">
            <a:avLst/>
          </a:prstGeom>
          <a:noFill/>
          <a:ln w="9525">
            <a:noFill/>
            <a:miter lim="800000"/>
            <a:headEnd/>
            <a:tailEnd/>
          </a:ln>
          <a:effectLst/>
        </p:spPr>
      </p:pic>
    </p:spTree>
  </p:cSld>
  <p:clrMapOvr>
    <a:masterClrMapping/>
  </p:clrMapOvr>
  <p:transition>
    <p:pull dir="ld"/>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5347065B-820B-4C13-875E-EA6CF42197A8}" type="slidenum">
              <a:rPr lang="en-US" smtClean="0"/>
              <a:pPr/>
              <a:t>18</a:t>
            </a:fld>
            <a:endParaRPr lang="en-US" dirty="0"/>
          </a:p>
        </p:txBody>
      </p:sp>
      <p:sp>
        <p:nvSpPr>
          <p:cNvPr id="7" name="TextBox 6"/>
          <p:cNvSpPr txBox="1"/>
          <p:nvPr/>
        </p:nvSpPr>
        <p:spPr>
          <a:xfrm>
            <a:off x="3200400" y="6096000"/>
            <a:ext cx="3048000" cy="461665"/>
          </a:xfrm>
          <a:prstGeom prst="rect">
            <a:avLst/>
          </a:prstGeom>
          <a:noFill/>
        </p:spPr>
        <p:txBody>
          <a:bodyPr wrap="square" rtlCol="0">
            <a:spAutoFit/>
          </a:bodyPr>
          <a:lstStyle/>
          <a:p>
            <a:r>
              <a:rPr lang="en-US" sz="2400" b="1" dirty="0" smtClean="0">
                <a:solidFill>
                  <a:srgbClr val="C00000"/>
                </a:solidFill>
                <a:latin typeface="Bookman Old Style" pitchFamily="18" charset="0"/>
                <a:cs typeface="Times New Roman" pitchFamily="18" charset="0"/>
              </a:rPr>
              <a:t>Cohen’s d = 0.86</a:t>
            </a:r>
            <a:endParaRPr lang="en-US" sz="2400" b="1" dirty="0">
              <a:solidFill>
                <a:srgbClr val="C00000"/>
              </a:solidFill>
              <a:latin typeface="Bookman Old Style" pitchFamily="18" charset="0"/>
              <a:cs typeface="Times New Roman" pitchFamily="18" charset="0"/>
            </a:endParaRPr>
          </a:p>
        </p:txBody>
      </p:sp>
      <p:sp>
        <p:nvSpPr>
          <p:cNvPr id="9" name="TextBox 8"/>
          <p:cNvSpPr txBox="1"/>
          <p:nvPr/>
        </p:nvSpPr>
        <p:spPr>
          <a:xfrm>
            <a:off x="2971800" y="152400"/>
            <a:ext cx="4343400" cy="584775"/>
          </a:xfrm>
          <a:prstGeom prst="rect">
            <a:avLst/>
          </a:prstGeom>
          <a:noFill/>
        </p:spPr>
        <p:txBody>
          <a:bodyPr wrap="square" rtlCol="0">
            <a:spAutoFit/>
          </a:bodyPr>
          <a:lstStyle/>
          <a:p>
            <a:pPr algn="ctr"/>
            <a:r>
              <a:rPr lang="en-US" sz="3200" b="1" dirty="0" smtClean="0">
                <a:solidFill>
                  <a:srgbClr val="7030A0"/>
                </a:solidFill>
                <a:latin typeface="+mj-lt"/>
              </a:rPr>
              <a:t>Attitude ambivalence</a:t>
            </a:r>
            <a:endParaRPr lang="en-US" sz="3200" b="1" dirty="0">
              <a:solidFill>
                <a:srgbClr val="7030A0"/>
              </a:solidFill>
              <a:latin typeface="+mj-lt"/>
            </a:endParaRPr>
          </a:p>
        </p:txBody>
      </p:sp>
      <p:pic>
        <p:nvPicPr>
          <p:cNvPr id="2052" name="Picture 4"/>
          <p:cNvPicPr>
            <a:picLocks noGrp="1" noChangeAspect="1" noChangeArrowheads="1"/>
          </p:cNvPicPr>
          <p:nvPr>
            <p:ph idx="1"/>
          </p:nvPr>
        </p:nvPicPr>
        <p:blipFill>
          <a:blip r:embed="rId3"/>
          <a:srcRect/>
          <a:stretch>
            <a:fillRect/>
          </a:stretch>
        </p:blipFill>
        <p:spPr bwMode="auto">
          <a:xfrm>
            <a:off x="1295400" y="914400"/>
            <a:ext cx="7391400" cy="5105400"/>
          </a:xfrm>
          <a:prstGeom prst="rect">
            <a:avLst/>
          </a:prstGeom>
          <a:noFill/>
          <a:ln w="9525">
            <a:noFill/>
            <a:miter lim="800000"/>
            <a:headEnd/>
            <a:tailEnd/>
          </a:ln>
          <a:effectLst/>
        </p:spPr>
      </p:pic>
    </p:spTree>
  </p:cSld>
  <p:clrMapOvr>
    <a:masterClrMapping/>
  </p:clrMapOvr>
  <p:transition>
    <p:pull dir="ld"/>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5347065B-820B-4C13-875E-EA6CF42197A8}" type="slidenum">
              <a:rPr lang="en-US" smtClean="0"/>
              <a:pPr/>
              <a:t>19</a:t>
            </a:fld>
            <a:endParaRPr lang="en-US" dirty="0"/>
          </a:p>
        </p:txBody>
      </p:sp>
      <p:sp>
        <p:nvSpPr>
          <p:cNvPr id="6" name="TextBox 5"/>
          <p:cNvSpPr txBox="1"/>
          <p:nvPr/>
        </p:nvSpPr>
        <p:spPr>
          <a:xfrm>
            <a:off x="2971800" y="5939135"/>
            <a:ext cx="3505200" cy="830997"/>
          </a:xfrm>
          <a:prstGeom prst="rect">
            <a:avLst/>
          </a:prstGeom>
          <a:noFill/>
        </p:spPr>
        <p:txBody>
          <a:bodyPr wrap="square" rtlCol="0">
            <a:spAutoFit/>
          </a:bodyPr>
          <a:lstStyle/>
          <a:p>
            <a:endParaRPr lang="en-US" sz="2400" b="1" dirty="0" smtClean="0">
              <a:solidFill>
                <a:srgbClr val="C00000"/>
              </a:solidFill>
              <a:latin typeface="Bookman Old Style" pitchFamily="18" charset="0"/>
              <a:cs typeface="Times New Roman" pitchFamily="18" charset="0"/>
            </a:endParaRPr>
          </a:p>
          <a:p>
            <a:r>
              <a:rPr lang="en-US" sz="2400" b="1" dirty="0" smtClean="0">
                <a:solidFill>
                  <a:srgbClr val="C00000"/>
                </a:solidFill>
                <a:latin typeface="Bookman Old Style" pitchFamily="18" charset="0"/>
                <a:cs typeface="Times New Roman" pitchFamily="18" charset="0"/>
              </a:rPr>
              <a:t>Cohen’s d = - 0.44</a:t>
            </a:r>
            <a:endParaRPr lang="en-US" sz="2400" b="1" dirty="0">
              <a:solidFill>
                <a:srgbClr val="C00000"/>
              </a:solidFill>
              <a:latin typeface="Bookman Old Style" pitchFamily="18" charset="0"/>
              <a:cs typeface="Times New Roman" pitchFamily="18" charset="0"/>
            </a:endParaRPr>
          </a:p>
        </p:txBody>
      </p:sp>
      <p:sp>
        <p:nvSpPr>
          <p:cNvPr id="8" name="TextBox 7"/>
          <p:cNvSpPr txBox="1"/>
          <p:nvPr/>
        </p:nvSpPr>
        <p:spPr>
          <a:xfrm>
            <a:off x="2362200" y="177225"/>
            <a:ext cx="4191000" cy="584775"/>
          </a:xfrm>
          <a:prstGeom prst="rect">
            <a:avLst/>
          </a:prstGeom>
          <a:noFill/>
        </p:spPr>
        <p:txBody>
          <a:bodyPr wrap="square" rtlCol="0">
            <a:spAutoFit/>
          </a:bodyPr>
          <a:lstStyle/>
          <a:p>
            <a:pPr algn="ctr"/>
            <a:r>
              <a:rPr lang="en-US" sz="3200" b="1" dirty="0" smtClean="0">
                <a:solidFill>
                  <a:srgbClr val="7030A0"/>
                </a:solidFill>
                <a:latin typeface="+mj-lt"/>
              </a:rPr>
              <a:t>Attitude extremity</a:t>
            </a:r>
            <a:endParaRPr lang="en-US" sz="3200" b="1" dirty="0">
              <a:solidFill>
                <a:srgbClr val="7030A0"/>
              </a:solidFill>
              <a:latin typeface="+mj-lt"/>
            </a:endParaRPr>
          </a:p>
        </p:txBody>
      </p:sp>
      <p:pic>
        <p:nvPicPr>
          <p:cNvPr id="1028" name="Picture 4"/>
          <p:cNvPicPr>
            <a:picLocks noGrp="1" noChangeAspect="1" noChangeArrowheads="1"/>
          </p:cNvPicPr>
          <p:nvPr>
            <p:ph idx="1"/>
          </p:nvPr>
        </p:nvPicPr>
        <p:blipFill>
          <a:blip r:embed="rId3"/>
          <a:srcRect/>
          <a:stretch>
            <a:fillRect/>
          </a:stretch>
        </p:blipFill>
        <p:spPr bwMode="auto">
          <a:xfrm>
            <a:off x="1143000" y="838200"/>
            <a:ext cx="7620000" cy="5334000"/>
          </a:xfrm>
          <a:prstGeom prst="rect">
            <a:avLst/>
          </a:prstGeom>
          <a:noFill/>
          <a:ln w="9525">
            <a:noFill/>
            <a:miter lim="800000"/>
            <a:headEnd/>
            <a:tailEnd/>
          </a:ln>
          <a:effectLst/>
        </p:spPr>
      </p:pic>
    </p:spTree>
  </p:cSld>
  <p:clrMapOvr>
    <a:masterClrMapping/>
  </p:clrMapOvr>
  <p:transition>
    <p:pull dir="ld"/>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52128" y="1981200"/>
            <a:ext cx="8591872" cy="4419600"/>
          </a:xfrm>
        </p:spPr>
        <p:txBody>
          <a:bodyPr>
            <a:noAutofit/>
          </a:bodyPr>
          <a:lstStyle/>
          <a:p>
            <a:pPr algn="l" rtl="0">
              <a:lnSpc>
                <a:spcPct val="150000"/>
              </a:lnSpc>
              <a:buNone/>
            </a:pPr>
            <a:r>
              <a:rPr lang="en-US" sz="3200" dirty="0" smtClean="0"/>
              <a:t>   </a:t>
            </a:r>
            <a:r>
              <a:rPr lang="en-US" sz="3200" dirty="0" smtClean="0">
                <a:latin typeface="+mn-lt"/>
              </a:rPr>
              <a:t>“</a:t>
            </a:r>
            <a:r>
              <a:rPr lang="en-US" sz="3200" dirty="0" smtClean="0">
                <a:latin typeface="+mn-lt"/>
                <a:cs typeface="Times New Roman" pitchFamily="18" charset="0"/>
              </a:rPr>
              <a:t>… The firm boundaries of self-organization </a:t>
            </a:r>
            <a:r>
              <a:rPr lang="en-US" sz="3200" b="1" dirty="0" smtClean="0">
                <a:latin typeface="+mn-lt"/>
                <a:cs typeface="Times New Roman" pitchFamily="18" charset="0"/>
              </a:rPr>
              <a:t>relax.</a:t>
            </a:r>
            <a:r>
              <a:rPr lang="en-US" sz="3200" dirty="0" smtClean="0">
                <a:latin typeface="+mn-lt"/>
                <a:cs typeface="Times New Roman" pitchFamily="18" charset="0"/>
              </a:rPr>
              <a:t>  There is no longer the firm, tight gestalt which is characteristic of every organization under threat, but a </a:t>
            </a:r>
            <a:r>
              <a:rPr lang="en-US" sz="3200" b="1" dirty="0" smtClean="0">
                <a:latin typeface="+mn-lt"/>
                <a:cs typeface="Times New Roman" pitchFamily="18" charset="0"/>
              </a:rPr>
              <a:t>looser,</a:t>
            </a:r>
            <a:r>
              <a:rPr lang="en-US" sz="3200" dirty="0" smtClean="0">
                <a:latin typeface="+mn-lt"/>
                <a:cs typeface="Times New Roman" pitchFamily="18" charset="0"/>
              </a:rPr>
              <a:t> more uncertain configuration... </a:t>
            </a:r>
            <a:endParaRPr lang="en-US" sz="3200" dirty="0">
              <a:latin typeface="+mn-lt"/>
              <a:cs typeface="Times New Roman" pitchFamily="18" charset="0"/>
            </a:endParaRPr>
          </a:p>
        </p:txBody>
      </p:sp>
      <p:sp>
        <p:nvSpPr>
          <p:cNvPr id="4" name="Slide Number Placeholder 3"/>
          <p:cNvSpPr>
            <a:spLocks noGrp="1"/>
          </p:cNvSpPr>
          <p:nvPr>
            <p:ph type="sldNum" sz="quarter" idx="12"/>
          </p:nvPr>
        </p:nvSpPr>
        <p:spPr/>
        <p:txBody>
          <a:bodyPr/>
          <a:lstStyle/>
          <a:p>
            <a:fld id="{5347065B-820B-4C13-875E-EA6CF42197A8}" type="slidenum">
              <a:rPr lang="en-US" smtClean="0"/>
              <a:pPr/>
              <a:t>2</a:t>
            </a:fld>
            <a:endParaRPr lang="en-US" dirty="0"/>
          </a:p>
        </p:txBody>
      </p:sp>
      <p:sp>
        <p:nvSpPr>
          <p:cNvPr id="5" name="TextBox 4"/>
          <p:cNvSpPr txBox="1"/>
          <p:nvPr/>
        </p:nvSpPr>
        <p:spPr>
          <a:xfrm>
            <a:off x="838200" y="457200"/>
            <a:ext cx="7848600" cy="1481175"/>
          </a:xfrm>
          <a:prstGeom prst="rect">
            <a:avLst/>
          </a:prstGeom>
          <a:noFill/>
        </p:spPr>
        <p:txBody>
          <a:bodyPr wrap="square" rtlCol="0">
            <a:spAutoFit/>
          </a:bodyPr>
          <a:lstStyle/>
          <a:p>
            <a:pPr algn="ctr">
              <a:lnSpc>
                <a:spcPct val="150000"/>
              </a:lnSpc>
            </a:pPr>
            <a:r>
              <a:rPr lang="en-US" sz="3200" b="1" dirty="0" smtClean="0">
                <a:solidFill>
                  <a:srgbClr val="0070C0"/>
                </a:solidFill>
                <a:effectLst>
                  <a:outerShdw blurRad="50000" dist="30000" dir="5400000" algn="tl" rotWithShape="0">
                    <a:srgbClr val="000000">
                      <a:alpha val="30000"/>
                    </a:srgbClr>
                  </a:outerShdw>
                </a:effectLst>
                <a:latin typeface="Times New Roman" pitchFamily="18" charset="0"/>
                <a:ea typeface="+mj-ea"/>
                <a:cs typeface="Times New Roman" pitchFamily="18" charset="0"/>
              </a:rPr>
              <a:t>While a speaker experiences listening for understanding…</a:t>
            </a:r>
          </a:p>
        </p:txBody>
      </p:sp>
    </p:spTree>
  </p:cSld>
  <p:clrMapOvr>
    <a:masterClrMapping/>
  </p:clrMapOvr>
  <p:transition advClick="0">
    <p:pull dir="ld"/>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מציין מיקום תוכן 2"/>
          <p:cNvSpPr>
            <a:spLocks noGrp="1"/>
          </p:cNvSpPr>
          <p:nvPr>
            <p:ph idx="1"/>
          </p:nvPr>
        </p:nvSpPr>
        <p:spPr>
          <a:xfrm>
            <a:off x="1143000" y="1447800"/>
            <a:ext cx="7790688" cy="5410200"/>
          </a:xfrm>
        </p:spPr>
        <p:txBody>
          <a:bodyPr>
            <a:noAutofit/>
          </a:bodyPr>
          <a:lstStyle/>
          <a:p>
            <a:pPr marL="0" algn="l" rtl="0">
              <a:spcBef>
                <a:spcPts val="0"/>
              </a:spcBef>
              <a:buNone/>
            </a:pPr>
            <a:r>
              <a:rPr lang="en-US" sz="2800" dirty="0" smtClean="0"/>
              <a:t>12 minutes</a:t>
            </a:r>
          </a:p>
          <a:p>
            <a:pPr marL="0" algn="l" rtl="0">
              <a:spcBef>
                <a:spcPts val="0"/>
              </a:spcBef>
              <a:buNone/>
            </a:pPr>
            <a:endParaRPr lang="en-US" sz="2800" dirty="0" smtClean="0"/>
          </a:p>
          <a:p>
            <a:pPr marL="0" algn="l" rtl="0">
              <a:spcBef>
                <a:spcPts val="0"/>
              </a:spcBef>
              <a:buNone/>
            </a:pPr>
            <a:r>
              <a:rPr lang="en-US" sz="2800" dirty="0" smtClean="0"/>
              <a:t>Compatibility for holding a managerial position in the future</a:t>
            </a:r>
          </a:p>
          <a:p>
            <a:pPr marL="0" algn="l" rtl="0">
              <a:spcBef>
                <a:spcPts val="0"/>
              </a:spcBef>
              <a:buNone/>
            </a:pPr>
            <a:endParaRPr lang="en-US" sz="2800" dirty="0" smtClean="0"/>
          </a:p>
          <a:p>
            <a:pPr marL="0" algn="l" rtl="0">
              <a:spcBef>
                <a:spcPts val="0"/>
              </a:spcBef>
              <a:buNone/>
            </a:pPr>
            <a:r>
              <a:rPr lang="en-US" sz="2800" dirty="0" smtClean="0"/>
              <a:t>Random assignment to three listening conditions: </a:t>
            </a:r>
          </a:p>
          <a:p>
            <a:pPr marL="0" algn="l" rtl="0">
              <a:spcBef>
                <a:spcPts val="0"/>
              </a:spcBef>
              <a:buNone/>
            </a:pPr>
            <a:r>
              <a:rPr lang="en-US" sz="2800" dirty="0" smtClean="0"/>
              <a:t>	</a:t>
            </a:r>
          </a:p>
          <a:p>
            <a:pPr marL="0" algn="l" rtl="0">
              <a:spcBef>
                <a:spcPts val="0"/>
              </a:spcBef>
              <a:buNone/>
            </a:pPr>
            <a:r>
              <a:rPr lang="en-US" sz="2800" dirty="0" smtClean="0"/>
              <a:t>	</a:t>
            </a:r>
            <a:r>
              <a:rPr lang="en-US" sz="2400" b="1" dirty="0" smtClean="0"/>
              <a:t>Bad (actor confederates) </a:t>
            </a:r>
            <a:endParaRPr lang="he-IL" sz="2400" b="1" dirty="0" smtClean="0"/>
          </a:p>
          <a:p>
            <a:pPr marL="0" algn="l" rtl="0">
              <a:spcBef>
                <a:spcPts val="0"/>
              </a:spcBef>
              <a:buNone/>
            </a:pPr>
            <a:r>
              <a:rPr lang="en-US" sz="2400" b="1" dirty="0" smtClean="0"/>
              <a:t>	Regular, or </a:t>
            </a:r>
          </a:p>
          <a:p>
            <a:pPr marL="0" algn="l" rtl="0">
              <a:spcBef>
                <a:spcPts val="0"/>
              </a:spcBef>
              <a:buNone/>
            </a:pPr>
            <a:r>
              <a:rPr lang="en-US" sz="2400" b="1" dirty="0" smtClean="0"/>
              <a:t>	Good (certified coaches and a social worker</a:t>
            </a:r>
            <a:r>
              <a:rPr lang="en-US" sz="2800" dirty="0" smtClean="0"/>
              <a:t>) </a:t>
            </a:r>
          </a:p>
          <a:p>
            <a:pPr marL="0" algn="l" rtl="0">
              <a:spcBef>
                <a:spcPts val="0"/>
              </a:spcBef>
              <a:buNone/>
            </a:pPr>
            <a:endParaRPr lang="en-US" sz="2800" dirty="0" smtClean="0"/>
          </a:p>
          <a:p>
            <a:pPr marL="0" algn="l" rtl="0">
              <a:spcBef>
                <a:spcPts val="0"/>
              </a:spcBef>
              <a:buNone/>
            </a:pPr>
            <a:endParaRPr lang="en-US" dirty="0" smtClean="0"/>
          </a:p>
          <a:p>
            <a:pPr marL="0" algn="l" rtl="0">
              <a:spcBef>
                <a:spcPts val="0"/>
              </a:spcBef>
              <a:buNone/>
            </a:pPr>
            <a:r>
              <a:rPr lang="en-US" dirty="0"/>
              <a:t>		</a:t>
            </a:r>
            <a:endParaRPr lang="he-IL" dirty="0"/>
          </a:p>
        </p:txBody>
      </p:sp>
      <p:sp>
        <p:nvSpPr>
          <p:cNvPr id="4" name="מציין מיקום של מספר שקופית 3"/>
          <p:cNvSpPr>
            <a:spLocks noGrp="1"/>
          </p:cNvSpPr>
          <p:nvPr>
            <p:ph type="sldNum" sz="quarter" idx="12"/>
          </p:nvPr>
        </p:nvSpPr>
        <p:spPr/>
        <p:txBody>
          <a:bodyPr/>
          <a:lstStyle/>
          <a:p>
            <a:fld id="{5347065B-820B-4C13-875E-EA6CF42197A8}" type="slidenum">
              <a:rPr lang="en-US" smtClean="0"/>
              <a:pPr/>
              <a:t>20</a:t>
            </a:fld>
            <a:endParaRPr lang="en-US" dirty="0"/>
          </a:p>
        </p:txBody>
      </p:sp>
      <p:sp>
        <p:nvSpPr>
          <p:cNvPr id="5" name="Title 1"/>
          <p:cNvSpPr>
            <a:spLocks noGrp="1"/>
          </p:cNvSpPr>
          <p:nvPr>
            <p:ph type="title"/>
          </p:nvPr>
        </p:nvSpPr>
        <p:spPr>
          <a:xfrm>
            <a:off x="1676400" y="274638"/>
            <a:ext cx="7498080" cy="1143000"/>
          </a:xfrm>
        </p:spPr>
        <p:txBody>
          <a:bodyPr>
            <a:normAutofit/>
          </a:bodyPr>
          <a:lstStyle/>
          <a:p>
            <a:r>
              <a:rPr lang="en-US" sz="3600" b="1" dirty="0" smtClean="0">
                <a:solidFill>
                  <a:srgbClr val="0070C0"/>
                </a:solidFill>
              </a:rPr>
              <a:t>Laboratory experiment </a:t>
            </a:r>
            <a:r>
              <a:rPr lang="en-US" sz="3200" b="1" dirty="0" smtClean="0">
                <a:solidFill>
                  <a:srgbClr val="0070C0"/>
                </a:solidFill>
              </a:rPr>
              <a:t>(N=114)</a:t>
            </a:r>
            <a:endParaRPr lang="en-US" sz="3200" b="1" dirty="0">
              <a:solidFill>
                <a:srgbClr val="0070C0"/>
              </a:solidFill>
            </a:endParaRPr>
          </a:p>
        </p:txBody>
      </p:sp>
      <p:pic>
        <p:nvPicPr>
          <p:cNvPr id="6" name="Content Placeholder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66800" y="5943600"/>
            <a:ext cx="914401" cy="685800"/>
          </a:xfrm>
          <a:prstGeom prst="rect">
            <a:avLst/>
          </a:prstGeom>
        </p:spPr>
      </p:pic>
    </p:spTree>
  </p:cSld>
  <p:clrMapOvr>
    <a:masterClrMapping/>
  </p:clrMapOvr>
  <p:transition>
    <p:pull dir="ld"/>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5347065B-820B-4C13-875E-EA6CF42197A8}" type="slidenum">
              <a:rPr lang="en-US" smtClean="0"/>
              <a:pPr/>
              <a:t>21</a:t>
            </a:fld>
            <a:endParaRPr lang="en-US" dirty="0"/>
          </a:p>
        </p:txBody>
      </p:sp>
      <p:sp>
        <p:nvSpPr>
          <p:cNvPr id="8" name="מלבן 7"/>
          <p:cNvSpPr/>
          <p:nvPr/>
        </p:nvSpPr>
        <p:spPr>
          <a:xfrm>
            <a:off x="3677364" y="5791200"/>
            <a:ext cx="1789272" cy="646331"/>
          </a:xfrm>
          <a:prstGeom prst="rect">
            <a:avLst/>
          </a:prstGeom>
        </p:spPr>
        <p:txBody>
          <a:bodyPr wrap="none">
            <a:spAutoFit/>
          </a:bodyPr>
          <a:lstStyle/>
          <a:p>
            <a:pPr algn="ctr"/>
            <a:r>
              <a:rPr lang="en-US" sz="3600" i="1" dirty="0" smtClean="0">
                <a:latin typeface="Times New Roman" pitchFamily="18" charset="0"/>
                <a:cs typeface="Times New Roman" pitchFamily="18" charset="0"/>
              </a:rPr>
              <a:t>η</a:t>
            </a:r>
            <a:r>
              <a:rPr lang="en-US" sz="3600" i="1" baseline="-25000" dirty="0" smtClean="0">
                <a:latin typeface="Times New Roman" pitchFamily="18" charset="0"/>
                <a:cs typeface="Times New Roman" pitchFamily="18" charset="0"/>
              </a:rPr>
              <a:t>p</a:t>
            </a:r>
            <a:r>
              <a:rPr lang="en-US" sz="3600" i="1" baseline="30000" dirty="0" smtClean="0">
                <a:latin typeface="Times New Roman" pitchFamily="18" charset="0"/>
                <a:cs typeface="Times New Roman" pitchFamily="18" charset="0"/>
              </a:rPr>
              <a:t>2</a:t>
            </a:r>
            <a:r>
              <a:rPr lang="en-US" sz="3600" dirty="0" smtClean="0">
                <a:latin typeface="Times New Roman" pitchFamily="18" charset="0"/>
                <a:cs typeface="Times New Roman" pitchFamily="18" charset="0"/>
              </a:rPr>
              <a:t> = .26</a:t>
            </a:r>
            <a:endParaRPr lang="he-IL" sz="3600" b="1" dirty="0" smtClean="0">
              <a:latin typeface="Times New Roman" pitchFamily="18" charset="0"/>
              <a:cs typeface="Times New Roman" pitchFamily="18" charset="0"/>
            </a:endParaRPr>
          </a:p>
        </p:txBody>
      </p:sp>
      <p:graphicFrame>
        <p:nvGraphicFramePr>
          <p:cNvPr id="9" name="תרשים 8"/>
          <p:cNvGraphicFramePr/>
          <p:nvPr/>
        </p:nvGraphicFramePr>
        <p:xfrm>
          <a:off x="533400" y="457200"/>
          <a:ext cx="7772400" cy="500380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567582659"/>
      </p:ext>
    </p:extLst>
  </p:cSld>
  <p:clrMapOvr>
    <a:masterClrMapping/>
  </p:clrMapOvr>
  <p:transition>
    <p:pull dir="l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9">
                                            <p:graphicEl>
                                              <a:chart seriesIdx="-3" categoryIdx="-3" bldStep="gridLegend"/>
                                            </p:graphicEl>
                                          </p:spTgt>
                                        </p:tgtEl>
                                        <p:attrNameLst>
                                          <p:attrName>style.visibility</p:attrName>
                                        </p:attrNameLst>
                                      </p:cBhvr>
                                      <p:to>
                                        <p:strVal val="visible"/>
                                      </p:to>
                                    </p:set>
                                    <p:animEffect transition="in" filter="fade">
                                      <p:cBhvr>
                                        <p:cTn id="7" dur="2000"/>
                                        <p:tgtEl>
                                          <p:spTgt spid="9">
                                            <p:graphicEl>
                                              <a:chart seriesIdx="-3" categoryIdx="-3" bldStep="gridLegend"/>
                                            </p:graphic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9">
                                            <p:graphicEl>
                                              <a:chart seriesIdx="-4" categoryIdx="0" bldStep="category"/>
                                            </p:graphicEl>
                                          </p:spTgt>
                                        </p:tgtEl>
                                        <p:attrNameLst>
                                          <p:attrName>style.visibility</p:attrName>
                                        </p:attrNameLst>
                                      </p:cBhvr>
                                      <p:to>
                                        <p:strVal val="visible"/>
                                      </p:to>
                                    </p:set>
                                    <p:animEffect transition="in" filter="fade">
                                      <p:cBhvr>
                                        <p:cTn id="12" dur="2000"/>
                                        <p:tgtEl>
                                          <p:spTgt spid="9">
                                            <p:graphicEl>
                                              <a:chart seriesIdx="-4" categoryIdx="0" bldStep="category"/>
                                            </p:graphic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9">
                                            <p:graphicEl>
                                              <a:chart seriesIdx="-4" categoryIdx="1" bldStep="category"/>
                                            </p:graphicEl>
                                          </p:spTgt>
                                        </p:tgtEl>
                                        <p:attrNameLst>
                                          <p:attrName>style.visibility</p:attrName>
                                        </p:attrNameLst>
                                      </p:cBhvr>
                                      <p:to>
                                        <p:strVal val="visible"/>
                                      </p:to>
                                    </p:set>
                                    <p:animEffect transition="in" filter="fade">
                                      <p:cBhvr>
                                        <p:cTn id="17" dur="2000"/>
                                        <p:tgtEl>
                                          <p:spTgt spid="9">
                                            <p:graphicEl>
                                              <a:chart seriesIdx="-4" categoryIdx="1" bldStep="category"/>
                                            </p:graphic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9">
                                            <p:graphicEl>
                                              <a:chart seriesIdx="-4" categoryIdx="2" bldStep="category"/>
                                            </p:graphicEl>
                                          </p:spTgt>
                                        </p:tgtEl>
                                        <p:attrNameLst>
                                          <p:attrName>style.visibility</p:attrName>
                                        </p:attrNameLst>
                                      </p:cBhvr>
                                      <p:to>
                                        <p:strVal val="visible"/>
                                      </p:to>
                                    </p:set>
                                    <p:animEffect transition="in" filter="fade">
                                      <p:cBhvr>
                                        <p:cTn id="22" dur="2000"/>
                                        <p:tgtEl>
                                          <p:spTgt spid="9">
                                            <p:graphicEl>
                                              <a:chart seriesIdx="-4" categoryIdx="2" bldStep="category"/>
                                            </p:graphicEl>
                                          </p:spTgt>
                                        </p:tgtEl>
                                      </p:cBhvr>
                                    </p:animEffect>
                                  </p:childTnLst>
                                </p:cTn>
                              </p:par>
                            </p:childTnLst>
                          </p:cTn>
                        </p:par>
                      </p:childTnLst>
                    </p:cTn>
                  </p:par>
                  <p:par>
                    <p:cTn id="23" fill="hold">
                      <p:stCondLst>
                        <p:cond delay="indefinite"/>
                      </p:stCondLst>
                      <p:childTnLst>
                        <p:par>
                          <p:cTn id="24" fill="hold">
                            <p:stCondLst>
                              <p:cond delay="0"/>
                            </p:stCondLst>
                            <p:childTnLst>
                              <p:par>
                                <p:cTn id="25" presetID="4" presetClass="entr" presetSubtype="16" fill="hold" grpId="0" nodeType="clickEffect">
                                  <p:stCondLst>
                                    <p:cond delay="0"/>
                                  </p:stCondLst>
                                  <p:childTnLst>
                                    <p:set>
                                      <p:cBhvr>
                                        <p:cTn id="26" dur="1" fill="hold">
                                          <p:stCondLst>
                                            <p:cond delay="0"/>
                                          </p:stCondLst>
                                        </p:cTn>
                                        <p:tgtEl>
                                          <p:spTgt spid="8"/>
                                        </p:tgtEl>
                                        <p:attrNameLst>
                                          <p:attrName>style.visibility</p:attrName>
                                        </p:attrNameLst>
                                      </p:cBhvr>
                                      <p:to>
                                        <p:strVal val="visible"/>
                                      </p:to>
                                    </p:set>
                                    <p:animEffect transition="in" filter="box(in)">
                                      <p:cBhvr>
                                        <p:cTn id="27"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Graphic spid="9" grpId="0" uiExpand="1">
        <p:bldSub>
          <a:bldChart bld="category"/>
        </p:bldSub>
      </p:bldGraphic>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מציין מיקום תוכן 4"/>
          <p:cNvGraphicFramePr>
            <a:graphicFrameLocks noGrp="1"/>
          </p:cNvGraphicFramePr>
          <p:nvPr>
            <p:ph idx="1"/>
          </p:nvPr>
        </p:nvGraphicFramePr>
        <p:xfrm>
          <a:off x="457200" y="304800"/>
          <a:ext cx="8458200" cy="6003925"/>
        </p:xfrm>
        <a:graphic>
          <a:graphicData uri="http://schemas.openxmlformats.org/drawingml/2006/chart">
            <c:chart xmlns:c="http://schemas.openxmlformats.org/drawingml/2006/chart" xmlns:r="http://schemas.openxmlformats.org/officeDocument/2006/relationships" r:id="rId3"/>
          </a:graphicData>
        </a:graphic>
      </p:graphicFrame>
      <p:sp>
        <p:nvSpPr>
          <p:cNvPr id="4" name="מציין מיקום של מספר שקופית 3"/>
          <p:cNvSpPr>
            <a:spLocks noGrp="1"/>
          </p:cNvSpPr>
          <p:nvPr>
            <p:ph type="sldNum" sz="quarter" idx="12"/>
          </p:nvPr>
        </p:nvSpPr>
        <p:spPr/>
        <p:txBody>
          <a:bodyPr/>
          <a:lstStyle/>
          <a:p>
            <a:fld id="{5347065B-820B-4C13-875E-EA6CF42197A8}" type="slidenum">
              <a:rPr lang="en-US" smtClean="0"/>
              <a:pPr/>
              <a:t>22</a:t>
            </a:fld>
            <a:endParaRPr lang="en-US" dirty="0"/>
          </a:p>
        </p:txBody>
      </p:sp>
      <p:sp>
        <p:nvSpPr>
          <p:cNvPr id="6" name="מלבן 5"/>
          <p:cNvSpPr/>
          <p:nvPr/>
        </p:nvSpPr>
        <p:spPr>
          <a:xfrm>
            <a:off x="1066800" y="6107668"/>
            <a:ext cx="2667000" cy="369332"/>
          </a:xfrm>
          <a:prstGeom prst="rect">
            <a:avLst/>
          </a:prstGeom>
        </p:spPr>
        <p:txBody>
          <a:bodyPr wrap="square">
            <a:spAutoFit/>
          </a:bodyPr>
          <a:lstStyle/>
          <a:p>
            <a:pPr algn="ctr"/>
            <a:r>
              <a:rPr lang="en-US" b="1" i="1" dirty="0" smtClean="0">
                <a:latin typeface="Times New Roman" pitchFamily="18" charset="0"/>
                <a:cs typeface="Times New Roman" pitchFamily="18" charset="0"/>
              </a:rPr>
              <a:t>Ambivalence : η</a:t>
            </a:r>
            <a:r>
              <a:rPr lang="en-US" b="1" i="1" baseline="-25000" dirty="0" smtClean="0">
                <a:latin typeface="Times New Roman" pitchFamily="18" charset="0"/>
                <a:cs typeface="Times New Roman" pitchFamily="18" charset="0"/>
              </a:rPr>
              <a:t>p</a:t>
            </a:r>
            <a:r>
              <a:rPr lang="en-US" b="1" i="1" baseline="30000" dirty="0" smtClean="0">
                <a:latin typeface="Times New Roman" pitchFamily="18" charset="0"/>
                <a:cs typeface="Times New Roman" pitchFamily="18" charset="0"/>
              </a:rPr>
              <a:t>2  </a:t>
            </a:r>
            <a:r>
              <a:rPr lang="en-US" b="1" dirty="0" smtClean="0">
                <a:latin typeface="Times New Roman" pitchFamily="18" charset="0"/>
                <a:cs typeface="Times New Roman" pitchFamily="18" charset="0"/>
              </a:rPr>
              <a:t> = .17</a:t>
            </a:r>
            <a:endParaRPr lang="he-IL" b="1" dirty="0" smtClean="0">
              <a:latin typeface="Times New Roman" pitchFamily="18" charset="0"/>
              <a:cs typeface="Times New Roman" pitchFamily="18" charset="0"/>
            </a:endParaRPr>
          </a:p>
        </p:txBody>
      </p:sp>
      <p:sp>
        <p:nvSpPr>
          <p:cNvPr id="7" name="מלבן 6"/>
          <p:cNvSpPr/>
          <p:nvPr/>
        </p:nvSpPr>
        <p:spPr>
          <a:xfrm>
            <a:off x="4502183" y="6096000"/>
            <a:ext cx="2206053" cy="369332"/>
          </a:xfrm>
          <a:prstGeom prst="rect">
            <a:avLst/>
          </a:prstGeom>
        </p:spPr>
        <p:txBody>
          <a:bodyPr wrap="none">
            <a:spAutoFit/>
          </a:bodyPr>
          <a:lstStyle/>
          <a:p>
            <a:pPr algn="ctr"/>
            <a:r>
              <a:rPr lang="en-US" b="1" i="1" dirty="0" smtClean="0">
                <a:latin typeface="Times New Roman" pitchFamily="18" charset="0"/>
                <a:cs typeface="Times New Roman" pitchFamily="18" charset="0"/>
              </a:rPr>
              <a:t>Extremity:  η</a:t>
            </a:r>
            <a:r>
              <a:rPr lang="en-US" b="1" i="1" baseline="-25000" dirty="0" smtClean="0">
                <a:latin typeface="Times New Roman" pitchFamily="18" charset="0"/>
                <a:cs typeface="Times New Roman" pitchFamily="18" charset="0"/>
              </a:rPr>
              <a:t>p</a:t>
            </a:r>
            <a:r>
              <a:rPr lang="en-US" b="1" i="1" baseline="30000" dirty="0" smtClean="0">
                <a:latin typeface="Times New Roman" pitchFamily="18" charset="0"/>
                <a:cs typeface="Times New Roman" pitchFamily="18" charset="0"/>
              </a:rPr>
              <a:t>2  </a:t>
            </a:r>
            <a:r>
              <a:rPr lang="en-US" b="1" dirty="0" smtClean="0">
                <a:latin typeface="Times New Roman" pitchFamily="18" charset="0"/>
                <a:cs typeface="Times New Roman" pitchFamily="18" charset="0"/>
              </a:rPr>
              <a:t> = .08</a:t>
            </a:r>
            <a:endParaRPr lang="he-IL" b="1" dirty="0" smtClean="0">
              <a:latin typeface="Times New Roman" pitchFamily="18" charset="0"/>
              <a:cs typeface="Times New Roman" pitchFamily="18" charset="0"/>
            </a:endParaRPr>
          </a:p>
        </p:txBody>
      </p:sp>
    </p:spTree>
  </p:cSld>
  <p:clrMapOvr>
    <a:masterClrMapping/>
  </p:clrMapOvr>
  <p:transition>
    <p:pull dir="l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graphicEl>
                                              <a:chart seriesIdx="-3" categoryIdx="-3" bldStep="gridLegend"/>
                                            </p:graphicEl>
                                          </p:spTgt>
                                        </p:tgtEl>
                                        <p:attrNameLst>
                                          <p:attrName>style.visibility</p:attrName>
                                        </p:attrNameLst>
                                      </p:cBhvr>
                                      <p:to>
                                        <p:strVal val="visible"/>
                                      </p:to>
                                    </p:set>
                                    <p:animEffect transition="in" filter="fade">
                                      <p:cBhvr>
                                        <p:cTn id="7" dur="2000"/>
                                        <p:tgtEl>
                                          <p:spTgt spid="5">
                                            <p:graphicEl>
                                              <a:chart seriesIdx="-3" categoryIdx="-3" bldStep="gridLegend"/>
                                            </p:graphic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graphicEl>
                                              <a:chart seriesIdx="0" categoryIdx="-4" bldStep="series"/>
                                            </p:graphicEl>
                                          </p:spTgt>
                                        </p:tgtEl>
                                        <p:attrNameLst>
                                          <p:attrName>style.visibility</p:attrName>
                                        </p:attrNameLst>
                                      </p:cBhvr>
                                      <p:to>
                                        <p:strVal val="visible"/>
                                      </p:to>
                                    </p:set>
                                    <p:animEffect transition="in" filter="fade">
                                      <p:cBhvr>
                                        <p:cTn id="12" dur="2000"/>
                                        <p:tgtEl>
                                          <p:spTgt spid="5">
                                            <p:graphicEl>
                                              <a:chart seriesIdx="0" categoryIdx="-4" bldStep="series"/>
                                            </p:graphic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5">
                                            <p:graphicEl>
                                              <a:chart seriesIdx="1" categoryIdx="-4" bldStep="series"/>
                                            </p:graphicEl>
                                          </p:spTgt>
                                        </p:tgtEl>
                                        <p:attrNameLst>
                                          <p:attrName>style.visibility</p:attrName>
                                        </p:attrNameLst>
                                      </p:cBhvr>
                                      <p:to>
                                        <p:strVal val="visible"/>
                                      </p:to>
                                    </p:set>
                                    <p:animEffect transition="in" filter="fade">
                                      <p:cBhvr>
                                        <p:cTn id="17" dur="2000"/>
                                        <p:tgtEl>
                                          <p:spTgt spid="5">
                                            <p:graphicEl>
                                              <a:chart seriesIdx="1" categoryIdx="-4" bldStep="series"/>
                                            </p:graphic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6"/>
                                        </p:tgtEl>
                                        <p:attrNameLst>
                                          <p:attrName>style.visibility</p:attrName>
                                        </p:attrNameLst>
                                      </p:cBhvr>
                                      <p:to>
                                        <p:strVal val="visible"/>
                                      </p:to>
                                    </p:set>
                                    <p:animEffect transition="in" filter="blinds(horizontal)">
                                      <p:cBhvr>
                                        <p:cTn id="22" dur="500"/>
                                        <p:tgtEl>
                                          <p:spTgt spid="6"/>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7"/>
                                        </p:tgtEl>
                                        <p:attrNameLst>
                                          <p:attrName>style.visibility</p:attrName>
                                        </p:attrNameLst>
                                      </p:cBhvr>
                                      <p:to>
                                        <p:strVal val="visible"/>
                                      </p:to>
                                    </p:set>
                                    <p:animEffect transition="in" filter="blinds(horizontal)">
                                      <p:cBhvr>
                                        <p:cTn id="2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5" grpId="0">
        <p:bldSub>
          <a:bldChart bld="series"/>
        </p:bldSub>
      </p:bldGraphic>
      <p:bldP spid="6" grpId="0"/>
      <p:bldP spid="7"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a:xfrm>
            <a:off x="1219200" y="228600"/>
            <a:ext cx="7467600" cy="1143000"/>
          </a:xfrm>
        </p:spPr>
        <p:txBody>
          <a:bodyPr>
            <a:noAutofit/>
          </a:bodyPr>
          <a:lstStyle/>
          <a:p>
            <a:pPr algn="l" rtl="0"/>
            <a:r>
              <a:rPr lang="en-US" sz="2500" b="1" i="1" dirty="0" smtClean="0">
                <a:solidFill>
                  <a:srgbClr val="002060"/>
                </a:solidFill>
              </a:rPr>
              <a:t>Meta Analyses: Good-Regular Listening (N = 260)</a:t>
            </a:r>
            <a:endParaRPr lang="he-IL" sz="2500" dirty="0">
              <a:solidFill>
                <a:srgbClr val="FFFF00"/>
              </a:solidFill>
            </a:endParaRPr>
          </a:p>
        </p:txBody>
      </p:sp>
      <p:graphicFrame>
        <p:nvGraphicFramePr>
          <p:cNvPr id="5" name="מציין מיקום תוכן 4"/>
          <p:cNvGraphicFramePr>
            <a:graphicFrameLocks noGrp="1"/>
          </p:cNvGraphicFramePr>
          <p:nvPr>
            <p:ph idx="1"/>
            <p:extLst>
              <p:ext uri="{D42A27DB-BD31-4B8C-83A1-F6EECF244321}">
                <p14:modId xmlns:p14="http://schemas.microsoft.com/office/powerpoint/2010/main" val="897782165"/>
              </p:ext>
            </p:extLst>
          </p:nvPr>
        </p:nvGraphicFramePr>
        <p:xfrm>
          <a:off x="1143000" y="1371600"/>
          <a:ext cx="7772400" cy="4732020"/>
        </p:xfrm>
        <a:graphic>
          <a:graphicData uri="http://schemas.openxmlformats.org/drawingml/2006/table">
            <a:tbl>
              <a:tblPr rtl="1" firstRow="1" bandRow="1">
                <a:tableStyleId>{5C22544A-7EE6-4342-B048-85BDC9FD1C3A}</a:tableStyleId>
              </a:tblPr>
              <a:tblGrid>
                <a:gridCol w="914400"/>
                <a:gridCol w="914400"/>
                <a:gridCol w="914400"/>
                <a:gridCol w="914400"/>
                <a:gridCol w="914400"/>
                <a:gridCol w="3200400"/>
              </a:tblGrid>
              <a:tr h="1181100">
                <a:tc>
                  <a:txBody>
                    <a:bodyPr/>
                    <a:lstStyle/>
                    <a:p>
                      <a:pPr algn="r" rtl="0"/>
                      <a:r>
                        <a:rPr lang="en-US" sz="2400" i="1" dirty="0" smtClean="0">
                          <a:solidFill>
                            <a:srgbClr val="C00000"/>
                          </a:solidFill>
                          <a:latin typeface="Times New Roman" panose="02020603050405020304" pitchFamily="18" charset="0"/>
                          <a:cs typeface="Times New Roman" panose="02020603050405020304" pitchFamily="18" charset="0"/>
                        </a:rPr>
                        <a:t>Q</a:t>
                      </a:r>
                      <a:endParaRPr lang="he-IL" sz="2400" i="1" dirty="0">
                        <a:solidFill>
                          <a:srgbClr val="C00000"/>
                        </a:solidFill>
                        <a:latin typeface="Times New Roman" panose="02020603050405020304" pitchFamily="18" charset="0"/>
                        <a:cs typeface="Times New Roman" panose="02020603050405020304" pitchFamily="18" charset="0"/>
                      </a:endParaRPr>
                    </a:p>
                  </a:txBody>
                  <a:tcPr anchor="b">
                    <a:solidFill>
                      <a:schemeClr val="bg1"/>
                    </a:solidFill>
                  </a:tcPr>
                </a:tc>
                <a:tc>
                  <a:txBody>
                    <a:bodyPr/>
                    <a:lstStyle/>
                    <a:p>
                      <a:pPr algn="r" rtl="0"/>
                      <a:r>
                        <a:rPr kumimoji="0" lang="en-US" sz="2400" b="1" i="1" kern="1200" dirty="0" smtClean="0">
                          <a:solidFill>
                            <a:srgbClr val="C00000"/>
                          </a:solidFill>
                          <a:latin typeface="Times New Roman" panose="02020603050405020304" pitchFamily="18" charset="0"/>
                          <a:ea typeface="+mn-ea"/>
                          <a:cs typeface="Times New Roman" panose="02020603050405020304" pitchFamily="18" charset="0"/>
                        </a:rPr>
                        <a:t>τ</a:t>
                      </a:r>
                      <a:endParaRPr lang="he-IL" sz="2400" i="1" dirty="0">
                        <a:solidFill>
                          <a:srgbClr val="C00000"/>
                        </a:solidFill>
                        <a:latin typeface="Times New Roman" panose="02020603050405020304" pitchFamily="18" charset="0"/>
                        <a:cs typeface="Times New Roman" panose="02020603050405020304" pitchFamily="18" charset="0"/>
                      </a:endParaRPr>
                    </a:p>
                  </a:txBody>
                  <a:tcPr anchor="b">
                    <a:solidFill>
                      <a:schemeClr val="bg1"/>
                    </a:solidFill>
                  </a:tcPr>
                </a:tc>
                <a:tc>
                  <a:txBody>
                    <a:bodyPr/>
                    <a:lstStyle/>
                    <a:p>
                      <a:pPr algn="r" rtl="0"/>
                      <a:endParaRPr lang="en-US" sz="2400" i="1" dirty="0" smtClean="0">
                        <a:solidFill>
                          <a:srgbClr val="C00000"/>
                        </a:solidFill>
                        <a:latin typeface="Times New Roman" panose="02020603050405020304" pitchFamily="18" charset="0"/>
                        <a:cs typeface="Times New Roman" panose="02020603050405020304" pitchFamily="18" charset="0"/>
                      </a:endParaRPr>
                    </a:p>
                    <a:p>
                      <a:pPr algn="r" rtl="0"/>
                      <a:endParaRPr lang="en-US" sz="2400" i="1" dirty="0" smtClean="0">
                        <a:solidFill>
                          <a:srgbClr val="C00000"/>
                        </a:solidFill>
                        <a:latin typeface="Times New Roman" panose="02020603050405020304" pitchFamily="18" charset="0"/>
                        <a:cs typeface="Times New Roman" panose="02020603050405020304" pitchFamily="18" charset="0"/>
                      </a:endParaRPr>
                    </a:p>
                    <a:p>
                      <a:pPr algn="r" rtl="0"/>
                      <a:r>
                        <a:rPr lang="en-US" sz="2400" i="1" dirty="0" smtClean="0">
                          <a:solidFill>
                            <a:srgbClr val="C00000"/>
                          </a:solidFill>
                          <a:latin typeface="Times New Roman" panose="02020603050405020304" pitchFamily="18" charset="0"/>
                          <a:cs typeface="Times New Roman" panose="02020603050405020304" pitchFamily="18" charset="0"/>
                        </a:rPr>
                        <a:t>UL</a:t>
                      </a:r>
                      <a:endParaRPr lang="he-IL" sz="2400" i="1" dirty="0">
                        <a:solidFill>
                          <a:srgbClr val="C00000"/>
                        </a:solidFill>
                        <a:latin typeface="Times New Roman" panose="02020603050405020304" pitchFamily="18" charset="0"/>
                        <a:cs typeface="Times New Roman" panose="02020603050405020304" pitchFamily="18" charset="0"/>
                      </a:endParaRPr>
                    </a:p>
                  </a:txBody>
                  <a:tcPr anchor="b">
                    <a:solidFill>
                      <a:schemeClr val="bg1"/>
                    </a:solidFill>
                  </a:tcPr>
                </a:tc>
                <a:tc>
                  <a:txBody>
                    <a:bodyPr/>
                    <a:lstStyle/>
                    <a:p>
                      <a:pPr algn="r" rtl="0"/>
                      <a:endParaRPr lang="en-US" sz="2400" i="1" dirty="0" smtClean="0">
                        <a:solidFill>
                          <a:srgbClr val="C00000"/>
                        </a:solidFill>
                        <a:latin typeface="Times New Roman" panose="02020603050405020304" pitchFamily="18" charset="0"/>
                        <a:cs typeface="Times New Roman" panose="02020603050405020304" pitchFamily="18" charset="0"/>
                      </a:endParaRPr>
                    </a:p>
                    <a:p>
                      <a:pPr algn="r" rtl="0"/>
                      <a:endParaRPr lang="en-US" sz="2400" i="1" dirty="0" smtClean="0">
                        <a:solidFill>
                          <a:srgbClr val="C00000"/>
                        </a:solidFill>
                        <a:latin typeface="Times New Roman" panose="02020603050405020304" pitchFamily="18" charset="0"/>
                        <a:cs typeface="Times New Roman" panose="02020603050405020304" pitchFamily="18" charset="0"/>
                      </a:endParaRPr>
                    </a:p>
                    <a:p>
                      <a:pPr algn="r" rtl="0"/>
                      <a:r>
                        <a:rPr lang="en-US" sz="2400" i="1" dirty="0" smtClean="0">
                          <a:solidFill>
                            <a:srgbClr val="C00000"/>
                          </a:solidFill>
                          <a:latin typeface="Times New Roman" panose="02020603050405020304" pitchFamily="18" charset="0"/>
                          <a:cs typeface="Times New Roman" panose="02020603050405020304" pitchFamily="18" charset="0"/>
                        </a:rPr>
                        <a:t>LL</a:t>
                      </a:r>
                    </a:p>
                  </a:txBody>
                  <a:tcPr anchor="b">
                    <a:solidFill>
                      <a:schemeClr val="bg1"/>
                    </a:solidFill>
                  </a:tcPr>
                </a:tc>
                <a:tc>
                  <a:txBody>
                    <a:bodyPr/>
                    <a:lstStyle/>
                    <a:p>
                      <a:pPr algn="r" rtl="0">
                        <a:lnSpc>
                          <a:spcPct val="200000"/>
                        </a:lnSpc>
                        <a:spcAft>
                          <a:spcPts val="1000"/>
                        </a:spcAft>
                      </a:pPr>
                      <a:r>
                        <a:rPr lang="en-US" sz="2400" i="1" dirty="0" smtClean="0">
                          <a:solidFill>
                            <a:srgbClr val="C00000"/>
                          </a:solidFill>
                          <a:latin typeface="Times New Roman" panose="02020603050405020304" pitchFamily="18" charset="0"/>
                          <a:ea typeface="Calibri"/>
                          <a:cs typeface="Times New Roman" panose="02020603050405020304" pitchFamily="18" charset="0"/>
                        </a:rPr>
                        <a:t>d</a:t>
                      </a:r>
                      <a:endParaRPr lang="en-US" sz="2400" i="1" dirty="0">
                        <a:solidFill>
                          <a:srgbClr val="C00000"/>
                        </a:solidFill>
                        <a:latin typeface="Times New Roman" panose="02020603050405020304" pitchFamily="18" charset="0"/>
                        <a:ea typeface="Calibri"/>
                        <a:cs typeface="Times New Roman" panose="02020603050405020304" pitchFamily="18" charset="0"/>
                      </a:endParaRPr>
                    </a:p>
                  </a:txBody>
                  <a:tcPr marL="68580" marR="68580" marT="0" marB="0" anchor="b">
                    <a:solidFill>
                      <a:schemeClr val="bg1"/>
                    </a:solidFill>
                  </a:tcPr>
                </a:tc>
                <a:tc>
                  <a:txBody>
                    <a:bodyPr/>
                    <a:lstStyle/>
                    <a:p>
                      <a:pPr>
                        <a:lnSpc>
                          <a:spcPct val="200000"/>
                        </a:lnSpc>
                        <a:spcAft>
                          <a:spcPts val="1000"/>
                        </a:spcAft>
                      </a:pPr>
                      <a:endParaRPr lang="en-US" sz="1800" b="1" dirty="0">
                        <a:solidFill>
                          <a:schemeClr val="tx2">
                            <a:lumMod val="95000"/>
                            <a:lumOff val="5000"/>
                          </a:schemeClr>
                        </a:solidFill>
                        <a:latin typeface="Times New Roman" panose="02020603050405020304" pitchFamily="18" charset="0"/>
                        <a:ea typeface="Calibri"/>
                        <a:cs typeface="Times New Roman" panose="02020603050405020304" pitchFamily="18" charset="0"/>
                      </a:endParaRPr>
                    </a:p>
                  </a:txBody>
                  <a:tcPr marL="68580" marR="68580" marT="0" marB="0">
                    <a:solidFill>
                      <a:schemeClr val="bg1"/>
                    </a:solidFill>
                  </a:tcPr>
                </a:tc>
              </a:tr>
              <a:tr h="885825">
                <a:tc>
                  <a:txBody>
                    <a:bodyPr/>
                    <a:lstStyle/>
                    <a:p>
                      <a:pPr algn="r" rtl="0">
                        <a:lnSpc>
                          <a:spcPct val="200000"/>
                        </a:lnSpc>
                        <a:spcAft>
                          <a:spcPts val="1000"/>
                        </a:spcAft>
                      </a:pPr>
                      <a:r>
                        <a:rPr lang="en-US" sz="1800" b="0" dirty="0">
                          <a:latin typeface="+mn-lt"/>
                          <a:ea typeface="Calibri"/>
                          <a:cs typeface="Arial"/>
                        </a:rPr>
                        <a:t>1.48</a:t>
                      </a:r>
                    </a:p>
                  </a:txBody>
                  <a:tcPr marL="68580" marR="68580" marT="0" marB="0" anchor="ctr"/>
                </a:tc>
                <a:tc>
                  <a:txBody>
                    <a:bodyPr/>
                    <a:lstStyle/>
                    <a:p>
                      <a:pPr algn="r" rtl="0">
                        <a:lnSpc>
                          <a:spcPct val="200000"/>
                        </a:lnSpc>
                        <a:spcAft>
                          <a:spcPts val="1000"/>
                        </a:spcAft>
                      </a:pPr>
                      <a:r>
                        <a:rPr lang="en-US" sz="1800" b="0" dirty="0">
                          <a:latin typeface="+mn-lt"/>
                          <a:ea typeface="Calibri"/>
                          <a:cs typeface="Arial"/>
                        </a:rPr>
                        <a:t>.30</a:t>
                      </a:r>
                    </a:p>
                  </a:txBody>
                  <a:tcPr marL="68580" marR="68580" marT="0" marB="0" anchor="ctr"/>
                </a:tc>
                <a:tc>
                  <a:txBody>
                    <a:bodyPr/>
                    <a:lstStyle/>
                    <a:p>
                      <a:pPr algn="r" rtl="0">
                        <a:lnSpc>
                          <a:spcPct val="200000"/>
                        </a:lnSpc>
                        <a:spcAft>
                          <a:spcPts val="1000"/>
                        </a:spcAft>
                      </a:pPr>
                      <a:r>
                        <a:rPr lang="en-US" sz="1800" b="0" dirty="0">
                          <a:latin typeface="+mn-lt"/>
                          <a:ea typeface="Calibri"/>
                          <a:cs typeface="Arial"/>
                        </a:rPr>
                        <a:t>1.68</a:t>
                      </a:r>
                    </a:p>
                  </a:txBody>
                  <a:tcPr marL="68580" marR="68580" marT="0" marB="0" anchor="ctr"/>
                </a:tc>
                <a:tc>
                  <a:txBody>
                    <a:bodyPr/>
                    <a:lstStyle/>
                    <a:p>
                      <a:pPr algn="r" rtl="0">
                        <a:lnSpc>
                          <a:spcPct val="200000"/>
                        </a:lnSpc>
                        <a:spcAft>
                          <a:spcPts val="1000"/>
                        </a:spcAft>
                      </a:pPr>
                      <a:r>
                        <a:rPr lang="en-US" sz="1800" b="0" dirty="0" smtClean="0">
                          <a:latin typeface="+mn-lt"/>
                          <a:ea typeface="Calibri"/>
                          <a:cs typeface="Arial"/>
                        </a:rPr>
                        <a:t>0.30</a:t>
                      </a:r>
                      <a:endParaRPr lang="en-US" sz="1800" b="0" dirty="0">
                        <a:latin typeface="+mn-lt"/>
                        <a:ea typeface="Calibri"/>
                        <a:cs typeface="Arial"/>
                      </a:endParaRPr>
                    </a:p>
                  </a:txBody>
                  <a:tcPr marL="68580" marR="68580" marT="0" marB="0" anchor="ctr"/>
                </a:tc>
                <a:tc>
                  <a:txBody>
                    <a:bodyPr/>
                    <a:lstStyle/>
                    <a:p>
                      <a:pPr algn="r" rtl="0">
                        <a:lnSpc>
                          <a:spcPct val="200000"/>
                        </a:lnSpc>
                        <a:spcAft>
                          <a:spcPts val="1000"/>
                        </a:spcAft>
                      </a:pPr>
                      <a:r>
                        <a:rPr lang="en-US" sz="1800" b="1" dirty="0" smtClean="0">
                          <a:latin typeface="+mn-lt"/>
                          <a:ea typeface="Calibri"/>
                          <a:cs typeface="Arial"/>
                        </a:rPr>
                        <a:t>0.99</a:t>
                      </a:r>
                      <a:endParaRPr lang="en-US" sz="1800" b="1" dirty="0">
                        <a:latin typeface="+mn-lt"/>
                        <a:ea typeface="Calibri"/>
                        <a:cs typeface="Arial"/>
                      </a:endParaRPr>
                    </a:p>
                  </a:txBody>
                  <a:tcPr marL="68580" marR="68580" marT="0" marB="0" anchor="ctr"/>
                </a:tc>
                <a:tc>
                  <a:txBody>
                    <a:bodyPr/>
                    <a:lstStyle/>
                    <a:p>
                      <a:pPr algn="l" rtl="0">
                        <a:lnSpc>
                          <a:spcPct val="200000"/>
                        </a:lnSpc>
                        <a:spcAft>
                          <a:spcPts val="1000"/>
                        </a:spcAft>
                      </a:pPr>
                      <a:r>
                        <a:rPr lang="en-US" sz="1800" b="1" dirty="0" smtClean="0">
                          <a:solidFill>
                            <a:schemeClr val="tx2">
                              <a:lumMod val="95000"/>
                              <a:lumOff val="5000"/>
                            </a:schemeClr>
                          </a:solidFill>
                          <a:latin typeface="+mn-lt"/>
                          <a:ea typeface="Calibri"/>
                          <a:cs typeface="Arial"/>
                        </a:rPr>
                        <a:t>Perceived listening</a:t>
                      </a:r>
                      <a:endParaRPr lang="en-US" sz="1800" b="1" dirty="0">
                        <a:solidFill>
                          <a:schemeClr val="tx2">
                            <a:lumMod val="95000"/>
                            <a:lumOff val="5000"/>
                          </a:schemeClr>
                        </a:solidFill>
                        <a:latin typeface="+mn-lt"/>
                        <a:ea typeface="Calibri"/>
                        <a:cs typeface="Arial"/>
                      </a:endParaRPr>
                    </a:p>
                  </a:txBody>
                  <a:tcPr marL="68580" marR="68580" marT="0" marB="0"/>
                </a:tc>
              </a:tr>
              <a:tr h="885825">
                <a:tc>
                  <a:txBody>
                    <a:bodyPr/>
                    <a:lstStyle/>
                    <a:p>
                      <a:pPr algn="r" rtl="0">
                        <a:lnSpc>
                          <a:spcPct val="200000"/>
                        </a:lnSpc>
                        <a:spcAft>
                          <a:spcPts val="1000"/>
                        </a:spcAft>
                      </a:pPr>
                      <a:r>
                        <a:rPr lang="en-US" sz="1800" b="0">
                          <a:latin typeface="+mn-lt"/>
                          <a:ea typeface="Calibri"/>
                          <a:cs typeface="Arial"/>
                        </a:rPr>
                        <a:t>1.46</a:t>
                      </a:r>
                    </a:p>
                  </a:txBody>
                  <a:tcPr marL="68580" marR="68580" marT="0" marB="0" anchor="ctr"/>
                </a:tc>
                <a:tc>
                  <a:txBody>
                    <a:bodyPr/>
                    <a:lstStyle/>
                    <a:p>
                      <a:pPr algn="r" rtl="0">
                        <a:lnSpc>
                          <a:spcPct val="200000"/>
                        </a:lnSpc>
                        <a:spcAft>
                          <a:spcPts val="1000"/>
                        </a:spcAft>
                      </a:pPr>
                      <a:r>
                        <a:rPr lang="en-US" sz="1800" b="0">
                          <a:latin typeface="+mn-lt"/>
                          <a:ea typeface="Calibri"/>
                          <a:cs typeface="Arial"/>
                        </a:rPr>
                        <a:t>.00</a:t>
                      </a:r>
                    </a:p>
                  </a:txBody>
                  <a:tcPr marL="68580" marR="68580" marT="0" marB="0" anchor="ctr"/>
                </a:tc>
                <a:tc>
                  <a:txBody>
                    <a:bodyPr/>
                    <a:lstStyle/>
                    <a:p>
                      <a:pPr algn="r" rtl="0">
                        <a:lnSpc>
                          <a:spcPct val="200000"/>
                        </a:lnSpc>
                        <a:spcAft>
                          <a:spcPts val="1000"/>
                        </a:spcAft>
                      </a:pPr>
                      <a:r>
                        <a:rPr lang="en-US" sz="1800" b="0">
                          <a:latin typeface="+mn-lt"/>
                          <a:ea typeface="Calibri"/>
                          <a:cs typeface="Arial"/>
                        </a:rPr>
                        <a:t>-0.40</a:t>
                      </a:r>
                    </a:p>
                  </a:txBody>
                  <a:tcPr marL="68580" marR="68580" marT="0" marB="0" anchor="ctr"/>
                </a:tc>
                <a:tc>
                  <a:txBody>
                    <a:bodyPr/>
                    <a:lstStyle/>
                    <a:p>
                      <a:pPr algn="r" rtl="0">
                        <a:lnSpc>
                          <a:spcPct val="200000"/>
                        </a:lnSpc>
                        <a:spcAft>
                          <a:spcPts val="1000"/>
                        </a:spcAft>
                      </a:pPr>
                      <a:r>
                        <a:rPr lang="en-US" sz="1800" b="0" dirty="0" smtClean="0">
                          <a:latin typeface="+mn-lt"/>
                          <a:ea typeface="Calibri"/>
                          <a:cs typeface="Arial"/>
                        </a:rPr>
                        <a:t>-0.90</a:t>
                      </a:r>
                      <a:endParaRPr lang="en-US" sz="1800" b="0" dirty="0">
                        <a:latin typeface="+mn-lt"/>
                        <a:ea typeface="Calibri"/>
                        <a:cs typeface="Arial"/>
                      </a:endParaRPr>
                    </a:p>
                  </a:txBody>
                  <a:tcPr marL="68580" marR="68580" marT="0" marB="0" anchor="ctr"/>
                </a:tc>
                <a:tc>
                  <a:txBody>
                    <a:bodyPr/>
                    <a:lstStyle/>
                    <a:p>
                      <a:pPr algn="r" rtl="0">
                        <a:lnSpc>
                          <a:spcPct val="200000"/>
                        </a:lnSpc>
                        <a:spcAft>
                          <a:spcPts val="1000"/>
                        </a:spcAft>
                      </a:pPr>
                      <a:r>
                        <a:rPr lang="en-US" sz="1800" b="1" dirty="0" smtClean="0">
                          <a:latin typeface="+mn-lt"/>
                          <a:ea typeface="Calibri"/>
                          <a:cs typeface="Arial"/>
                        </a:rPr>
                        <a:t>-0.65</a:t>
                      </a:r>
                      <a:endParaRPr lang="en-US" sz="1800" b="1" dirty="0">
                        <a:latin typeface="+mn-lt"/>
                        <a:ea typeface="Calibri"/>
                        <a:cs typeface="Arial"/>
                      </a:endParaRPr>
                    </a:p>
                  </a:txBody>
                  <a:tcPr marL="68580" marR="68580" marT="0" marB="0" anchor="ctr"/>
                </a:tc>
                <a:tc>
                  <a:txBody>
                    <a:bodyPr/>
                    <a:lstStyle/>
                    <a:p>
                      <a:pPr algn="l" rtl="0">
                        <a:lnSpc>
                          <a:spcPct val="200000"/>
                        </a:lnSpc>
                        <a:spcAft>
                          <a:spcPts val="1000"/>
                        </a:spcAft>
                      </a:pPr>
                      <a:r>
                        <a:rPr lang="en-US" sz="1800" b="1" dirty="0">
                          <a:solidFill>
                            <a:schemeClr val="tx2">
                              <a:lumMod val="95000"/>
                              <a:lumOff val="5000"/>
                            </a:schemeClr>
                          </a:solidFill>
                          <a:latin typeface="+mn-lt"/>
                          <a:ea typeface="Calibri"/>
                          <a:cs typeface="Arial"/>
                        </a:rPr>
                        <a:t>Social anxiety</a:t>
                      </a:r>
                    </a:p>
                  </a:txBody>
                  <a:tcPr marL="68580" marR="68580" marT="0" marB="0"/>
                </a:tc>
              </a:tr>
              <a:tr h="885825">
                <a:tc>
                  <a:txBody>
                    <a:bodyPr/>
                    <a:lstStyle/>
                    <a:p>
                      <a:pPr algn="r" rtl="0">
                        <a:lnSpc>
                          <a:spcPct val="200000"/>
                        </a:lnSpc>
                        <a:spcAft>
                          <a:spcPts val="1000"/>
                        </a:spcAft>
                      </a:pPr>
                      <a:r>
                        <a:rPr lang="en-US" sz="1800" b="0">
                          <a:latin typeface="+mn-lt"/>
                          <a:ea typeface="Calibri"/>
                          <a:cs typeface="Arial"/>
                        </a:rPr>
                        <a:t>1.97</a:t>
                      </a:r>
                    </a:p>
                  </a:txBody>
                  <a:tcPr marL="68580" marR="68580" marT="0" marB="0" anchor="ctr"/>
                </a:tc>
                <a:tc>
                  <a:txBody>
                    <a:bodyPr/>
                    <a:lstStyle/>
                    <a:p>
                      <a:pPr algn="r" rtl="0">
                        <a:lnSpc>
                          <a:spcPct val="200000"/>
                        </a:lnSpc>
                        <a:spcAft>
                          <a:spcPts val="1000"/>
                        </a:spcAft>
                      </a:pPr>
                      <a:r>
                        <a:rPr lang="en-US" sz="1800" b="0">
                          <a:latin typeface="+mn-lt"/>
                          <a:ea typeface="Calibri"/>
                          <a:cs typeface="Arial"/>
                        </a:rPr>
                        <a:t>.00</a:t>
                      </a:r>
                    </a:p>
                  </a:txBody>
                  <a:tcPr marL="68580" marR="68580" marT="0" marB="0" anchor="ctr"/>
                </a:tc>
                <a:tc>
                  <a:txBody>
                    <a:bodyPr/>
                    <a:lstStyle/>
                    <a:p>
                      <a:pPr algn="r" rtl="0">
                        <a:lnSpc>
                          <a:spcPct val="200000"/>
                        </a:lnSpc>
                        <a:spcAft>
                          <a:spcPts val="1000"/>
                        </a:spcAft>
                      </a:pPr>
                      <a:r>
                        <a:rPr lang="en-US" sz="1800" b="0">
                          <a:latin typeface="+mn-lt"/>
                          <a:ea typeface="Calibri"/>
                          <a:cs typeface="Arial"/>
                        </a:rPr>
                        <a:t>0.79</a:t>
                      </a:r>
                    </a:p>
                  </a:txBody>
                  <a:tcPr marL="68580" marR="68580" marT="0" marB="0" anchor="ctr"/>
                </a:tc>
                <a:tc>
                  <a:txBody>
                    <a:bodyPr/>
                    <a:lstStyle/>
                    <a:p>
                      <a:pPr algn="r" rtl="0">
                        <a:lnSpc>
                          <a:spcPct val="200000"/>
                        </a:lnSpc>
                        <a:spcAft>
                          <a:spcPts val="1000"/>
                        </a:spcAft>
                      </a:pPr>
                      <a:r>
                        <a:rPr lang="en-US" sz="1800" b="0" dirty="0" smtClean="0">
                          <a:latin typeface="+mn-lt"/>
                          <a:ea typeface="Calibri"/>
                          <a:cs typeface="Arial"/>
                        </a:rPr>
                        <a:t>0.29</a:t>
                      </a:r>
                      <a:endParaRPr lang="en-US" sz="1800" b="0" dirty="0">
                        <a:latin typeface="+mn-lt"/>
                        <a:ea typeface="Calibri"/>
                        <a:cs typeface="Arial"/>
                      </a:endParaRPr>
                    </a:p>
                  </a:txBody>
                  <a:tcPr marL="68580" marR="68580" marT="0" marB="0" anchor="ctr"/>
                </a:tc>
                <a:tc>
                  <a:txBody>
                    <a:bodyPr/>
                    <a:lstStyle/>
                    <a:p>
                      <a:pPr algn="r" rtl="0">
                        <a:lnSpc>
                          <a:spcPct val="200000"/>
                        </a:lnSpc>
                        <a:spcAft>
                          <a:spcPts val="1000"/>
                        </a:spcAft>
                      </a:pPr>
                      <a:r>
                        <a:rPr lang="en-US" sz="1800" b="1" dirty="0" smtClean="0">
                          <a:latin typeface="+mn-lt"/>
                          <a:ea typeface="Calibri"/>
                          <a:cs typeface="Arial"/>
                        </a:rPr>
                        <a:t>0.54</a:t>
                      </a:r>
                      <a:endParaRPr lang="en-US" sz="1800" b="1" dirty="0">
                        <a:latin typeface="+mn-lt"/>
                        <a:ea typeface="Calibri"/>
                        <a:cs typeface="Arial"/>
                      </a:endParaRPr>
                    </a:p>
                  </a:txBody>
                  <a:tcPr marL="68580" marR="68580" marT="0" marB="0" anchor="ctr"/>
                </a:tc>
                <a:tc>
                  <a:txBody>
                    <a:bodyPr/>
                    <a:lstStyle/>
                    <a:p>
                      <a:pPr algn="l" rtl="0">
                        <a:lnSpc>
                          <a:spcPct val="200000"/>
                        </a:lnSpc>
                        <a:spcAft>
                          <a:spcPts val="1000"/>
                        </a:spcAft>
                      </a:pPr>
                      <a:r>
                        <a:rPr lang="en-US" sz="1800" b="1" dirty="0" smtClean="0">
                          <a:solidFill>
                            <a:schemeClr val="tx2">
                              <a:lumMod val="95000"/>
                              <a:lumOff val="5000"/>
                            </a:schemeClr>
                          </a:solidFill>
                          <a:latin typeface="+mn-lt"/>
                          <a:ea typeface="Calibri"/>
                          <a:cs typeface="Arial"/>
                        </a:rPr>
                        <a:t>Attitude ambivalence </a:t>
                      </a:r>
                      <a:endParaRPr lang="en-US" sz="1800" b="1" dirty="0">
                        <a:solidFill>
                          <a:schemeClr val="tx2">
                            <a:lumMod val="95000"/>
                            <a:lumOff val="5000"/>
                          </a:schemeClr>
                        </a:solidFill>
                        <a:latin typeface="+mn-lt"/>
                        <a:ea typeface="Calibri"/>
                        <a:cs typeface="Arial"/>
                      </a:endParaRPr>
                    </a:p>
                  </a:txBody>
                  <a:tcPr marL="68580" marR="68580" marT="0" marB="0"/>
                </a:tc>
              </a:tr>
              <a:tr h="885825">
                <a:tc>
                  <a:txBody>
                    <a:bodyPr/>
                    <a:lstStyle/>
                    <a:p>
                      <a:pPr algn="r" rtl="0">
                        <a:lnSpc>
                          <a:spcPct val="200000"/>
                        </a:lnSpc>
                        <a:spcAft>
                          <a:spcPts val="1000"/>
                        </a:spcAft>
                      </a:pPr>
                      <a:r>
                        <a:rPr lang="en-US" sz="1800" b="0" dirty="0">
                          <a:latin typeface="+mn-lt"/>
                          <a:ea typeface="Calibri"/>
                          <a:cs typeface="Arial"/>
                        </a:rPr>
                        <a:t>0.50</a:t>
                      </a:r>
                    </a:p>
                  </a:txBody>
                  <a:tcPr marL="68580" marR="68580" marT="0" marB="0" anchor="ctr"/>
                </a:tc>
                <a:tc>
                  <a:txBody>
                    <a:bodyPr/>
                    <a:lstStyle/>
                    <a:p>
                      <a:pPr algn="r" rtl="0">
                        <a:lnSpc>
                          <a:spcPct val="200000"/>
                        </a:lnSpc>
                        <a:spcAft>
                          <a:spcPts val="1000"/>
                        </a:spcAft>
                      </a:pPr>
                      <a:r>
                        <a:rPr lang="en-US" sz="1800" b="0" dirty="0">
                          <a:latin typeface="+mn-lt"/>
                          <a:ea typeface="Calibri"/>
                          <a:cs typeface="Arial"/>
                        </a:rPr>
                        <a:t>.00</a:t>
                      </a:r>
                    </a:p>
                  </a:txBody>
                  <a:tcPr marL="68580" marR="68580" marT="0" marB="0" anchor="ctr"/>
                </a:tc>
                <a:tc>
                  <a:txBody>
                    <a:bodyPr/>
                    <a:lstStyle/>
                    <a:p>
                      <a:pPr algn="r" rtl="0">
                        <a:lnSpc>
                          <a:spcPct val="200000"/>
                        </a:lnSpc>
                        <a:spcAft>
                          <a:spcPts val="1000"/>
                        </a:spcAft>
                      </a:pPr>
                      <a:r>
                        <a:rPr lang="en-US" sz="1800" b="0" dirty="0">
                          <a:latin typeface="+mn-lt"/>
                          <a:ea typeface="Calibri"/>
                          <a:cs typeface="Arial"/>
                        </a:rPr>
                        <a:t>-0.02</a:t>
                      </a:r>
                    </a:p>
                  </a:txBody>
                  <a:tcPr marL="68580" marR="68580" marT="0" marB="0" anchor="ctr"/>
                </a:tc>
                <a:tc>
                  <a:txBody>
                    <a:bodyPr/>
                    <a:lstStyle/>
                    <a:p>
                      <a:pPr algn="r" rtl="0">
                        <a:lnSpc>
                          <a:spcPct val="200000"/>
                        </a:lnSpc>
                        <a:spcAft>
                          <a:spcPts val="1000"/>
                        </a:spcAft>
                      </a:pPr>
                      <a:r>
                        <a:rPr lang="en-US" sz="1800" b="0" dirty="0" smtClean="0">
                          <a:latin typeface="+mn-lt"/>
                          <a:ea typeface="Calibri"/>
                          <a:cs typeface="Arial"/>
                        </a:rPr>
                        <a:t>-0.51</a:t>
                      </a:r>
                      <a:endParaRPr lang="en-US" sz="1800" b="0" dirty="0">
                        <a:latin typeface="+mn-lt"/>
                        <a:ea typeface="Calibri"/>
                        <a:cs typeface="Arial"/>
                      </a:endParaRPr>
                    </a:p>
                  </a:txBody>
                  <a:tcPr marL="68580" marR="68580" marT="0" marB="0" anchor="ctr"/>
                </a:tc>
                <a:tc>
                  <a:txBody>
                    <a:bodyPr/>
                    <a:lstStyle/>
                    <a:p>
                      <a:pPr algn="r" rtl="0">
                        <a:lnSpc>
                          <a:spcPct val="200000"/>
                        </a:lnSpc>
                        <a:spcAft>
                          <a:spcPts val="1000"/>
                        </a:spcAft>
                      </a:pPr>
                      <a:r>
                        <a:rPr lang="en-US" sz="1800" b="1" dirty="0" smtClean="0">
                          <a:latin typeface="+mn-lt"/>
                          <a:ea typeface="Calibri"/>
                          <a:cs typeface="Arial"/>
                        </a:rPr>
                        <a:t>-0.26</a:t>
                      </a:r>
                      <a:endParaRPr lang="en-US" sz="1800" b="1" dirty="0">
                        <a:latin typeface="+mn-lt"/>
                        <a:ea typeface="Calibri"/>
                        <a:cs typeface="Arial"/>
                      </a:endParaRPr>
                    </a:p>
                  </a:txBody>
                  <a:tcPr marL="68580" marR="68580" marT="0" marB="0" anchor="ctr"/>
                </a:tc>
                <a:tc>
                  <a:txBody>
                    <a:bodyPr/>
                    <a:lstStyle/>
                    <a:p>
                      <a:pPr algn="l" rtl="0">
                        <a:lnSpc>
                          <a:spcPct val="200000"/>
                        </a:lnSpc>
                        <a:spcAft>
                          <a:spcPts val="1000"/>
                        </a:spcAft>
                      </a:pPr>
                      <a:r>
                        <a:rPr lang="en-US" sz="1800" b="1" dirty="0">
                          <a:solidFill>
                            <a:schemeClr val="tx2">
                              <a:lumMod val="95000"/>
                              <a:lumOff val="5000"/>
                            </a:schemeClr>
                          </a:solidFill>
                          <a:latin typeface="+mn-lt"/>
                          <a:ea typeface="Calibri"/>
                          <a:cs typeface="Arial"/>
                        </a:rPr>
                        <a:t>Attitude extremity</a:t>
                      </a:r>
                    </a:p>
                  </a:txBody>
                  <a:tcPr marL="68580" marR="68580" marT="0" marB="0"/>
                </a:tc>
              </a:tr>
            </a:tbl>
          </a:graphicData>
        </a:graphic>
      </p:graphicFrame>
      <p:sp>
        <p:nvSpPr>
          <p:cNvPr id="4" name="מציין מיקום של מספר שקופית 3"/>
          <p:cNvSpPr>
            <a:spLocks noGrp="1"/>
          </p:cNvSpPr>
          <p:nvPr>
            <p:ph type="sldNum" sz="quarter" idx="12"/>
          </p:nvPr>
        </p:nvSpPr>
        <p:spPr/>
        <p:txBody>
          <a:bodyPr/>
          <a:lstStyle/>
          <a:p>
            <a:fld id="{5347065B-820B-4C13-875E-EA6CF42197A8}" type="slidenum">
              <a:rPr lang="en-US" smtClean="0"/>
              <a:pPr/>
              <a:t>23</a:t>
            </a:fld>
            <a:endParaRPr lang="en-US" dirty="0"/>
          </a:p>
        </p:txBody>
      </p:sp>
      <p:sp>
        <p:nvSpPr>
          <p:cNvPr id="6" name="TextBox 5"/>
          <p:cNvSpPr txBox="1"/>
          <p:nvPr/>
        </p:nvSpPr>
        <p:spPr>
          <a:xfrm>
            <a:off x="990600" y="6400800"/>
            <a:ext cx="6477000" cy="584775"/>
          </a:xfrm>
          <a:prstGeom prst="rect">
            <a:avLst/>
          </a:prstGeom>
          <a:noFill/>
        </p:spPr>
        <p:txBody>
          <a:bodyPr wrap="square" rtlCol="1">
            <a:spAutoFit/>
          </a:bodyPr>
          <a:lstStyle/>
          <a:p>
            <a:pPr algn="just"/>
            <a:r>
              <a:rPr lang="en-US" sz="1400" b="1" dirty="0" smtClean="0"/>
              <a:t>Note.  None of the Q tests with 2 </a:t>
            </a:r>
            <a:r>
              <a:rPr lang="en-US" sz="1400" b="1" i="1" dirty="0" err="1" smtClean="0"/>
              <a:t>df</a:t>
            </a:r>
            <a:r>
              <a:rPr lang="en-US" sz="1400" b="1" dirty="0" smtClean="0"/>
              <a:t> is </a:t>
            </a:r>
            <a:r>
              <a:rPr lang="en-US" sz="1400" b="1" dirty="0" smtClean="0">
                <a:latin typeface="+mn-lt"/>
              </a:rPr>
              <a:t>significant</a:t>
            </a:r>
            <a:r>
              <a:rPr lang="en-US" sz="1400" dirty="0" smtClean="0"/>
              <a:t>.</a:t>
            </a:r>
          </a:p>
          <a:p>
            <a:endParaRPr lang="he-IL" dirty="0"/>
          </a:p>
        </p:txBody>
      </p:sp>
    </p:spTree>
  </p:cSld>
  <p:clrMapOvr>
    <a:masterClrMapping/>
  </p:clrMapOvr>
  <p:transition>
    <p:pull dir="ld"/>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3600" b="1" dirty="0" smtClean="0">
                <a:solidFill>
                  <a:srgbClr val="9900CC"/>
                </a:solidFill>
              </a:rPr>
              <a:t>Implications (examples)</a:t>
            </a:r>
            <a:endParaRPr lang="en-US" sz="3600" b="1" dirty="0">
              <a:solidFill>
                <a:srgbClr val="9900CC"/>
              </a:solidFill>
            </a:endParaRPr>
          </a:p>
        </p:txBody>
      </p:sp>
      <p:sp>
        <p:nvSpPr>
          <p:cNvPr id="3" name="Content Placeholder 2"/>
          <p:cNvSpPr>
            <a:spLocks noGrp="1"/>
          </p:cNvSpPr>
          <p:nvPr>
            <p:ph idx="1"/>
          </p:nvPr>
        </p:nvSpPr>
        <p:spPr/>
        <p:txBody>
          <a:bodyPr>
            <a:normAutofit/>
          </a:bodyPr>
          <a:lstStyle/>
          <a:p>
            <a:pPr algn="l" rtl="0">
              <a:lnSpc>
                <a:spcPct val="150000"/>
              </a:lnSpc>
              <a:buNone/>
            </a:pPr>
            <a:r>
              <a:rPr lang="en-US" dirty="0"/>
              <a:t>Listening </a:t>
            </a:r>
            <a:r>
              <a:rPr lang="en-US" dirty="0" smtClean="0"/>
              <a:t>can</a:t>
            </a:r>
            <a:endParaRPr lang="en-US" dirty="0"/>
          </a:p>
          <a:p>
            <a:pPr algn="l" rtl="0">
              <a:lnSpc>
                <a:spcPct val="150000"/>
              </a:lnSpc>
            </a:pPr>
            <a:r>
              <a:rPr lang="en-US" dirty="0"/>
              <a:t>	</a:t>
            </a:r>
            <a:r>
              <a:rPr lang="en-US" dirty="0" smtClean="0"/>
              <a:t>Change </a:t>
            </a:r>
            <a:r>
              <a:rPr lang="en-US" dirty="0"/>
              <a:t>attitudes.</a:t>
            </a:r>
          </a:p>
          <a:p>
            <a:pPr algn="l" rtl="0"/>
            <a:r>
              <a:rPr lang="en-US" dirty="0" smtClean="0"/>
              <a:t>	Reduce stereotypes at the </a:t>
            </a:r>
            <a:r>
              <a:rPr lang="en-US" dirty="0" smtClean="0"/>
              <a:t>workplace.</a:t>
            </a:r>
            <a:endParaRPr lang="en-US" dirty="0" smtClean="0"/>
          </a:p>
          <a:p>
            <a:pPr algn="l" rtl="0"/>
            <a:r>
              <a:rPr lang="en-US" dirty="0"/>
              <a:t>	</a:t>
            </a:r>
            <a:r>
              <a:rPr lang="en-US" dirty="0" smtClean="0"/>
              <a:t>Allow people to admit </a:t>
            </a:r>
            <a:r>
              <a:rPr lang="en-US" dirty="0" smtClean="0"/>
              <a:t>wrongdoing (</a:t>
            </a:r>
            <a:r>
              <a:rPr lang="en-US" dirty="0" smtClean="0"/>
              <a:t>as opposed to when receiving </a:t>
            </a:r>
            <a:r>
              <a:rPr lang="en-US" smtClean="0"/>
              <a:t>feedback).</a:t>
            </a:r>
            <a:endParaRPr lang="en-US" dirty="0" smtClean="0"/>
          </a:p>
          <a:p>
            <a:pPr algn="l" rtl="0"/>
            <a:endParaRPr lang="en-US" dirty="0"/>
          </a:p>
        </p:txBody>
      </p:sp>
      <p:sp>
        <p:nvSpPr>
          <p:cNvPr id="4" name="Slide Number Placeholder 3"/>
          <p:cNvSpPr>
            <a:spLocks noGrp="1"/>
          </p:cNvSpPr>
          <p:nvPr>
            <p:ph type="sldNum" sz="quarter" idx="12"/>
          </p:nvPr>
        </p:nvSpPr>
        <p:spPr/>
        <p:txBody>
          <a:bodyPr/>
          <a:lstStyle/>
          <a:p>
            <a:fld id="{5347065B-820B-4C13-875E-EA6CF42197A8}" type="slidenum">
              <a:rPr lang="en-US" smtClean="0"/>
              <a:pPr/>
              <a:t>24</a:t>
            </a:fld>
            <a:endParaRPr lang="en-US" dirty="0"/>
          </a:p>
        </p:txBody>
      </p:sp>
    </p:spTree>
    <p:extLst>
      <p:ext uri="{BB962C8B-B14F-4D97-AF65-F5344CB8AC3E}">
        <p14:creationId xmlns:p14="http://schemas.microsoft.com/office/powerpoint/2010/main" val="2893040769"/>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p:cNvSpPr>
          <p:nvPr/>
        </p:nvSpPr>
        <p:spPr bwMode="auto">
          <a:xfrm>
            <a:off x="1676400" y="457200"/>
            <a:ext cx="6413500" cy="4610100"/>
          </a:xfrm>
          <a:prstGeom prst="rect">
            <a:avLst/>
          </a:prstGeom>
          <a:noFill/>
          <a:ln w="9525">
            <a:noFill/>
            <a:miter lim="800000"/>
            <a:headEnd/>
            <a:tailEnd/>
          </a:ln>
        </p:spPr>
        <p:txBody>
          <a:bodyPr lIns="0" tIns="0" rIns="40639" bIns="0"/>
          <a:lstStyle/>
          <a:p>
            <a:pPr>
              <a:spcBef>
                <a:spcPts val="638"/>
              </a:spcBef>
              <a:buClr>
                <a:srgbClr val="000000"/>
              </a:buClr>
              <a:buSzPct val="100000"/>
            </a:pPr>
            <a:endParaRPr lang="en-US" altLang="en-US" sz="2400" dirty="0" smtClean="0">
              <a:solidFill>
                <a:schemeClr val="tx1"/>
              </a:solidFill>
              <a:cs typeface="Arial" charset="0"/>
            </a:endParaRPr>
          </a:p>
          <a:p>
            <a:pPr>
              <a:spcBef>
                <a:spcPts val="638"/>
              </a:spcBef>
              <a:buClr>
                <a:srgbClr val="000000"/>
              </a:buClr>
              <a:buSzPct val="100000"/>
            </a:pPr>
            <a:endParaRPr lang="en-US" altLang="en-US" sz="2400" dirty="0" smtClean="0">
              <a:solidFill>
                <a:schemeClr val="tx1"/>
              </a:solidFill>
              <a:cs typeface="Arial" charset="0"/>
            </a:endParaRPr>
          </a:p>
          <a:p>
            <a:pPr algn="ctr">
              <a:spcBef>
                <a:spcPts val="638"/>
              </a:spcBef>
              <a:buClr>
                <a:srgbClr val="000000"/>
              </a:buClr>
              <a:buSzPct val="100000"/>
            </a:pPr>
            <a:r>
              <a:rPr lang="en-US" altLang="en-US" sz="8000" b="1" dirty="0" smtClean="0">
                <a:solidFill>
                  <a:srgbClr val="0070C0"/>
                </a:solidFill>
                <a:effectLst>
                  <a:outerShdw blurRad="38100" dist="38100" dir="2700000" algn="tl">
                    <a:srgbClr val="000000">
                      <a:alpha val="43137"/>
                    </a:srgbClr>
                  </a:outerShdw>
                </a:effectLst>
                <a:latin typeface="+mn-lt"/>
                <a:cs typeface="Arial" charset="0"/>
              </a:rPr>
              <a:t>Thank you for listening</a:t>
            </a:r>
            <a:endParaRPr lang="en-US" altLang="en-US" sz="8000" b="1" dirty="0">
              <a:solidFill>
                <a:srgbClr val="0070C0"/>
              </a:solidFill>
              <a:effectLst>
                <a:outerShdw blurRad="38100" dist="38100" dir="2700000" algn="tl">
                  <a:srgbClr val="000000">
                    <a:alpha val="43137"/>
                  </a:srgbClr>
                </a:outerShdw>
              </a:effectLst>
              <a:latin typeface="+mn-lt"/>
              <a:cs typeface="Arial" charset="0"/>
            </a:endParaRPr>
          </a:p>
          <a:p>
            <a:pPr>
              <a:spcBef>
                <a:spcPts val="638"/>
              </a:spcBef>
              <a:buClr>
                <a:srgbClr val="000000"/>
              </a:buClr>
              <a:buSzPct val="100000"/>
            </a:pPr>
            <a:endParaRPr lang="en-US" altLang="en-US" sz="2400" dirty="0">
              <a:solidFill>
                <a:schemeClr val="tx1"/>
              </a:solidFill>
              <a:cs typeface="Arial" charset="0"/>
            </a:endParaRPr>
          </a:p>
        </p:txBody>
      </p:sp>
      <p:pic>
        <p:nvPicPr>
          <p:cNvPr id="3" name="Picture 2" descr="images (6).jpg"/>
          <p:cNvPicPr>
            <a:picLocks noChangeAspect="1"/>
          </p:cNvPicPr>
          <p:nvPr/>
        </p:nvPicPr>
        <p:blipFill>
          <a:blip r:embed="rId3"/>
          <a:stretch>
            <a:fillRect/>
          </a:stretch>
        </p:blipFill>
        <p:spPr>
          <a:xfrm>
            <a:off x="2771775" y="3810000"/>
            <a:ext cx="3629025" cy="1933575"/>
          </a:xfrm>
          <a:prstGeom prst="rect">
            <a:avLst/>
          </a:prstGeom>
        </p:spPr>
      </p:pic>
      <p:sp>
        <p:nvSpPr>
          <p:cNvPr id="4" name="Slide Number Placeholder 3"/>
          <p:cNvSpPr>
            <a:spLocks noGrp="1"/>
          </p:cNvSpPr>
          <p:nvPr>
            <p:ph type="sldNum" sz="quarter" idx="12"/>
          </p:nvPr>
        </p:nvSpPr>
        <p:spPr/>
        <p:txBody>
          <a:bodyPr/>
          <a:lstStyle/>
          <a:p>
            <a:fld id="{5347065B-820B-4C13-875E-EA6CF42197A8}" type="slidenum">
              <a:rPr lang="en-US" smtClean="0"/>
              <a:pPr/>
              <a:t>25</a:t>
            </a:fld>
            <a:endParaRPr lang="en-US" dirty="0"/>
          </a:p>
        </p:txBody>
      </p:sp>
    </p:spTree>
  </p:cSld>
  <p:clrMapOvr>
    <a:masterClrMapping/>
  </p:clrMapOvr>
  <p:transition>
    <p:pull dir="ld"/>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457200"/>
            <a:ext cx="7848600" cy="5486400"/>
          </a:xfrm>
        </p:spPr>
        <p:txBody>
          <a:bodyPr>
            <a:normAutofit/>
          </a:bodyPr>
          <a:lstStyle/>
          <a:p>
            <a:pPr algn="l" rtl="0">
              <a:lnSpc>
                <a:spcPct val="150000"/>
              </a:lnSpc>
              <a:buNone/>
            </a:pPr>
            <a:r>
              <a:rPr lang="en-US" sz="3100" dirty="0" smtClean="0">
                <a:cs typeface="Times New Roman" pitchFamily="18" charset="0"/>
              </a:rPr>
              <a:t>  …his self-structure is now sufficiently relaxed so that he can consider the </a:t>
            </a:r>
            <a:r>
              <a:rPr lang="en-US" sz="3400" b="1" dirty="0" smtClean="0">
                <a:cs typeface="Times New Roman" pitchFamily="18" charset="0"/>
              </a:rPr>
              <a:t>complex</a:t>
            </a:r>
            <a:r>
              <a:rPr lang="en-US" sz="3100" dirty="0" smtClean="0">
                <a:cs typeface="Times New Roman" pitchFamily="18" charset="0"/>
              </a:rPr>
              <a:t> and </a:t>
            </a:r>
            <a:r>
              <a:rPr lang="en-US" sz="3400" b="1" dirty="0" smtClean="0">
                <a:cs typeface="Times New Roman" pitchFamily="18" charset="0"/>
              </a:rPr>
              <a:t>contradictory</a:t>
            </a:r>
            <a:r>
              <a:rPr lang="en-US" sz="3100" dirty="0" smtClean="0">
                <a:cs typeface="Times New Roman" pitchFamily="18" charset="0"/>
              </a:rPr>
              <a:t> experiences upon which they are based.  </a:t>
            </a:r>
            <a:r>
              <a:rPr lang="en-US" sz="2800" dirty="0" smtClean="0">
                <a:cs typeface="Times New Roman" pitchFamily="18" charset="0"/>
              </a:rPr>
              <a:t>He discovers experiences of which he has never been aware, which are deeply, </a:t>
            </a:r>
            <a:r>
              <a:rPr lang="en-US" sz="3600" b="1" dirty="0" smtClean="0">
                <a:cs typeface="Times New Roman" pitchFamily="18" charset="0"/>
              </a:rPr>
              <a:t>contradictory</a:t>
            </a:r>
            <a:r>
              <a:rPr lang="en-US" sz="2800" dirty="0" smtClean="0">
                <a:cs typeface="Times New Roman" pitchFamily="18" charset="0"/>
              </a:rPr>
              <a:t> to the perception he has had of himself …“ (Rogers, 1951, p.193). </a:t>
            </a:r>
            <a:endParaRPr lang="en-US" sz="3100" dirty="0"/>
          </a:p>
        </p:txBody>
      </p:sp>
      <p:sp>
        <p:nvSpPr>
          <p:cNvPr id="4" name="Slide Number Placeholder 3"/>
          <p:cNvSpPr>
            <a:spLocks noGrp="1"/>
          </p:cNvSpPr>
          <p:nvPr>
            <p:ph type="sldNum" sz="quarter" idx="12"/>
          </p:nvPr>
        </p:nvSpPr>
        <p:spPr/>
        <p:txBody>
          <a:bodyPr/>
          <a:lstStyle/>
          <a:p>
            <a:fld id="{5347065B-820B-4C13-875E-EA6CF42197A8}" type="slidenum">
              <a:rPr lang="en-US" smtClean="0"/>
              <a:pPr/>
              <a:t>3</a:t>
            </a:fld>
            <a:endParaRPr lang="en-US" dirty="0"/>
          </a:p>
        </p:txBody>
      </p:sp>
    </p:spTree>
  </p:cSld>
  <p:clrMapOvr>
    <a:masterClrMapping/>
  </p:clrMapOvr>
  <p:transition advClick="0">
    <p:pull dir="ld"/>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14400" y="304800"/>
            <a:ext cx="8229600" cy="6248400"/>
          </a:xfrm>
        </p:spPr>
        <p:txBody>
          <a:bodyPr/>
          <a:lstStyle/>
          <a:p>
            <a:pPr algn="l" rtl="0" eaLnBrk="1" hangingPunct="1">
              <a:lnSpc>
                <a:spcPct val="90000"/>
              </a:lnSpc>
              <a:buFont typeface="Arial" pitchFamily="34" charset="0"/>
              <a:buNone/>
            </a:pPr>
            <a:r>
              <a:rPr lang="en-US" sz="3200" b="1" dirty="0" smtClean="0"/>
              <a:t>  </a:t>
            </a:r>
            <a:r>
              <a:rPr lang="en-US" sz="3200" b="1" dirty="0" smtClean="0">
                <a:latin typeface="Times New Roman" pitchFamily="18" charset="0"/>
                <a:cs typeface="Times New Roman" pitchFamily="18" charset="0"/>
              </a:rPr>
              <a:t>Good </a:t>
            </a:r>
            <a:r>
              <a:rPr lang="en-US" sz="3200" dirty="0" smtClean="0">
                <a:latin typeface="Times New Roman" pitchFamily="18" charset="0"/>
                <a:cs typeface="Times New Roman" pitchFamily="18" charset="0"/>
              </a:rPr>
              <a:t>listening creates opportunity for an </a:t>
            </a:r>
            <a:r>
              <a:rPr lang="en-US" sz="3200" b="1" dirty="0" smtClean="0">
                <a:latin typeface="Times New Roman" pitchFamily="18" charset="0"/>
                <a:cs typeface="Times New Roman" pitchFamily="18" charset="0"/>
              </a:rPr>
              <a:t>inner dialog within the self </a:t>
            </a:r>
            <a:r>
              <a:rPr lang="en-US" sz="2000" dirty="0" smtClean="0">
                <a:latin typeface="Times New Roman" pitchFamily="18" charset="0"/>
                <a:cs typeface="Times New Roman" pitchFamily="18" charset="0"/>
              </a:rPr>
              <a:t>(Rogers, 1952/1991)</a:t>
            </a:r>
          </a:p>
          <a:p>
            <a:pPr algn="l" rtl="0" eaLnBrk="1" hangingPunct="1">
              <a:lnSpc>
                <a:spcPct val="90000"/>
              </a:lnSpc>
              <a:buFont typeface="Arial" pitchFamily="34" charset="0"/>
              <a:buNone/>
            </a:pPr>
            <a:endParaRPr lang="en-US" sz="2000" dirty="0" smtClean="0"/>
          </a:p>
          <a:p>
            <a:pPr algn="l" rtl="0" eaLnBrk="1" hangingPunct="1">
              <a:lnSpc>
                <a:spcPct val="90000"/>
              </a:lnSpc>
              <a:buFont typeface="Arial" pitchFamily="34" charset="0"/>
              <a:buNone/>
            </a:pPr>
            <a:endParaRPr lang="en-US" sz="2000" dirty="0" smtClean="0"/>
          </a:p>
          <a:p>
            <a:pPr algn="l" rtl="0" eaLnBrk="1" hangingPunct="1">
              <a:lnSpc>
                <a:spcPct val="90000"/>
              </a:lnSpc>
              <a:buFont typeface="Arial" pitchFamily="34" charset="0"/>
              <a:buNone/>
            </a:pPr>
            <a:endParaRPr lang="en-US" sz="2000" dirty="0" smtClean="0"/>
          </a:p>
          <a:p>
            <a:pPr algn="l" rtl="0" eaLnBrk="1" hangingPunct="1">
              <a:lnSpc>
                <a:spcPct val="90000"/>
              </a:lnSpc>
              <a:buFont typeface="Arial" pitchFamily="34" charset="0"/>
              <a:buNone/>
            </a:pPr>
            <a:endParaRPr lang="en-US" sz="2000" dirty="0" smtClean="0"/>
          </a:p>
          <a:p>
            <a:pPr algn="l" rtl="0" eaLnBrk="1" hangingPunct="1">
              <a:lnSpc>
                <a:spcPct val="90000"/>
              </a:lnSpc>
              <a:buFont typeface="Arial" pitchFamily="34" charset="0"/>
              <a:buNone/>
            </a:pPr>
            <a:endParaRPr lang="en-US" sz="2000" dirty="0" smtClean="0"/>
          </a:p>
          <a:p>
            <a:pPr algn="l" rtl="0" eaLnBrk="1" hangingPunct="1">
              <a:lnSpc>
                <a:spcPct val="90000"/>
              </a:lnSpc>
              <a:buFont typeface="Arial" pitchFamily="34" charset="0"/>
              <a:buNone/>
            </a:pPr>
            <a:endParaRPr lang="en-US" sz="2000" dirty="0" smtClean="0"/>
          </a:p>
          <a:p>
            <a:pPr algn="l" rtl="0" eaLnBrk="1" hangingPunct="1">
              <a:lnSpc>
                <a:spcPct val="90000"/>
              </a:lnSpc>
              <a:buFont typeface="Arial" pitchFamily="34" charset="0"/>
              <a:buNone/>
            </a:pPr>
            <a:endParaRPr lang="en-US" sz="2000" dirty="0" smtClean="0"/>
          </a:p>
          <a:p>
            <a:pPr algn="l" rtl="0" eaLnBrk="1" hangingPunct="1">
              <a:lnSpc>
                <a:spcPct val="90000"/>
              </a:lnSpc>
              <a:buFont typeface="Arial" pitchFamily="34" charset="0"/>
              <a:buNone/>
            </a:pPr>
            <a:endParaRPr lang="en-US" sz="2000" dirty="0" smtClean="0"/>
          </a:p>
          <a:p>
            <a:pPr algn="l" rtl="0" eaLnBrk="1" hangingPunct="1">
              <a:lnSpc>
                <a:spcPct val="90000"/>
              </a:lnSpc>
              <a:buFont typeface="Arial" pitchFamily="34" charset="0"/>
              <a:buNone/>
            </a:pPr>
            <a:endParaRPr lang="en-US" dirty="0" smtClean="0"/>
          </a:p>
          <a:p>
            <a:pPr algn="l" rtl="0" eaLnBrk="1" hangingPunct="1">
              <a:lnSpc>
                <a:spcPct val="90000"/>
              </a:lnSpc>
              <a:buFont typeface="Arial" pitchFamily="34" charset="0"/>
              <a:buNone/>
            </a:pPr>
            <a:endParaRPr lang="en-US" dirty="0" smtClean="0"/>
          </a:p>
        </p:txBody>
      </p:sp>
      <p:sp>
        <p:nvSpPr>
          <p:cNvPr id="5" name="Slide Number Placeholder 4"/>
          <p:cNvSpPr>
            <a:spLocks noGrp="1"/>
          </p:cNvSpPr>
          <p:nvPr>
            <p:ph type="sldNum" sz="quarter" idx="12"/>
          </p:nvPr>
        </p:nvSpPr>
        <p:spPr/>
        <p:txBody>
          <a:bodyPr/>
          <a:lstStyle/>
          <a:p>
            <a:fld id="{5347065B-820B-4C13-875E-EA6CF42197A8}" type="slidenum">
              <a:rPr lang="en-US" smtClean="0"/>
              <a:pPr/>
              <a:t>4</a:t>
            </a:fld>
            <a:endParaRPr lang="en-US" dirty="0"/>
          </a:p>
        </p:txBody>
      </p:sp>
      <p:sp>
        <p:nvSpPr>
          <p:cNvPr id="9" name="Rectangle 8"/>
          <p:cNvSpPr/>
          <p:nvPr/>
        </p:nvSpPr>
        <p:spPr>
          <a:xfrm>
            <a:off x="914400" y="4507671"/>
            <a:ext cx="7543800" cy="1421928"/>
          </a:xfrm>
          <a:prstGeom prst="rect">
            <a:avLst/>
          </a:prstGeom>
        </p:spPr>
        <p:txBody>
          <a:bodyPr wrap="square">
            <a:spAutoFit/>
          </a:bodyPr>
          <a:lstStyle/>
          <a:p>
            <a:pPr algn="ctr">
              <a:lnSpc>
                <a:spcPct val="90000"/>
              </a:lnSpc>
              <a:defRPr/>
            </a:pPr>
            <a:r>
              <a:rPr lang="en-US" sz="3200" b="1" dirty="0" smtClean="0">
                <a:solidFill>
                  <a:schemeClr val="tx1"/>
                </a:solidFill>
                <a:latin typeface="Times New Roman" pitchFamily="18" charset="0"/>
                <a:cs typeface="Times New Roman" pitchFamily="18" charset="0"/>
              </a:rPr>
              <a:t>   Inner dialog </a:t>
            </a:r>
            <a:r>
              <a:rPr lang="en-US" sz="3200" dirty="0" smtClean="0">
                <a:solidFill>
                  <a:schemeClr val="tx1"/>
                </a:solidFill>
                <a:latin typeface="Times New Roman" pitchFamily="18" charset="0"/>
                <a:cs typeface="Times New Roman" pitchFamily="18" charset="0"/>
              </a:rPr>
              <a:t>makes speakers aware of their own conflicting cognitions without canceling each other</a:t>
            </a:r>
            <a:r>
              <a:rPr lang="en-US" sz="2000" dirty="0" smtClean="0">
                <a:solidFill>
                  <a:schemeClr val="tx1"/>
                </a:solidFill>
                <a:latin typeface="Times New Roman" pitchFamily="18" charset="0"/>
                <a:cs typeface="Times New Roman" pitchFamily="18" charset="0"/>
              </a:rPr>
              <a:t> (Rogers, 1952/1991)</a:t>
            </a:r>
            <a:endParaRPr lang="he-IL" sz="2000" dirty="0">
              <a:solidFill>
                <a:schemeClr val="tx1"/>
              </a:solidFill>
              <a:latin typeface="Times New Roman" pitchFamily="18" charset="0"/>
              <a:cs typeface="Times New Roman" pitchFamily="18" charset="0"/>
            </a:endParaRPr>
          </a:p>
        </p:txBody>
      </p:sp>
      <p:pic>
        <p:nvPicPr>
          <p:cNvPr id="10" name="Picture 9" descr="download (7).jpg"/>
          <p:cNvPicPr>
            <a:picLocks noChangeAspect="1"/>
          </p:cNvPicPr>
          <p:nvPr/>
        </p:nvPicPr>
        <p:blipFill>
          <a:blip r:embed="rId3"/>
          <a:stretch>
            <a:fillRect/>
          </a:stretch>
        </p:blipFill>
        <p:spPr>
          <a:xfrm>
            <a:off x="2667000" y="1905000"/>
            <a:ext cx="3657600" cy="2057400"/>
          </a:xfrm>
          <a:prstGeom prst="rect">
            <a:avLst/>
          </a:prstGeom>
        </p:spPr>
      </p:pic>
    </p:spTree>
  </p:cSld>
  <p:clrMapOvr>
    <a:masterClrMapping/>
  </p:clrMapOvr>
  <p:transition>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9"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a:xfrm>
            <a:off x="1435608" y="533400"/>
            <a:ext cx="7498080" cy="1143000"/>
          </a:xfrm>
        </p:spPr>
        <p:txBody>
          <a:bodyPr>
            <a:normAutofit fontScale="90000"/>
          </a:bodyPr>
          <a:lstStyle/>
          <a:p>
            <a:pPr algn="ctr" rtl="0"/>
            <a:r>
              <a:rPr lang="en-US" dirty="0" smtClean="0"/>
              <a:t/>
            </a:r>
            <a:br>
              <a:rPr lang="en-US" dirty="0" smtClean="0"/>
            </a:br>
            <a:endParaRPr lang="he-IL" dirty="0">
              <a:solidFill>
                <a:srgbClr val="002060"/>
              </a:solidFill>
            </a:endParaRPr>
          </a:p>
        </p:txBody>
      </p:sp>
      <p:sp>
        <p:nvSpPr>
          <p:cNvPr id="3" name="מציין מיקום תוכן 2"/>
          <p:cNvSpPr>
            <a:spLocks noGrp="1"/>
          </p:cNvSpPr>
          <p:nvPr>
            <p:ph idx="1"/>
          </p:nvPr>
        </p:nvSpPr>
        <p:spPr>
          <a:xfrm>
            <a:off x="990600" y="304800"/>
            <a:ext cx="7848600" cy="6294437"/>
          </a:xfrm>
        </p:spPr>
        <p:txBody>
          <a:bodyPr>
            <a:normAutofit fontScale="70000" lnSpcReduction="20000"/>
          </a:bodyPr>
          <a:lstStyle/>
          <a:p>
            <a:pPr marL="137160" indent="0" algn="ctr" rtl="0">
              <a:buNone/>
            </a:pPr>
            <a:r>
              <a:rPr lang="en-US" sz="5200" b="1" dirty="0" smtClean="0">
                <a:solidFill>
                  <a:srgbClr val="C00000"/>
                </a:solidFill>
              </a:rPr>
              <a:t>Hypotheses</a:t>
            </a:r>
          </a:p>
          <a:p>
            <a:pPr marL="137160" indent="0" algn="l" rtl="0">
              <a:buNone/>
            </a:pPr>
            <a:endParaRPr lang="en-US" dirty="0" smtClean="0"/>
          </a:p>
          <a:p>
            <a:pPr marL="137160" indent="0" algn="l" rtl="0">
              <a:lnSpc>
                <a:spcPct val="150000"/>
              </a:lnSpc>
              <a:buNone/>
            </a:pPr>
            <a:r>
              <a:rPr lang="en-US" sz="3600" b="1" dirty="0" smtClean="0"/>
              <a:t>The effects of listening for understanding on the speaker: </a:t>
            </a:r>
          </a:p>
          <a:p>
            <a:pPr marL="137160" indent="0" algn="l" rtl="0">
              <a:lnSpc>
                <a:spcPct val="150000"/>
              </a:lnSpc>
              <a:buNone/>
            </a:pPr>
            <a:endParaRPr lang="en-US" sz="3500" dirty="0" smtClean="0">
              <a:latin typeface="Times New Roman" pitchFamily="18" charset="0"/>
              <a:cs typeface="Times New Roman" pitchFamily="18" charset="0"/>
            </a:endParaRPr>
          </a:p>
          <a:p>
            <a:pPr marL="137160" indent="0" algn="l" rtl="0">
              <a:lnSpc>
                <a:spcPct val="150000"/>
              </a:lnSpc>
              <a:buNone/>
            </a:pPr>
            <a:r>
              <a:rPr lang="en-US" sz="3500" dirty="0" smtClean="0">
                <a:latin typeface="Times New Roman" pitchFamily="18" charset="0"/>
                <a:cs typeface="Times New Roman" pitchFamily="18" charset="0"/>
              </a:rPr>
              <a:t>H1:      Social anxiety   </a:t>
            </a:r>
          </a:p>
          <a:p>
            <a:pPr marL="137160" indent="0" algn="l" rtl="0">
              <a:lnSpc>
                <a:spcPct val="150000"/>
              </a:lnSpc>
              <a:buNone/>
            </a:pPr>
            <a:r>
              <a:rPr lang="en-US" sz="3500" dirty="0" smtClean="0">
                <a:latin typeface="Times New Roman" pitchFamily="18" charset="0"/>
                <a:cs typeface="Times New Roman" pitchFamily="18" charset="0"/>
              </a:rPr>
              <a:t>H2:      Attitude ambivalence                                    </a:t>
            </a:r>
          </a:p>
          <a:p>
            <a:pPr marL="137160" indent="0" algn="l" rtl="0">
              <a:lnSpc>
                <a:spcPct val="150000"/>
              </a:lnSpc>
              <a:buNone/>
            </a:pPr>
            <a:r>
              <a:rPr lang="en-US" sz="3500" dirty="0" smtClean="0">
                <a:latin typeface="Times New Roman" pitchFamily="18" charset="0"/>
                <a:cs typeface="Times New Roman" pitchFamily="18" charset="0"/>
              </a:rPr>
              <a:t>H3:      Attitude extremity</a:t>
            </a:r>
          </a:p>
          <a:p>
            <a:pPr>
              <a:lnSpc>
                <a:spcPct val="150000"/>
              </a:lnSpc>
            </a:pPr>
            <a:endParaRPr lang="en-US" dirty="0" smtClean="0"/>
          </a:p>
          <a:p>
            <a:pPr>
              <a:lnSpc>
                <a:spcPct val="150000"/>
              </a:lnSpc>
              <a:buNone/>
            </a:pPr>
            <a:endParaRPr lang="en-US" dirty="0" smtClean="0"/>
          </a:p>
          <a:p>
            <a:pPr algn="ctr">
              <a:lnSpc>
                <a:spcPct val="150000"/>
              </a:lnSpc>
              <a:buNone/>
            </a:pPr>
            <a:r>
              <a:rPr lang="en-US" dirty="0" smtClean="0"/>
              <a:t>  </a:t>
            </a:r>
          </a:p>
        </p:txBody>
      </p:sp>
      <p:sp>
        <p:nvSpPr>
          <p:cNvPr id="4" name="מציין מיקום של מספר שקופית 3"/>
          <p:cNvSpPr>
            <a:spLocks noGrp="1"/>
          </p:cNvSpPr>
          <p:nvPr>
            <p:ph type="sldNum" sz="quarter" idx="12"/>
          </p:nvPr>
        </p:nvSpPr>
        <p:spPr/>
        <p:txBody>
          <a:bodyPr/>
          <a:lstStyle/>
          <a:p>
            <a:fld id="{5347065B-820B-4C13-875E-EA6CF42197A8}" type="slidenum">
              <a:rPr lang="en-US" smtClean="0"/>
              <a:pPr/>
              <a:t>5</a:t>
            </a:fld>
            <a:endParaRPr lang="en-US" dirty="0"/>
          </a:p>
        </p:txBody>
      </p:sp>
      <p:sp>
        <p:nvSpPr>
          <p:cNvPr id="9" name="Down Arrow 8"/>
          <p:cNvSpPr/>
          <p:nvPr/>
        </p:nvSpPr>
        <p:spPr>
          <a:xfrm>
            <a:off x="1812236" y="4065104"/>
            <a:ext cx="228600" cy="304799"/>
          </a:xfrm>
          <a:prstGeom prst="downArrow">
            <a:avLst/>
          </a:prstGeom>
          <a:gradFill>
            <a:gsLst>
              <a:gs pos="0">
                <a:srgbClr val="5AD5EE">
                  <a:alpha val="77647"/>
                </a:srgbClr>
              </a:gs>
              <a:gs pos="53000">
                <a:srgbClr val="D4DEFF"/>
              </a:gs>
              <a:gs pos="83000">
                <a:srgbClr val="D4DEFF"/>
              </a:gs>
              <a:gs pos="100000">
                <a:srgbClr val="96AB94"/>
              </a:gs>
            </a:gsLst>
            <a:lin ang="5400000" scaled="0"/>
          </a:gradFill>
        </p:spPr>
        <p:style>
          <a:lnRef idx="1">
            <a:schemeClr val="accent4"/>
          </a:lnRef>
          <a:fillRef idx="2">
            <a:schemeClr val="accent4"/>
          </a:fillRef>
          <a:effectRef idx="1">
            <a:schemeClr val="accent4"/>
          </a:effectRef>
          <a:fontRef idx="minor">
            <a:schemeClr val="dk1"/>
          </a:fontRef>
        </p:style>
        <p:txBody>
          <a:bodyPr rtlCol="0" anchor="ctr"/>
          <a:lstStyle/>
          <a:p>
            <a:pPr algn="ctr"/>
            <a:endParaRPr lang="en-US" sz="1600" b="1" dirty="0" smtClean="0"/>
          </a:p>
        </p:txBody>
      </p:sp>
      <p:sp>
        <p:nvSpPr>
          <p:cNvPr id="10" name="Down Arrow 9"/>
          <p:cNvSpPr/>
          <p:nvPr/>
        </p:nvSpPr>
        <p:spPr>
          <a:xfrm>
            <a:off x="1812236" y="2998304"/>
            <a:ext cx="228600" cy="304799"/>
          </a:xfrm>
          <a:prstGeom prst="downArrow">
            <a:avLst/>
          </a:prstGeom>
          <a:gradFill>
            <a:gsLst>
              <a:gs pos="0">
                <a:srgbClr val="5AD5EE">
                  <a:alpha val="77647"/>
                </a:srgbClr>
              </a:gs>
              <a:gs pos="53000">
                <a:srgbClr val="D4DEFF"/>
              </a:gs>
              <a:gs pos="83000">
                <a:srgbClr val="D4DEFF"/>
              </a:gs>
              <a:gs pos="100000">
                <a:srgbClr val="96AB94"/>
              </a:gs>
            </a:gsLst>
            <a:lin ang="5400000" scaled="0"/>
          </a:gradFill>
        </p:spPr>
        <p:style>
          <a:lnRef idx="1">
            <a:schemeClr val="accent4"/>
          </a:lnRef>
          <a:fillRef idx="2">
            <a:schemeClr val="accent4"/>
          </a:fillRef>
          <a:effectRef idx="1">
            <a:schemeClr val="accent4"/>
          </a:effectRef>
          <a:fontRef idx="minor">
            <a:schemeClr val="dk1"/>
          </a:fontRef>
        </p:style>
        <p:txBody>
          <a:bodyPr rtlCol="0" anchor="ctr"/>
          <a:lstStyle/>
          <a:p>
            <a:pPr algn="ctr"/>
            <a:endParaRPr lang="en-US" sz="1600" b="1" dirty="0" smtClean="0"/>
          </a:p>
        </p:txBody>
      </p:sp>
      <p:sp>
        <p:nvSpPr>
          <p:cNvPr id="11" name="Up Arrow 10"/>
          <p:cNvSpPr/>
          <p:nvPr/>
        </p:nvSpPr>
        <p:spPr>
          <a:xfrm>
            <a:off x="1812236" y="3531704"/>
            <a:ext cx="228600" cy="304800"/>
          </a:xfrm>
          <a:prstGeom prst="upArrow">
            <a:avLst/>
          </a:prstGeom>
          <a:gradFill>
            <a:gsLst>
              <a:gs pos="0">
                <a:srgbClr val="5AD5EE">
                  <a:alpha val="77647"/>
                </a:srgbClr>
              </a:gs>
              <a:gs pos="53000">
                <a:srgbClr val="D4DEFF"/>
              </a:gs>
              <a:gs pos="83000">
                <a:srgbClr val="D4DEFF"/>
              </a:gs>
              <a:gs pos="100000">
                <a:srgbClr val="96AB94"/>
              </a:gs>
            </a:gsLst>
            <a:lin ang="5400000" scaled="0"/>
          </a:gradFill>
        </p:spPr>
        <p:style>
          <a:lnRef idx="1">
            <a:schemeClr val="accent4"/>
          </a:lnRef>
          <a:fillRef idx="2">
            <a:schemeClr val="accent4"/>
          </a:fillRef>
          <a:effectRef idx="1">
            <a:schemeClr val="accent4"/>
          </a:effectRef>
          <a:fontRef idx="minor">
            <a:schemeClr val="dk1"/>
          </a:fontRef>
        </p:style>
        <p:txBody>
          <a:bodyPr rtlCol="0" anchor="ctr"/>
          <a:lstStyle/>
          <a:p>
            <a:pPr algn="ctr"/>
            <a:endParaRPr lang="en-US" sz="1600" b="1" dirty="0" smtClean="0"/>
          </a:p>
        </p:txBody>
      </p:sp>
    </p:spTree>
  </p:cSld>
  <p:clrMapOvr>
    <a:masterClrMapping/>
  </p:clrMapOvr>
  <p:transition>
    <p:pull dir="l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20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fade">
                                      <p:cBhvr>
                                        <p:cTn id="17" dur="2000"/>
                                        <p:tgtEl>
                                          <p:spTgt spid="3">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5" end="5"/>
                                            </p:txEl>
                                          </p:spTgt>
                                        </p:tgtEl>
                                        <p:attrNameLst>
                                          <p:attrName>style.visibility</p:attrName>
                                        </p:attrNameLst>
                                      </p:cBhvr>
                                      <p:to>
                                        <p:strVal val="visible"/>
                                      </p:to>
                                    </p:set>
                                    <p:animEffect transition="in" filter="fade">
                                      <p:cBhvr>
                                        <p:cTn id="22" dur="2000"/>
                                        <p:tgtEl>
                                          <p:spTgt spid="3">
                                            <p:txEl>
                                              <p:pRg st="5" end="5"/>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animEffect transition="in" filter="fade">
                                      <p:cBhvr>
                                        <p:cTn id="27" dur="2000"/>
                                        <p:tgtEl>
                                          <p:spTgt spid="3">
                                            <p:txEl>
                                              <p:pRg st="6" end="6"/>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9" end="9"/>
                                            </p:txEl>
                                          </p:spTgt>
                                        </p:tgtEl>
                                        <p:attrNameLst>
                                          <p:attrName>style.visibility</p:attrName>
                                        </p:attrNameLst>
                                      </p:cBhvr>
                                      <p:to>
                                        <p:strVal val="visible"/>
                                      </p:to>
                                    </p:set>
                                    <p:animEffect transition="in" filter="fade">
                                      <p:cBhvr>
                                        <p:cTn id="32" dur="2000"/>
                                        <p:tgtEl>
                                          <p:spTgt spid="3">
                                            <p:txEl>
                                              <p:pRg st="9" end="9"/>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3" presetClass="entr" presetSubtype="10" fill="hold" grpId="0" nodeType="clickEffect">
                                  <p:stCondLst>
                                    <p:cond delay="0"/>
                                  </p:stCondLst>
                                  <p:childTnLst>
                                    <p:set>
                                      <p:cBhvr>
                                        <p:cTn id="36" dur="1" fill="hold">
                                          <p:stCondLst>
                                            <p:cond delay="0"/>
                                          </p:stCondLst>
                                        </p:cTn>
                                        <p:tgtEl>
                                          <p:spTgt spid="10"/>
                                        </p:tgtEl>
                                        <p:attrNameLst>
                                          <p:attrName>style.visibility</p:attrName>
                                        </p:attrNameLst>
                                      </p:cBhvr>
                                      <p:to>
                                        <p:strVal val="visible"/>
                                      </p:to>
                                    </p:set>
                                    <p:animEffect transition="in" filter="blinds(horizontal)">
                                      <p:cBhvr>
                                        <p:cTn id="37" dur="500"/>
                                        <p:tgtEl>
                                          <p:spTgt spid="10"/>
                                        </p:tgtEl>
                                      </p:cBhvr>
                                    </p:animEffect>
                                  </p:childTnLst>
                                </p:cTn>
                              </p:par>
                            </p:childTnLst>
                          </p:cTn>
                        </p:par>
                      </p:childTnLst>
                    </p:cTn>
                  </p:par>
                  <p:par>
                    <p:cTn id="38" fill="hold">
                      <p:stCondLst>
                        <p:cond delay="indefinite"/>
                      </p:stCondLst>
                      <p:childTnLst>
                        <p:par>
                          <p:cTn id="39" fill="hold">
                            <p:stCondLst>
                              <p:cond delay="0"/>
                            </p:stCondLst>
                            <p:childTnLst>
                              <p:par>
                                <p:cTn id="40" presetID="3" presetClass="entr" presetSubtype="10" fill="hold" grpId="0" nodeType="clickEffect">
                                  <p:stCondLst>
                                    <p:cond delay="0"/>
                                  </p:stCondLst>
                                  <p:childTnLst>
                                    <p:set>
                                      <p:cBhvr>
                                        <p:cTn id="41" dur="1" fill="hold">
                                          <p:stCondLst>
                                            <p:cond delay="0"/>
                                          </p:stCondLst>
                                        </p:cTn>
                                        <p:tgtEl>
                                          <p:spTgt spid="11"/>
                                        </p:tgtEl>
                                        <p:attrNameLst>
                                          <p:attrName>style.visibility</p:attrName>
                                        </p:attrNameLst>
                                      </p:cBhvr>
                                      <p:to>
                                        <p:strVal val="visible"/>
                                      </p:to>
                                    </p:set>
                                    <p:animEffect transition="in" filter="blinds(horizontal)">
                                      <p:cBhvr>
                                        <p:cTn id="42" dur="500"/>
                                        <p:tgtEl>
                                          <p:spTgt spid="11"/>
                                        </p:tgtEl>
                                      </p:cBhvr>
                                    </p:animEffect>
                                  </p:childTnLst>
                                </p:cTn>
                              </p:par>
                            </p:childTnLst>
                          </p:cTn>
                        </p:par>
                      </p:childTnLst>
                    </p:cTn>
                  </p:par>
                  <p:par>
                    <p:cTn id="43" fill="hold">
                      <p:stCondLst>
                        <p:cond delay="indefinite"/>
                      </p:stCondLst>
                      <p:childTnLst>
                        <p:par>
                          <p:cTn id="44" fill="hold">
                            <p:stCondLst>
                              <p:cond delay="0"/>
                            </p:stCondLst>
                            <p:childTnLst>
                              <p:par>
                                <p:cTn id="45" presetID="3" presetClass="entr" presetSubtype="10" fill="hold" grpId="0" nodeType="clickEffect">
                                  <p:stCondLst>
                                    <p:cond delay="0"/>
                                  </p:stCondLst>
                                  <p:childTnLst>
                                    <p:set>
                                      <p:cBhvr>
                                        <p:cTn id="46" dur="1" fill="hold">
                                          <p:stCondLst>
                                            <p:cond delay="0"/>
                                          </p:stCondLst>
                                        </p:cTn>
                                        <p:tgtEl>
                                          <p:spTgt spid="9"/>
                                        </p:tgtEl>
                                        <p:attrNameLst>
                                          <p:attrName>style.visibility</p:attrName>
                                        </p:attrNameLst>
                                      </p:cBhvr>
                                      <p:to>
                                        <p:strVal val="visible"/>
                                      </p:to>
                                    </p:set>
                                    <p:animEffect transition="in" filter="blinds(horizontal)">
                                      <p:cBhvr>
                                        <p:cTn id="47"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9" grpId="0" animBg="1"/>
      <p:bldP spid="10" grpId="0" animBg="1"/>
      <p:bldP spid="11"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381000"/>
            <a:ext cx="8458200" cy="1249362"/>
          </a:xfrm>
        </p:spPr>
        <p:txBody>
          <a:bodyPr>
            <a:normAutofit/>
          </a:bodyPr>
          <a:lstStyle/>
          <a:p>
            <a:pPr algn="ctr"/>
            <a:r>
              <a:rPr lang="en-US" sz="2400" b="1" dirty="0" smtClean="0"/>
              <a:t/>
            </a:r>
            <a:br>
              <a:rPr lang="en-US" sz="2400" b="1" dirty="0" smtClean="0"/>
            </a:br>
            <a:r>
              <a:rPr lang="en-US" sz="2800" b="1" dirty="0" smtClean="0"/>
              <a:t>Attitude Measure (Kaplan,1972)</a:t>
            </a:r>
            <a:endParaRPr lang="en-US" sz="2800" b="1" dirty="0"/>
          </a:p>
        </p:txBody>
      </p:sp>
      <p:sp>
        <p:nvSpPr>
          <p:cNvPr id="3" name="Content Placeholder 2"/>
          <p:cNvSpPr>
            <a:spLocks noGrp="1"/>
          </p:cNvSpPr>
          <p:nvPr>
            <p:ph sz="quarter" idx="1"/>
          </p:nvPr>
        </p:nvSpPr>
        <p:spPr>
          <a:xfrm>
            <a:off x="762000" y="762000"/>
            <a:ext cx="8382000" cy="6096000"/>
          </a:xfrm>
        </p:spPr>
        <p:txBody>
          <a:bodyPr>
            <a:noAutofit/>
          </a:bodyPr>
          <a:lstStyle/>
          <a:p>
            <a:pPr algn="l" rtl="0">
              <a:buNone/>
            </a:pPr>
            <a:r>
              <a:rPr lang="en-US" sz="1900" b="1" dirty="0" smtClean="0"/>
              <a:t>    </a:t>
            </a:r>
            <a:r>
              <a:rPr lang="en-US" sz="1900" b="1" u="sng" dirty="0" smtClean="0"/>
              <a:t>Positive items</a:t>
            </a:r>
            <a:r>
              <a:rPr lang="en-US" sz="1900" b="1" dirty="0" smtClean="0"/>
              <a:t>	</a:t>
            </a:r>
          </a:p>
          <a:p>
            <a:pPr algn="l" rtl="0">
              <a:buNone/>
            </a:pPr>
            <a:r>
              <a:rPr lang="en-US" sz="1900" b="1" dirty="0" smtClean="0"/>
              <a:t>	Considering only your </a:t>
            </a:r>
            <a:r>
              <a:rPr lang="en-US" sz="1900" b="1" dirty="0" smtClean="0">
                <a:solidFill>
                  <a:srgbClr val="0070C0"/>
                </a:solidFill>
              </a:rPr>
              <a:t>positive</a:t>
            </a:r>
            <a:r>
              <a:rPr lang="en-US" sz="1900" b="1" dirty="0" smtClean="0"/>
              <a:t> thoughts (feelings) about ______ and </a:t>
            </a:r>
            <a:r>
              <a:rPr lang="en-US" sz="1900" b="1" i="1" dirty="0" smtClean="0"/>
              <a:t>ignoring your </a:t>
            </a:r>
            <a:r>
              <a:rPr lang="en-US" sz="1900" b="1" i="1" dirty="0" smtClean="0">
                <a:solidFill>
                  <a:srgbClr val="FF0000"/>
                </a:solidFill>
              </a:rPr>
              <a:t>negative</a:t>
            </a:r>
            <a:r>
              <a:rPr lang="en-US" sz="1900" b="1" dirty="0" smtClean="0"/>
              <a:t> thoughts (feelings), how </a:t>
            </a:r>
            <a:r>
              <a:rPr lang="en-US" sz="1900" b="1" dirty="0" smtClean="0">
                <a:solidFill>
                  <a:srgbClr val="0070C0"/>
                </a:solidFill>
              </a:rPr>
              <a:t>positive</a:t>
            </a:r>
            <a:r>
              <a:rPr lang="en-US" sz="1900" b="1" dirty="0" smtClean="0"/>
              <a:t> is your attitude? </a:t>
            </a:r>
            <a:r>
              <a:rPr lang="en-US" sz="1900" b="1" dirty="0" smtClean="0">
                <a:solidFill>
                  <a:schemeClr val="accent1">
                    <a:lumMod val="75000"/>
                  </a:schemeClr>
                </a:solidFill>
              </a:rPr>
              <a:t>(0 = </a:t>
            </a:r>
            <a:r>
              <a:rPr lang="en-US" sz="1900" b="1" i="1" dirty="0" smtClean="0">
                <a:solidFill>
                  <a:schemeClr val="accent1">
                    <a:lumMod val="75000"/>
                  </a:schemeClr>
                </a:solidFill>
              </a:rPr>
              <a:t>not at all positive </a:t>
            </a:r>
            <a:r>
              <a:rPr lang="en-US" sz="1900" b="1" dirty="0" smtClean="0">
                <a:solidFill>
                  <a:schemeClr val="accent1">
                    <a:lumMod val="75000"/>
                  </a:schemeClr>
                </a:solidFill>
              </a:rPr>
              <a:t>TO 10 =  </a:t>
            </a:r>
            <a:r>
              <a:rPr lang="en-US" sz="1900" b="1" i="1" dirty="0" smtClean="0">
                <a:solidFill>
                  <a:schemeClr val="accent1">
                    <a:lumMod val="75000"/>
                  </a:schemeClr>
                </a:solidFill>
              </a:rPr>
              <a:t>extremely positive</a:t>
            </a:r>
            <a:r>
              <a:rPr lang="en-US" sz="1900" b="1" dirty="0" smtClean="0">
                <a:solidFill>
                  <a:schemeClr val="accent1">
                    <a:lumMod val="75000"/>
                  </a:schemeClr>
                </a:solidFill>
              </a:rPr>
              <a:t>)</a:t>
            </a:r>
          </a:p>
          <a:p>
            <a:pPr algn="l" rtl="0">
              <a:buNone/>
            </a:pPr>
            <a:endParaRPr lang="en-US" sz="1900" b="1" dirty="0" smtClean="0">
              <a:solidFill>
                <a:schemeClr val="accent1">
                  <a:lumMod val="75000"/>
                </a:schemeClr>
              </a:solidFill>
            </a:endParaRPr>
          </a:p>
          <a:p>
            <a:pPr algn="l" rtl="0">
              <a:buNone/>
            </a:pPr>
            <a:r>
              <a:rPr lang="en-US" sz="1900" b="1" dirty="0" smtClean="0">
                <a:solidFill>
                  <a:schemeClr val="accent1">
                    <a:lumMod val="75000"/>
                  </a:schemeClr>
                </a:solidFill>
              </a:rPr>
              <a:t>	</a:t>
            </a:r>
            <a:r>
              <a:rPr lang="en-US" sz="1900" b="1" u="sng" dirty="0" smtClean="0"/>
              <a:t>Negative items</a:t>
            </a:r>
          </a:p>
          <a:p>
            <a:pPr algn="l" rtl="0">
              <a:buNone/>
            </a:pPr>
            <a:r>
              <a:rPr lang="en-US" sz="1900" b="1" dirty="0" smtClean="0">
                <a:solidFill>
                  <a:schemeClr val="accent1">
                    <a:lumMod val="75000"/>
                  </a:schemeClr>
                </a:solidFill>
              </a:rPr>
              <a:t>   </a:t>
            </a:r>
            <a:r>
              <a:rPr lang="en-US" sz="1900" b="1" dirty="0" smtClean="0"/>
              <a:t> Considering only your </a:t>
            </a:r>
            <a:r>
              <a:rPr lang="en-US" sz="1900" b="1" dirty="0" smtClean="0">
                <a:solidFill>
                  <a:srgbClr val="FF0000"/>
                </a:solidFill>
              </a:rPr>
              <a:t>negative</a:t>
            </a:r>
            <a:r>
              <a:rPr lang="en-US" sz="1900" b="1" dirty="0" smtClean="0"/>
              <a:t> thoughts (feelings) about ______ and   </a:t>
            </a:r>
            <a:r>
              <a:rPr lang="en-US" sz="1900" b="1" i="1" dirty="0" smtClean="0"/>
              <a:t>ignoring your </a:t>
            </a:r>
            <a:r>
              <a:rPr lang="en-US" sz="1900" b="1" i="1" dirty="0" smtClean="0">
                <a:solidFill>
                  <a:srgbClr val="0070C0"/>
                </a:solidFill>
              </a:rPr>
              <a:t>positive</a:t>
            </a:r>
            <a:r>
              <a:rPr lang="en-US" sz="1900" b="1" dirty="0" smtClean="0"/>
              <a:t> thoughts (feelings), how </a:t>
            </a:r>
            <a:r>
              <a:rPr lang="en-US" sz="1900" b="1" dirty="0" smtClean="0">
                <a:solidFill>
                  <a:srgbClr val="FF0000"/>
                </a:solidFill>
              </a:rPr>
              <a:t>negative</a:t>
            </a:r>
            <a:r>
              <a:rPr lang="en-US" sz="1900" b="1" dirty="0" smtClean="0"/>
              <a:t> is your attitude? </a:t>
            </a:r>
            <a:r>
              <a:rPr lang="en-US" sz="1900" b="1" dirty="0" smtClean="0">
                <a:solidFill>
                  <a:srgbClr val="C00000"/>
                </a:solidFill>
              </a:rPr>
              <a:t>( -10 = </a:t>
            </a:r>
            <a:r>
              <a:rPr lang="en-US" sz="1900" b="1" i="1" dirty="0" smtClean="0">
                <a:solidFill>
                  <a:srgbClr val="C00000"/>
                </a:solidFill>
              </a:rPr>
              <a:t>extremely negative </a:t>
            </a:r>
            <a:r>
              <a:rPr lang="en-US" sz="1900" b="1" dirty="0" smtClean="0">
                <a:solidFill>
                  <a:srgbClr val="C00000"/>
                </a:solidFill>
              </a:rPr>
              <a:t>TO 0 = </a:t>
            </a:r>
            <a:r>
              <a:rPr lang="en-US" sz="1900" b="1" i="1" dirty="0" smtClean="0">
                <a:solidFill>
                  <a:srgbClr val="C00000"/>
                </a:solidFill>
              </a:rPr>
              <a:t>not at all negative</a:t>
            </a:r>
            <a:r>
              <a:rPr lang="en-US" sz="1900" b="1" dirty="0" smtClean="0">
                <a:solidFill>
                  <a:srgbClr val="C00000"/>
                </a:solidFill>
              </a:rPr>
              <a:t>)</a:t>
            </a:r>
            <a:endParaRPr lang="en-US" sz="1900" b="1" u="sng" dirty="0" smtClean="0">
              <a:solidFill>
                <a:srgbClr val="C00000"/>
              </a:solidFill>
            </a:endParaRPr>
          </a:p>
          <a:p>
            <a:pPr algn="l" rtl="0">
              <a:buNone/>
            </a:pPr>
            <a:r>
              <a:rPr lang="en-US" sz="1900" b="1" dirty="0" smtClean="0"/>
              <a:t>	</a:t>
            </a:r>
          </a:p>
          <a:p>
            <a:pPr algn="l" rtl="0">
              <a:buNone/>
            </a:pPr>
            <a:r>
              <a:rPr lang="en-US" sz="1900" b="1" dirty="0" smtClean="0"/>
              <a:t>	Attitude ambivalence = </a:t>
            </a:r>
            <a:r>
              <a:rPr lang="it-IT" sz="1900" b="1" dirty="0" smtClean="0"/>
              <a:t>positive + |negative| - |Σ (positive + negative)|</a:t>
            </a:r>
            <a:endParaRPr lang="en-US" sz="1900" b="1" dirty="0" smtClean="0"/>
          </a:p>
          <a:p>
            <a:pPr algn="l" rtl="0">
              <a:buNone/>
            </a:pPr>
            <a:r>
              <a:rPr lang="en-US" sz="1900" b="1" dirty="0" smtClean="0"/>
              <a:t>	</a:t>
            </a:r>
          </a:p>
          <a:p>
            <a:pPr algn="l" rtl="0">
              <a:buNone/>
            </a:pPr>
            <a:r>
              <a:rPr lang="en-US" sz="1900" b="1" dirty="0" smtClean="0"/>
              <a:t>	Attitude extremity = |positive + negative|</a:t>
            </a:r>
          </a:p>
          <a:p>
            <a:pPr algn="l" rtl="0">
              <a:buNone/>
            </a:pPr>
            <a:endParaRPr lang="en-US" sz="1900" b="1" dirty="0" smtClean="0"/>
          </a:p>
          <a:p>
            <a:pPr algn="l" rtl="0">
              <a:buNone/>
            </a:pPr>
            <a:r>
              <a:rPr lang="en-US" sz="1900" b="1" dirty="0" smtClean="0"/>
              <a:t>	Attitude valence = positive + negative </a:t>
            </a:r>
          </a:p>
          <a:p>
            <a:pPr algn="l" rtl="0">
              <a:buNone/>
            </a:pPr>
            <a:endParaRPr lang="en-US" sz="1800" b="1"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3400" y="457200"/>
            <a:ext cx="8153400" cy="5550091"/>
          </a:xfrm>
        </p:spPr>
        <p:txBody>
          <a:bodyPr/>
          <a:lstStyle/>
          <a:p>
            <a:pPr algn="ctr">
              <a:buNone/>
            </a:pPr>
            <a:r>
              <a:rPr lang="en-US" b="1" dirty="0" smtClean="0">
                <a:solidFill>
                  <a:schemeClr val="accent1"/>
                </a:solidFill>
                <a:effectLst>
                  <a:outerShdw blurRad="38100" dist="38100" dir="2700000" algn="tl">
                    <a:srgbClr val="000000">
                      <a:alpha val="43137"/>
                    </a:srgbClr>
                  </a:outerShdw>
                </a:effectLst>
                <a:latin typeface="Times New Roman" pitchFamily="18" charset="0"/>
                <a:cs typeface="Times New Roman" pitchFamily="18" charset="0"/>
              </a:rPr>
              <a:t>Scenario experiment (N=196)</a:t>
            </a:r>
          </a:p>
          <a:p>
            <a:pPr algn="ctr">
              <a:buNone/>
            </a:pPr>
            <a:endParaRPr lang="en-US" b="1" dirty="0" smtClean="0">
              <a:solidFill>
                <a:srgbClr val="7030A0"/>
              </a:solidFill>
            </a:endParaRPr>
          </a:p>
          <a:p>
            <a:pPr algn="l" rtl="0">
              <a:buNone/>
            </a:pPr>
            <a:r>
              <a:rPr lang="en-US" b="1" dirty="0" smtClean="0">
                <a:cs typeface="Times New Roman" pitchFamily="18" charset="0"/>
              </a:rPr>
              <a:t>	“For the next 20 seconds think about a colleague towards  whom you hold a negative attitude.” </a:t>
            </a:r>
          </a:p>
          <a:p>
            <a:pPr>
              <a:buNone/>
            </a:pPr>
            <a:endParaRPr lang="en-US" b="1" dirty="0" smtClean="0">
              <a:cs typeface="Times New Roman" pitchFamily="18" charset="0"/>
            </a:endParaRPr>
          </a:p>
          <a:p>
            <a:pPr>
              <a:buNone/>
            </a:pPr>
            <a:endParaRPr lang="en-US" b="1" dirty="0" smtClean="0">
              <a:cs typeface="Times New Roman" pitchFamily="18" charset="0"/>
            </a:endParaRPr>
          </a:p>
          <a:p>
            <a:pPr>
              <a:buNone/>
            </a:pPr>
            <a:endParaRPr lang="en-US" b="1" dirty="0">
              <a:solidFill>
                <a:srgbClr val="7030A0"/>
              </a:solidFill>
            </a:endParaRPr>
          </a:p>
        </p:txBody>
      </p:sp>
      <p:sp>
        <p:nvSpPr>
          <p:cNvPr id="4" name="Slide Number Placeholder 3"/>
          <p:cNvSpPr>
            <a:spLocks noGrp="1"/>
          </p:cNvSpPr>
          <p:nvPr>
            <p:ph type="sldNum" sz="quarter" idx="12"/>
          </p:nvPr>
        </p:nvSpPr>
        <p:spPr/>
        <p:txBody>
          <a:bodyPr/>
          <a:lstStyle/>
          <a:p>
            <a:fld id="{5347065B-820B-4C13-875E-EA6CF42197A8}" type="slidenum">
              <a:rPr lang="en-US" smtClean="0"/>
              <a:pPr/>
              <a:t>7</a:t>
            </a:fld>
            <a:endParaRPr lang="en-US" dirty="0"/>
          </a:p>
        </p:txBody>
      </p:sp>
      <p:pic>
        <p:nvPicPr>
          <p:cNvPr id="5" name="Picture 4" descr="ar5d86g72pw8l66x0skm.gif"/>
          <p:cNvPicPr>
            <a:picLocks noChangeAspect="1"/>
          </p:cNvPicPr>
          <p:nvPr/>
        </p:nvPicPr>
        <p:blipFill>
          <a:blip r:embed="rId3"/>
          <a:stretch>
            <a:fillRect/>
          </a:stretch>
        </p:blipFill>
        <p:spPr>
          <a:xfrm>
            <a:off x="2895600" y="3810000"/>
            <a:ext cx="3352800" cy="2286000"/>
          </a:xfrm>
          <a:prstGeom prst="rect">
            <a:avLst/>
          </a:prstGeom>
        </p:spPr>
      </p:pic>
    </p:spTree>
  </p:cSld>
  <p:clrMapOvr>
    <a:masterClrMapping/>
  </p:clrMapOvr>
  <p:transition>
    <p:pull dir="ld"/>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מציין מיקום תוכן 2"/>
          <p:cNvSpPr>
            <a:spLocks noGrp="1"/>
          </p:cNvSpPr>
          <p:nvPr>
            <p:ph idx="1"/>
          </p:nvPr>
        </p:nvSpPr>
        <p:spPr>
          <a:xfrm>
            <a:off x="1066800" y="304800"/>
            <a:ext cx="7866888" cy="5943600"/>
          </a:xfrm>
        </p:spPr>
        <p:txBody>
          <a:bodyPr>
            <a:noAutofit/>
          </a:bodyPr>
          <a:lstStyle/>
          <a:p>
            <a:pPr algn="ctr" rtl="0">
              <a:buNone/>
            </a:pPr>
            <a:r>
              <a:rPr lang="en-US" b="1" dirty="0" smtClean="0"/>
              <a:t>Random assignment to a scenario</a:t>
            </a:r>
          </a:p>
          <a:p>
            <a:pPr algn="ctr" rtl="0">
              <a:buNone/>
            </a:pPr>
            <a:endParaRPr lang="en-US" b="1" dirty="0" smtClean="0"/>
          </a:p>
          <a:p>
            <a:pPr algn="ctr" rtl="0">
              <a:buNone/>
            </a:pPr>
            <a:endParaRPr lang="en-US" b="1" dirty="0" smtClean="0"/>
          </a:p>
          <a:p>
            <a:pPr algn="ctr" rtl="0">
              <a:buNone/>
            </a:pPr>
            <a:endParaRPr lang="en-US" b="1" dirty="0" smtClean="0"/>
          </a:p>
          <a:p>
            <a:pPr algn="just" rtl="0">
              <a:buNone/>
            </a:pPr>
            <a:endParaRPr lang="en-US" b="1" dirty="0" smtClean="0"/>
          </a:p>
          <a:p>
            <a:pPr algn="just" rtl="0">
              <a:buNone/>
            </a:pPr>
            <a:endParaRPr lang="en-US" sz="2400" b="1" dirty="0" smtClean="0"/>
          </a:p>
          <a:p>
            <a:pPr algn="just" rtl="0">
              <a:buNone/>
            </a:pPr>
            <a:r>
              <a:rPr lang="en-US" sz="2400" b="1" dirty="0" smtClean="0"/>
              <a:t>Good listener          Regular listener         Bad listener</a:t>
            </a:r>
          </a:p>
          <a:p>
            <a:pPr algn="just" rtl="0">
              <a:buNone/>
            </a:pPr>
            <a:endParaRPr lang="en-US" sz="2400" b="1" dirty="0" smtClean="0"/>
          </a:p>
          <a:p>
            <a:pPr algn="just" rtl="0">
              <a:buNone/>
            </a:pPr>
            <a:r>
              <a:rPr lang="en-US" sz="2400" b="1" dirty="0" smtClean="0"/>
              <a:t>	</a:t>
            </a:r>
          </a:p>
          <a:p>
            <a:pPr algn="l" rtl="0">
              <a:buNone/>
            </a:pPr>
            <a:r>
              <a:rPr lang="en-US" sz="2400" b="1" dirty="0" smtClean="0"/>
              <a:t>	</a:t>
            </a:r>
            <a:r>
              <a:rPr lang="en-US" sz="2800" b="1" dirty="0" smtClean="0"/>
              <a:t>Participants imagined expressing their attitude	towards </a:t>
            </a:r>
            <a:r>
              <a:rPr lang="en-US" sz="2800" b="1" dirty="0" smtClean="0">
                <a:solidFill>
                  <a:srgbClr val="9900CC"/>
                </a:solidFill>
              </a:rPr>
              <a:t>the colleague</a:t>
            </a:r>
          </a:p>
          <a:p>
            <a:pPr algn="ctr" rtl="0">
              <a:buNone/>
            </a:pPr>
            <a:r>
              <a:rPr lang="en-US" b="1" dirty="0" smtClean="0"/>
              <a:t>   </a:t>
            </a:r>
            <a:endParaRPr lang="he-IL" b="1" dirty="0"/>
          </a:p>
        </p:txBody>
      </p:sp>
      <p:sp>
        <p:nvSpPr>
          <p:cNvPr id="4" name="מציין מיקום של מספר שקופית 3"/>
          <p:cNvSpPr>
            <a:spLocks noGrp="1"/>
          </p:cNvSpPr>
          <p:nvPr>
            <p:ph type="sldNum" sz="quarter" idx="12"/>
          </p:nvPr>
        </p:nvSpPr>
        <p:spPr/>
        <p:txBody>
          <a:bodyPr/>
          <a:lstStyle/>
          <a:p>
            <a:fld id="{5347065B-820B-4C13-875E-EA6CF42197A8}" type="slidenum">
              <a:rPr lang="en-US" smtClean="0"/>
              <a:pPr/>
              <a:t>8</a:t>
            </a:fld>
            <a:endParaRPr lang="en-US" dirty="0"/>
          </a:p>
        </p:txBody>
      </p:sp>
      <p:grpSp>
        <p:nvGrpSpPr>
          <p:cNvPr id="2" name="Group 1"/>
          <p:cNvGrpSpPr/>
          <p:nvPr/>
        </p:nvGrpSpPr>
        <p:grpSpPr>
          <a:xfrm>
            <a:off x="2438400" y="1066800"/>
            <a:ext cx="5486400" cy="2667000"/>
            <a:chOff x="2438400" y="1066800"/>
            <a:chExt cx="5486400" cy="2667000"/>
          </a:xfrm>
        </p:grpSpPr>
        <p:cxnSp>
          <p:nvCxnSpPr>
            <p:cNvPr id="8" name="מחבר חץ ישר 7"/>
            <p:cNvCxnSpPr/>
            <p:nvPr/>
          </p:nvCxnSpPr>
          <p:spPr>
            <a:xfrm flipH="1">
              <a:off x="2438400" y="1066800"/>
              <a:ext cx="2590800" cy="2514600"/>
            </a:xfrm>
            <a:prstGeom prst="straightConnector1">
              <a:avLst/>
            </a:prstGeom>
            <a:ln w="31750">
              <a:tailEnd type="arrow"/>
            </a:ln>
          </p:spPr>
          <p:style>
            <a:lnRef idx="1">
              <a:schemeClr val="accent1"/>
            </a:lnRef>
            <a:fillRef idx="0">
              <a:schemeClr val="accent1"/>
            </a:fillRef>
            <a:effectRef idx="0">
              <a:schemeClr val="accent1"/>
            </a:effectRef>
            <a:fontRef idx="minor">
              <a:schemeClr val="tx1"/>
            </a:fontRef>
          </p:style>
        </p:cxnSp>
        <p:cxnSp>
          <p:nvCxnSpPr>
            <p:cNvPr id="10" name="מחבר חץ ישר 9"/>
            <p:cNvCxnSpPr/>
            <p:nvPr/>
          </p:nvCxnSpPr>
          <p:spPr>
            <a:xfrm>
              <a:off x="5029200" y="1066800"/>
              <a:ext cx="0" cy="2667000"/>
            </a:xfrm>
            <a:prstGeom prst="straightConnector1">
              <a:avLst/>
            </a:prstGeom>
            <a:ln w="31750">
              <a:tailEnd type="arrow"/>
            </a:ln>
          </p:spPr>
          <p:style>
            <a:lnRef idx="1">
              <a:schemeClr val="accent1"/>
            </a:lnRef>
            <a:fillRef idx="0">
              <a:schemeClr val="accent1"/>
            </a:fillRef>
            <a:effectRef idx="0">
              <a:schemeClr val="accent1"/>
            </a:effectRef>
            <a:fontRef idx="minor">
              <a:schemeClr val="tx1"/>
            </a:fontRef>
          </p:style>
        </p:cxnSp>
        <p:cxnSp>
          <p:nvCxnSpPr>
            <p:cNvPr id="12" name="מחבר חץ ישר 11"/>
            <p:cNvCxnSpPr/>
            <p:nvPr/>
          </p:nvCxnSpPr>
          <p:spPr>
            <a:xfrm>
              <a:off x="5029200" y="1066800"/>
              <a:ext cx="2895600" cy="2438400"/>
            </a:xfrm>
            <a:prstGeom prst="straightConnector1">
              <a:avLst/>
            </a:prstGeom>
            <a:ln w="31750">
              <a:tailEnd type="arrow"/>
            </a:ln>
          </p:spPr>
          <p:style>
            <a:lnRef idx="1">
              <a:schemeClr val="accent1"/>
            </a:lnRef>
            <a:fillRef idx="0">
              <a:schemeClr val="accent1"/>
            </a:fillRef>
            <a:effectRef idx="0">
              <a:schemeClr val="accent1"/>
            </a:effectRef>
            <a:fontRef idx="minor">
              <a:schemeClr val="tx1"/>
            </a:fontRef>
          </p:style>
        </p:cxn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nodeType="clickEffect">
                                  <p:stCondLst>
                                    <p:cond delay="0"/>
                                  </p:stCondLst>
                                  <p:childTnLst>
                                    <p:set>
                                      <p:cBhvr>
                                        <p:cTn id="11" dur="1" fill="hold">
                                          <p:stCondLst>
                                            <p:cond delay="0"/>
                                          </p:stCondLst>
                                        </p:cTn>
                                        <p:tgtEl>
                                          <p:spTgt spid="2"/>
                                        </p:tgtEl>
                                        <p:attrNameLst>
                                          <p:attrName>style.visibility</p:attrName>
                                        </p:attrNameLst>
                                      </p:cBhvr>
                                      <p:to>
                                        <p:strVal val="visible"/>
                                      </p:to>
                                    </p:set>
                                  </p:childTnLst>
                                </p:cTn>
                              </p:par>
                              <p:par>
                                <p:cTn id="12" presetID="10" presetClass="entr" presetSubtype="0" fill="hold" grpId="0" nodeType="withEffect">
                                  <p:stCondLst>
                                    <p:cond delay="0"/>
                                  </p:stCondLst>
                                  <p:childTnLst>
                                    <p:set>
                                      <p:cBhvr>
                                        <p:cTn id="13" dur="1" fill="hold">
                                          <p:stCondLst>
                                            <p:cond delay="0"/>
                                          </p:stCondLst>
                                        </p:cTn>
                                        <p:tgtEl>
                                          <p:spTgt spid="3">
                                            <p:txEl>
                                              <p:pRg st="6" end="6"/>
                                            </p:txEl>
                                          </p:spTgt>
                                        </p:tgtEl>
                                        <p:attrNameLst>
                                          <p:attrName>style.visibility</p:attrName>
                                        </p:attrNameLst>
                                      </p:cBhvr>
                                      <p:to>
                                        <p:strVal val="visible"/>
                                      </p:to>
                                    </p:set>
                                    <p:animEffect transition="in" filter="fade">
                                      <p:cBhvr>
                                        <p:cTn id="14" dur="2000"/>
                                        <p:tgtEl>
                                          <p:spTgt spid="3">
                                            <p:txEl>
                                              <p:pRg st="6" end="6"/>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10" presetClass="entr" presetSubtype="0" fill="hold" grpId="0" nodeType="clickEffect">
                                  <p:stCondLst>
                                    <p:cond delay="0"/>
                                  </p:stCondLst>
                                  <p:childTnLst>
                                    <p:set>
                                      <p:cBhvr>
                                        <p:cTn id="18" dur="1" fill="hold">
                                          <p:stCondLst>
                                            <p:cond delay="0"/>
                                          </p:stCondLst>
                                        </p:cTn>
                                        <p:tgtEl>
                                          <p:spTgt spid="3">
                                            <p:txEl>
                                              <p:pRg st="9" end="9"/>
                                            </p:txEl>
                                          </p:spTgt>
                                        </p:tgtEl>
                                        <p:attrNameLst>
                                          <p:attrName>style.visibility</p:attrName>
                                        </p:attrNameLst>
                                      </p:cBhvr>
                                      <p:to>
                                        <p:strVal val="visible"/>
                                      </p:to>
                                    </p:set>
                                    <p:animEffect transition="in" filter="fade">
                                      <p:cBhvr>
                                        <p:cTn id="19" dur="2000"/>
                                        <p:tgtEl>
                                          <p:spTgt spid="3">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657600" y="-228600"/>
            <a:ext cx="7790688" cy="1143000"/>
          </a:xfrm>
        </p:spPr>
        <p:txBody>
          <a:bodyPr>
            <a:normAutofit/>
          </a:bodyPr>
          <a:lstStyle/>
          <a:p>
            <a:r>
              <a:rPr lang="en-US" sz="2800" b="1" dirty="0" smtClean="0"/>
              <a:t>Results</a:t>
            </a:r>
            <a:endParaRPr lang="en-US" sz="2800" b="1" dirty="0"/>
          </a:p>
        </p:txBody>
      </p:sp>
      <p:sp>
        <p:nvSpPr>
          <p:cNvPr id="4" name="Slide Number Placeholder 3"/>
          <p:cNvSpPr>
            <a:spLocks noGrp="1"/>
          </p:cNvSpPr>
          <p:nvPr>
            <p:ph type="sldNum" sz="quarter" idx="12"/>
          </p:nvPr>
        </p:nvSpPr>
        <p:spPr/>
        <p:txBody>
          <a:bodyPr/>
          <a:lstStyle/>
          <a:p>
            <a:fld id="{5347065B-820B-4C13-875E-EA6CF42197A8}" type="slidenum">
              <a:rPr lang="en-US" smtClean="0"/>
              <a:pPr/>
              <a:t>9</a:t>
            </a:fld>
            <a:endParaRPr lang="en-US" dirty="0"/>
          </a:p>
        </p:txBody>
      </p:sp>
      <p:graphicFrame>
        <p:nvGraphicFramePr>
          <p:cNvPr id="7" name="Content Placeholder 6"/>
          <p:cNvGraphicFramePr>
            <a:graphicFrameLocks noGrp="1"/>
          </p:cNvGraphicFramePr>
          <p:nvPr>
            <p:ph idx="1"/>
          </p:nvPr>
        </p:nvGraphicFramePr>
        <p:xfrm>
          <a:off x="1066800" y="685800"/>
          <a:ext cx="7848600" cy="5334000"/>
        </p:xfrm>
        <a:graphic>
          <a:graphicData uri="http://schemas.openxmlformats.org/drawingml/2006/chart">
            <c:chart xmlns:c="http://schemas.openxmlformats.org/drawingml/2006/chart" xmlns:r="http://schemas.openxmlformats.org/officeDocument/2006/relationships" r:id="rId3"/>
          </a:graphicData>
        </a:graphic>
      </p:graphicFrame>
      <p:sp>
        <p:nvSpPr>
          <p:cNvPr id="5" name="מלבן 4"/>
          <p:cNvSpPr/>
          <p:nvPr/>
        </p:nvSpPr>
        <p:spPr>
          <a:xfrm>
            <a:off x="1905000" y="6258732"/>
            <a:ext cx="1000595" cy="369332"/>
          </a:xfrm>
          <a:prstGeom prst="rect">
            <a:avLst/>
          </a:prstGeom>
        </p:spPr>
        <p:txBody>
          <a:bodyPr wrap="none">
            <a:spAutoFit/>
          </a:bodyPr>
          <a:lstStyle/>
          <a:p>
            <a:pPr algn="ctr"/>
            <a:r>
              <a:rPr lang="en-US" b="1" i="1" dirty="0" smtClean="0">
                <a:latin typeface="Times New Roman" pitchFamily="18" charset="0"/>
                <a:cs typeface="Times New Roman" pitchFamily="18" charset="0"/>
              </a:rPr>
              <a:t>η</a:t>
            </a:r>
            <a:r>
              <a:rPr lang="en-US" b="1" i="1" baseline="-25000" dirty="0" smtClean="0">
                <a:latin typeface="Times New Roman" pitchFamily="18" charset="0"/>
                <a:cs typeface="Times New Roman" pitchFamily="18" charset="0"/>
              </a:rPr>
              <a:t>p</a:t>
            </a:r>
            <a:r>
              <a:rPr lang="en-US" b="1" i="1" baseline="30000" dirty="0" smtClean="0">
                <a:latin typeface="Times New Roman" pitchFamily="18" charset="0"/>
                <a:cs typeface="Times New Roman" pitchFamily="18" charset="0"/>
              </a:rPr>
              <a:t>2</a:t>
            </a:r>
            <a:r>
              <a:rPr lang="en-US" b="1" dirty="0" smtClean="0">
                <a:latin typeface="Times New Roman" pitchFamily="18" charset="0"/>
                <a:cs typeface="Times New Roman" pitchFamily="18" charset="0"/>
              </a:rPr>
              <a:t> = .16</a:t>
            </a:r>
            <a:endParaRPr lang="he-IL" b="1" dirty="0" smtClean="0">
              <a:latin typeface="Times New Roman" pitchFamily="18" charset="0"/>
              <a:cs typeface="Times New Roman" pitchFamily="18" charset="0"/>
            </a:endParaRPr>
          </a:p>
        </p:txBody>
      </p:sp>
      <p:sp>
        <p:nvSpPr>
          <p:cNvPr id="6" name="מלבן 5"/>
          <p:cNvSpPr/>
          <p:nvPr/>
        </p:nvSpPr>
        <p:spPr>
          <a:xfrm>
            <a:off x="3766581" y="6248400"/>
            <a:ext cx="987836" cy="369332"/>
          </a:xfrm>
          <a:prstGeom prst="rect">
            <a:avLst/>
          </a:prstGeom>
        </p:spPr>
        <p:txBody>
          <a:bodyPr wrap="none">
            <a:spAutoFit/>
          </a:bodyPr>
          <a:lstStyle/>
          <a:p>
            <a:pPr algn="ctr"/>
            <a:r>
              <a:rPr lang="en-US" b="1" i="1" dirty="0" smtClean="0">
                <a:latin typeface="Times New Roman" pitchFamily="18" charset="0"/>
                <a:cs typeface="Times New Roman" pitchFamily="18" charset="0"/>
              </a:rPr>
              <a:t>η</a:t>
            </a:r>
            <a:r>
              <a:rPr lang="en-US" b="1" i="1" baseline="-25000" dirty="0" smtClean="0">
                <a:latin typeface="Times New Roman" pitchFamily="18" charset="0"/>
                <a:cs typeface="Times New Roman" pitchFamily="18" charset="0"/>
              </a:rPr>
              <a:t>p</a:t>
            </a:r>
            <a:r>
              <a:rPr lang="en-US" b="1" i="1" baseline="30000" dirty="0" smtClean="0">
                <a:latin typeface="Times New Roman" pitchFamily="18" charset="0"/>
                <a:cs typeface="Times New Roman" pitchFamily="18" charset="0"/>
              </a:rPr>
              <a:t>2</a:t>
            </a:r>
            <a:r>
              <a:rPr lang="en-US" b="1" dirty="0" smtClean="0">
                <a:latin typeface="Times New Roman" pitchFamily="18" charset="0"/>
                <a:cs typeface="Times New Roman" pitchFamily="18" charset="0"/>
              </a:rPr>
              <a:t> = .11</a:t>
            </a:r>
            <a:endParaRPr lang="he-IL" b="1" dirty="0" smtClean="0">
              <a:latin typeface="Times New Roman" pitchFamily="18" charset="0"/>
              <a:cs typeface="Times New Roman" pitchFamily="18" charset="0"/>
            </a:endParaRPr>
          </a:p>
        </p:txBody>
      </p:sp>
      <p:sp>
        <p:nvSpPr>
          <p:cNvPr id="8" name="מלבן 7"/>
          <p:cNvSpPr/>
          <p:nvPr/>
        </p:nvSpPr>
        <p:spPr>
          <a:xfrm>
            <a:off x="5683437" y="6248400"/>
            <a:ext cx="1000595" cy="369332"/>
          </a:xfrm>
          <a:prstGeom prst="rect">
            <a:avLst/>
          </a:prstGeom>
        </p:spPr>
        <p:txBody>
          <a:bodyPr wrap="none">
            <a:spAutoFit/>
          </a:bodyPr>
          <a:lstStyle/>
          <a:p>
            <a:pPr algn="ctr"/>
            <a:r>
              <a:rPr lang="en-US" b="1" i="1" dirty="0" smtClean="0">
                <a:latin typeface="Times New Roman" pitchFamily="18" charset="0"/>
                <a:cs typeface="Times New Roman" pitchFamily="18" charset="0"/>
              </a:rPr>
              <a:t>η</a:t>
            </a:r>
            <a:r>
              <a:rPr lang="en-US" b="1" i="1" baseline="-25000" dirty="0" smtClean="0">
                <a:latin typeface="Times New Roman" pitchFamily="18" charset="0"/>
                <a:cs typeface="Times New Roman" pitchFamily="18" charset="0"/>
              </a:rPr>
              <a:t>p</a:t>
            </a:r>
            <a:r>
              <a:rPr lang="en-US" b="1" i="1" baseline="30000" dirty="0" smtClean="0">
                <a:latin typeface="Times New Roman" pitchFamily="18" charset="0"/>
                <a:cs typeface="Times New Roman" pitchFamily="18" charset="0"/>
              </a:rPr>
              <a:t>2</a:t>
            </a:r>
            <a:r>
              <a:rPr lang="en-US" b="1" dirty="0" smtClean="0">
                <a:latin typeface="Times New Roman" pitchFamily="18" charset="0"/>
                <a:cs typeface="Times New Roman" pitchFamily="18" charset="0"/>
              </a:rPr>
              <a:t> = .07</a:t>
            </a:r>
            <a:endParaRPr lang="he-IL" b="1" dirty="0" smtClean="0">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7">
                                            <p:graphicEl>
                                              <a:chart seriesIdx="-3" categoryIdx="-3" bldStep="gridLegend"/>
                                            </p:graphic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graphicEl>
                                              <a:chart seriesIdx="-4" categoryIdx="0" bldStep="category"/>
                                            </p:graphic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5"/>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7">
                                            <p:graphicEl>
                                              <a:chart seriesIdx="-4" categoryIdx="1" bldStep="category"/>
                                            </p:graphic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6"/>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7">
                                            <p:graphicEl>
                                              <a:chart seriesIdx="-4" categoryIdx="2" bldStep="category"/>
                                            </p:graphic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7" grpId="0" uiExpand="1">
        <p:bldSub>
          <a:bldChart bld="category"/>
        </p:bldSub>
      </p:bldGraphic>
      <p:bldP spid="5" grpId="0"/>
      <p:bldP spid="6" grpId="0"/>
      <p:bldP spid="8" grpId="0"/>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מפנה השמש">
  <a:themeElements>
    <a:clrScheme name="מפנה השמש">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מפנה השמש">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מפנה השמש">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48688</TotalTime>
  <Pages>0</Pages>
  <Words>718</Words>
  <Characters>0</Characters>
  <Application>Microsoft Office PowerPoint</Application>
  <PresentationFormat>On-screen Show (4:3)</PresentationFormat>
  <Lines>0</Lines>
  <Paragraphs>261</Paragraphs>
  <Slides>25</Slides>
  <Notes>25</Notes>
  <HiddenSlides>0</HiddenSlides>
  <MMClips>0</MMClips>
  <ScaleCrop>false</ScaleCrop>
  <HeadingPairs>
    <vt:vector size="4" baseType="variant">
      <vt:variant>
        <vt:lpstr>Theme</vt:lpstr>
      </vt:variant>
      <vt:variant>
        <vt:i4>1</vt:i4>
      </vt:variant>
      <vt:variant>
        <vt:lpstr>Slide Titles</vt:lpstr>
      </vt:variant>
      <vt:variant>
        <vt:i4>25</vt:i4>
      </vt:variant>
    </vt:vector>
  </HeadingPairs>
  <TitlesOfParts>
    <vt:vector size="26" baseType="lpstr">
      <vt:lpstr>מפנה השמש</vt:lpstr>
      <vt:lpstr>           If You Listen to Me, I Will Change My Attitude   Guy Itzchakov    The Hebrew University of Jerusalem  </vt:lpstr>
      <vt:lpstr>PowerPoint Presentation</vt:lpstr>
      <vt:lpstr>PowerPoint Presentation</vt:lpstr>
      <vt:lpstr>PowerPoint Presentation</vt:lpstr>
      <vt:lpstr> </vt:lpstr>
      <vt:lpstr> Attitude Measure (Kaplan,1972)</vt:lpstr>
      <vt:lpstr>PowerPoint Presentation</vt:lpstr>
      <vt:lpstr>PowerPoint Presentation</vt:lpstr>
      <vt:lpstr>Results</vt:lpstr>
      <vt:lpstr>PowerPoint Presentation</vt:lpstr>
      <vt:lpstr>Correlative study (N=162)</vt:lpstr>
      <vt:lpstr>Unstandardized HLM Estimates of Listening Effects (Level 1) </vt:lpstr>
      <vt:lpstr>Quasi-experiment (N=31)</vt:lpstr>
      <vt:lpstr>Measures</vt:lpstr>
      <vt:lpstr>Listening-circle workshop </vt:lpstr>
      <vt:lpstr>Self-enhancement workshop</vt:lpstr>
      <vt:lpstr>PowerPoint Presentation</vt:lpstr>
      <vt:lpstr>PowerPoint Presentation</vt:lpstr>
      <vt:lpstr>PowerPoint Presentation</vt:lpstr>
      <vt:lpstr>Laboratory experiment (N=114)</vt:lpstr>
      <vt:lpstr>PowerPoint Presentation</vt:lpstr>
      <vt:lpstr>PowerPoint Presentation</vt:lpstr>
      <vt:lpstr>Meta Analyses: Good-Regular Listening (N = 260)</vt:lpstr>
      <vt:lpstr>Implications (examples)</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AMiethner</dc:creator>
  <cp:lastModifiedBy>Owner</cp:lastModifiedBy>
  <cp:revision>909</cp:revision>
  <dcterms:created xsi:type="dcterms:W3CDTF">2010-08-07T01:33:18Z</dcterms:created>
  <dcterms:modified xsi:type="dcterms:W3CDTF">2015-04-23T10:25:23Z</dcterms:modified>
</cp:coreProperties>
</file>