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1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316" r:id="rId4"/>
    <p:sldId id="300" r:id="rId5"/>
    <p:sldId id="306" r:id="rId6"/>
    <p:sldId id="305" r:id="rId7"/>
    <p:sldId id="307" r:id="rId8"/>
    <p:sldId id="308" r:id="rId9"/>
    <p:sldId id="309" r:id="rId10"/>
    <p:sldId id="310" r:id="rId11"/>
    <p:sldId id="258" r:id="rId12"/>
    <p:sldId id="273" r:id="rId13"/>
    <p:sldId id="274" r:id="rId14"/>
    <p:sldId id="275" r:id="rId15"/>
    <p:sldId id="271" r:id="rId16"/>
    <p:sldId id="276" r:id="rId17"/>
    <p:sldId id="278" r:id="rId18"/>
    <p:sldId id="317" r:id="rId19"/>
    <p:sldId id="301" r:id="rId20"/>
    <p:sldId id="304" r:id="rId21"/>
    <p:sldId id="311" r:id="rId22"/>
    <p:sldId id="312" r:id="rId23"/>
    <p:sldId id="315" r:id="rId24"/>
    <p:sldId id="314" r:id="rId25"/>
    <p:sldId id="290" r:id="rId26"/>
    <p:sldId id="303" r:id="rId2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2" autoAdjust="0"/>
    <p:restoredTop sz="96663" autoAdjust="0"/>
  </p:normalViewPr>
  <p:slideViewPr>
    <p:cSldViewPr snapToGrid="0" showGuides="1">
      <p:cViewPr varScale="1">
        <p:scale>
          <a:sx n="57" d="100"/>
          <a:sy n="57" d="100"/>
        </p:scale>
        <p:origin x="96" y="1218"/>
      </p:cViewPr>
      <p:guideLst>
        <p:guide orient="horz" pos="2160"/>
        <p:guide pos="3885"/>
      </p:guideLst>
    </p:cSldViewPr>
  </p:slideViewPr>
  <p:notesTextViewPr>
    <p:cViewPr>
      <p:scale>
        <a:sx n="200" d="100"/>
        <a:sy n="200" d="100"/>
      </p:scale>
      <p:origin x="0" y="0"/>
    </p:cViewPr>
  </p:notesTextViewPr>
  <p:notesViewPr>
    <p:cSldViewPr snapToGrid="0">
      <p:cViewPr varScale="1">
        <p:scale>
          <a:sx n="75" d="100"/>
          <a:sy n="75" d="100"/>
        </p:scale>
        <p:origin x="-1890"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owner\Dropbox\Files\meta%20analysis%20Hebrew.xls"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3.xml"/><Relationship Id="rId4"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owner\Dropbox\Files\meta%20analysis%20Hebrew.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sz="2000" b="1"/>
              <a:t>עוצמת</a:t>
            </a:r>
            <a:r>
              <a:rPr lang="he-IL" sz="2000" b="1" baseline="0"/>
              <a:t> הקשר עם הקשבה / השפעה של הקשבה</a:t>
            </a:r>
            <a:endParaRPr lang="en-US" sz="2000" b="1"/>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dLbls>
          <c:showLegendKey val="0"/>
          <c:showVal val="0"/>
          <c:showCatName val="0"/>
          <c:showSerName val="0"/>
          <c:showPercent val="0"/>
          <c:showBubbleSize val="0"/>
        </c:dLbls>
        <c:gapWidth val="182"/>
        <c:axId val="-945604368"/>
        <c:axId val="-702251744"/>
      </c:barChart>
      <c:catAx>
        <c:axId val="-945604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702251744"/>
        <c:crosses val="autoZero"/>
        <c:auto val="1"/>
        <c:lblAlgn val="ctr"/>
        <c:lblOffset val="100"/>
        <c:noMultiLvlLbl val="0"/>
      </c:catAx>
      <c:valAx>
        <c:axId val="-7022517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604368"/>
        <c:crosses val="autoZero"/>
        <c:crossBetween val="between"/>
      </c:valAx>
      <c:spPr>
        <a:noFill/>
        <a:ln>
          <a:solidFill>
            <a:srgbClr val="FF0000"/>
          </a:solid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900" baseline="0"/>
            </a:pPr>
            <a:r>
              <a:rPr lang="he-IL" sz="1900" baseline="0" dirty="0"/>
              <a:t>עוצמת הקשר עם הקשבה / השפעה של הקשבה</a:t>
            </a:r>
            <a:endParaRPr lang="en-US" sz="1900" baseline="0" dirty="0"/>
          </a:p>
        </c:rich>
      </c:tx>
      <c:layout>
        <c:manualLayout>
          <c:xMode val="edge"/>
          <c:yMode val="edge"/>
          <c:x val="0.49931520368522619"/>
          <c:y val="2.3515579071134627E-3"/>
        </c:manualLayout>
      </c:layout>
      <c:overlay val="0"/>
      <c:spPr>
        <a:noFill/>
        <a:ln>
          <a:noFill/>
        </a:ln>
        <a:effectLst/>
      </c:spPr>
    </c:title>
    <c:autoTitleDeleted val="0"/>
    <c:plotArea>
      <c:layout>
        <c:manualLayout>
          <c:layoutTarget val="inner"/>
          <c:xMode val="edge"/>
          <c:yMode val="edge"/>
          <c:x val="0.21922072316534802"/>
          <c:y val="0.10453671139619931"/>
          <c:w val="0.75502359665743113"/>
          <c:h val="0.84086307544246919"/>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tx1"/>
              </a:solidFill>
              <a:ln>
                <a:noFill/>
              </a:ln>
              <a:effectLst/>
            </c:spPr>
          </c:dPt>
          <c:dPt>
            <c:idx val="1"/>
            <c:invertIfNegative val="0"/>
            <c:bubble3D val="0"/>
            <c:spPr>
              <a:solidFill>
                <a:schemeClr val="tx1"/>
              </a:solidFill>
              <a:ln>
                <a:noFill/>
              </a:ln>
              <a:effectLst/>
            </c:spPr>
          </c:dPt>
          <c:dPt>
            <c:idx val="2"/>
            <c:invertIfNegative val="0"/>
            <c:bubble3D val="0"/>
            <c:spPr>
              <a:solidFill>
                <a:schemeClr val="tx1"/>
              </a:solidFill>
              <a:ln>
                <a:noFill/>
              </a:ln>
              <a:effectLst/>
            </c:spPr>
          </c:dPt>
          <c:dPt>
            <c:idx val="3"/>
            <c:invertIfNegative val="0"/>
            <c:bubble3D val="0"/>
            <c:spPr>
              <a:solidFill>
                <a:schemeClr val="tx1">
                  <a:lumMod val="50000"/>
                  <a:lumOff val="50000"/>
                </a:schemeClr>
              </a:solidFill>
              <a:ln>
                <a:noFill/>
              </a:ln>
              <a:effectLst/>
            </c:spPr>
          </c:dPt>
          <c:dPt>
            <c:idx val="4"/>
            <c:invertIfNegative val="0"/>
            <c:bubble3D val="0"/>
            <c:spPr>
              <a:solidFill>
                <a:schemeClr val="tx1"/>
              </a:solidFill>
              <a:ln>
                <a:noFill/>
              </a:ln>
              <a:effectLst/>
            </c:spPr>
          </c:dPt>
          <c:dPt>
            <c:idx val="5"/>
            <c:invertIfNegative val="0"/>
            <c:bubble3D val="0"/>
            <c:spPr>
              <a:solidFill>
                <a:schemeClr val="tx1"/>
              </a:solidFill>
              <a:ln>
                <a:noFill/>
              </a:ln>
              <a:effectLst/>
            </c:spPr>
          </c:dPt>
          <c:dPt>
            <c:idx val="6"/>
            <c:invertIfNegative val="0"/>
            <c:bubble3D val="0"/>
            <c:spPr>
              <a:solidFill>
                <a:schemeClr val="bg2">
                  <a:lumMod val="90000"/>
                </a:schemeClr>
              </a:solidFill>
              <a:ln>
                <a:noFill/>
              </a:ln>
              <a:effectLst/>
            </c:spPr>
          </c:dPt>
          <c:cat>
            <c:strRef>
              <c:f>Sheet1!$A$1:$G$1</c:f>
              <c:strCache>
                <c:ptCount val="7"/>
                <c:pt idx="0">
                  <c:v>איכות הדיבור</c:v>
                </c:pt>
                <c:pt idx="1">
                  <c:v>טיב היחסים</c:v>
                </c:pt>
                <c:pt idx="2">
                  <c:v>מחשבות, דעות</c:v>
                </c:pt>
                <c:pt idx="3">
                  <c:v>רווחה נפשית</c:v>
                </c:pt>
                <c:pt idx="4">
                  <c:v>ביצועים אובייטיביים</c:v>
                </c:pt>
                <c:pt idx="5">
                  <c:v>השפעות הסביבה</c:v>
                </c:pt>
                <c:pt idx="6">
                  <c:v>מאפיינים אישים/אישיותיים</c:v>
                </c:pt>
              </c:strCache>
            </c:strRef>
          </c:cat>
          <c:val>
            <c:numRef>
              <c:f>Sheet1!$A$2:$G$2</c:f>
              <c:numCache>
                <c:formatCode>General</c:formatCode>
                <c:ptCount val="7"/>
                <c:pt idx="0">
                  <c:v>0.42</c:v>
                </c:pt>
                <c:pt idx="1">
                  <c:v>0.38</c:v>
                </c:pt>
                <c:pt idx="2">
                  <c:v>0.34</c:v>
                </c:pt>
                <c:pt idx="3">
                  <c:v>0.25</c:v>
                </c:pt>
                <c:pt idx="4">
                  <c:v>0.28000000000000003</c:v>
                </c:pt>
                <c:pt idx="5">
                  <c:v>0.34</c:v>
                </c:pt>
                <c:pt idx="6">
                  <c:v>0.15</c:v>
                </c:pt>
              </c:numCache>
            </c:numRef>
          </c:val>
        </c:ser>
        <c:dLbls>
          <c:showLegendKey val="0"/>
          <c:showVal val="0"/>
          <c:showCatName val="0"/>
          <c:showSerName val="0"/>
          <c:showPercent val="0"/>
          <c:showBubbleSize val="0"/>
        </c:dLbls>
        <c:gapWidth val="182"/>
        <c:axId val="-702243040"/>
        <c:axId val="-702246304"/>
      </c:barChart>
      <c:catAx>
        <c:axId val="-702243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880" baseline="0"/>
            </a:pPr>
            <a:endParaRPr lang="en-US"/>
          </a:p>
        </c:txPr>
        <c:crossAx val="-702246304"/>
        <c:crosses val="autoZero"/>
        <c:auto val="1"/>
        <c:lblAlgn val="ctr"/>
        <c:lblOffset val="100"/>
        <c:noMultiLvlLbl val="0"/>
      </c:catAx>
      <c:valAx>
        <c:axId val="-702246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sz="2000" baseline="0"/>
            </a:pPr>
            <a:endParaRPr lang="en-US"/>
          </a:p>
        </c:txPr>
        <c:crossAx val="-702243040"/>
        <c:crosses val="autoZero"/>
        <c:crossBetween val="between"/>
      </c:valAx>
      <c:spPr>
        <a:noFill/>
        <a:ln>
          <a:solidFill>
            <a:srgbClr val="FF0000"/>
          </a:solid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baseline="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sz="2000" b="1"/>
              <a:t>עוצמת</a:t>
            </a:r>
            <a:r>
              <a:rPr lang="he-IL" sz="2000" b="1" baseline="0"/>
              <a:t> הקשר עם הקשבה / השפעה של הקשבה</a:t>
            </a:r>
            <a:endParaRPr lang="en-US" sz="2000" b="1"/>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dLbls>
          <c:showLegendKey val="0"/>
          <c:showVal val="0"/>
          <c:showCatName val="0"/>
          <c:showSerName val="0"/>
          <c:showPercent val="0"/>
          <c:showBubbleSize val="0"/>
        </c:dLbls>
        <c:gapWidth val="182"/>
        <c:axId val="-945597840"/>
        <c:axId val="-945606544"/>
      </c:barChart>
      <c:catAx>
        <c:axId val="-945597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945606544"/>
        <c:crosses val="autoZero"/>
        <c:auto val="1"/>
        <c:lblAlgn val="ctr"/>
        <c:lblOffset val="100"/>
        <c:noMultiLvlLbl val="0"/>
      </c:catAx>
      <c:valAx>
        <c:axId val="-9456065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597840"/>
        <c:crosses val="autoZero"/>
        <c:crossBetween val="between"/>
      </c:valAx>
      <c:spPr>
        <a:noFill/>
        <a:ln>
          <a:solidFill>
            <a:srgbClr val="FF0000"/>
          </a:solid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900" baseline="0"/>
            </a:pPr>
            <a:r>
              <a:rPr lang="he-IL" sz="1900" baseline="0" dirty="0"/>
              <a:t>עוצמת הקשר עם הקשבה / השפעה של הקשבה</a:t>
            </a:r>
            <a:endParaRPr lang="en-US" sz="1900" baseline="0" dirty="0"/>
          </a:p>
        </c:rich>
      </c:tx>
      <c:layout>
        <c:manualLayout>
          <c:xMode val="edge"/>
          <c:yMode val="edge"/>
          <c:x val="0.49931520368522619"/>
          <c:y val="2.3515579071134627E-3"/>
        </c:manualLayout>
      </c:layout>
      <c:overlay val="0"/>
      <c:spPr>
        <a:noFill/>
        <a:ln>
          <a:noFill/>
        </a:ln>
        <a:effectLst/>
      </c:spPr>
    </c:title>
    <c:autoTitleDeleted val="0"/>
    <c:plotArea>
      <c:layout>
        <c:manualLayout>
          <c:layoutTarget val="inner"/>
          <c:xMode val="edge"/>
          <c:yMode val="edge"/>
          <c:x val="0.21922072316534802"/>
          <c:y val="0.10453671139619931"/>
          <c:w val="0.75502359665743113"/>
          <c:h val="0.84086307544246919"/>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tx1"/>
              </a:solidFill>
              <a:ln>
                <a:noFill/>
              </a:ln>
              <a:effectLst/>
            </c:spPr>
          </c:dPt>
          <c:dPt>
            <c:idx val="1"/>
            <c:invertIfNegative val="0"/>
            <c:bubble3D val="0"/>
            <c:spPr>
              <a:solidFill>
                <a:schemeClr val="tx1"/>
              </a:solidFill>
              <a:ln>
                <a:noFill/>
              </a:ln>
              <a:effectLst/>
            </c:spPr>
          </c:dPt>
          <c:dPt>
            <c:idx val="2"/>
            <c:invertIfNegative val="0"/>
            <c:bubble3D val="0"/>
            <c:spPr>
              <a:solidFill>
                <a:schemeClr val="tx1"/>
              </a:solidFill>
              <a:ln>
                <a:noFill/>
              </a:ln>
              <a:effectLst/>
            </c:spPr>
          </c:dPt>
          <c:dPt>
            <c:idx val="3"/>
            <c:invertIfNegative val="0"/>
            <c:bubble3D val="0"/>
            <c:spPr>
              <a:solidFill>
                <a:schemeClr val="tx1">
                  <a:lumMod val="50000"/>
                  <a:lumOff val="50000"/>
                </a:schemeClr>
              </a:solidFill>
              <a:ln>
                <a:noFill/>
              </a:ln>
              <a:effectLst/>
            </c:spPr>
          </c:dPt>
          <c:dPt>
            <c:idx val="4"/>
            <c:invertIfNegative val="0"/>
            <c:bubble3D val="0"/>
            <c:spPr>
              <a:solidFill>
                <a:schemeClr val="tx1"/>
              </a:solidFill>
              <a:ln>
                <a:noFill/>
              </a:ln>
              <a:effectLst/>
            </c:spPr>
          </c:dPt>
          <c:dPt>
            <c:idx val="5"/>
            <c:invertIfNegative val="0"/>
            <c:bubble3D val="0"/>
            <c:spPr>
              <a:solidFill>
                <a:schemeClr val="tx1"/>
              </a:solidFill>
              <a:ln>
                <a:noFill/>
              </a:ln>
              <a:effectLst/>
            </c:spPr>
          </c:dPt>
          <c:dPt>
            <c:idx val="6"/>
            <c:invertIfNegative val="0"/>
            <c:bubble3D val="0"/>
            <c:spPr>
              <a:solidFill>
                <a:schemeClr val="bg2">
                  <a:lumMod val="90000"/>
                </a:schemeClr>
              </a:solidFill>
              <a:ln>
                <a:noFill/>
              </a:ln>
              <a:effectLst/>
            </c:spPr>
          </c:dPt>
          <c:cat>
            <c:strRef>
              <c:f>Sheet1!$A$1:$G$1</c:f>
              <c:strCache>
                <c:ptCount val="7"/>
                <c:pt idx="0">
                  <c:v>איכות הדיבור</c:v>
                </c:pt>
                <c:pt idx="1">
                  <c:v>טיב היחסים</c:v>
                </c:pt>
                <c:pt idx="2">
                  <c:v>מחשבות, דעות</c:v>
                </c:pt>
                <c:pt idx="3">
                  <c:v>רווחה נפשית</c:v>
                </c:pt>
                <c:pt idx="4">
                  <c:v>ביצועים אובייטיביים</c:v>
                </c:pt>
                <c:pt idx="5">
                  <c:v>השפעות הסביבה</c:v>
                </c:pt>
                <c:pt idx="6">
                  <c:v>מאפיינים אישים/אישיותיים</c:v>
                </c:pt>
              </c:strCache>
            </c:strRef>
          </c:cat>
          <c:val>
            <c:numRef>
              <c:f>Sheet1!$A$2:$G$2</c:f>
              <c:numCache>
                <c:formatCode>General</c:formatCode>
                <c:ptCount val="7"/>
                <c:pt idx="0">
                  <c:v>0.42</c:v>
                </c:pt>
                <c:pt idx="1">
                  <c:v>0.38</c:v>
                </c:pt>
                <c:pt idx="2">
                  <c:v>0.34</c:v>
                </c:pt>
                <c:pt idx="3">
                  <c:v>0.25</c:v>
                </c:pt>
                <c:pt idx="4">
                  <c:v>0.28000000000000003</c:v>
                </c:pt>
                <c:pt idx="5">
                  <c:v>0.34</c:v>
                </c:pt>
                <c:pt idx="6">
                  <c:v>0.15</c:v>
                </c:pt>
              </c:numCache>
            </c:numRef>
          </c:val>
        </c:ser>
        <c:dLbls>
          <c:showLegendKey val="0"/>
          <c:showVal val="0"/>
          <c:showCatName val="0"/>
          <c:showSerName val="0"/>
          <c:showPercent val="0"/>
          <c:showBubbleSize val="0"/>
        </c:dLbls>
        <c:gapWidth val="182"/>
        <c:axId val="-945595664"/>
        <c:axId val="-945603824"/>
      </c:barChart>
      <c:catAx>
        <c:axId val="-945595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880" baseline="0"/>
            </a:pPr>
            <a:endParaRPr lang="en-US"/>
          </a:p>
        </c:txPr>
        <c:crossAx val="-945603824"/>
        <c:crosses val="autoZero"/>
        <c:auto val="1"/>
        <c:lblAlgn val="ctr"/>
        <c:lblOffset val="100"/>
        <c:noMultiLvlLbl val="0"/>
      </c:catAx>
      <c:valAx>
        <c:axId val="-945603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sz="2000" baseline="0"/>
            </a:pPr>
            <a:endParaRPr lang="en-US"/>
          </a:p>
        </c:txPr>
        <c:crossAx val="-945595664"/>
        <c:crosses val="autoZero"/>
        <c:crossBetween val="between"/>
      </c:valAx>
      <c:spPr>
        <a:noFill/>
        <a:ln>
          <a:solidFill>
            <a:srgbClr val="FF0000"/>
          </a:solid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baseline="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0.55986</cdr:x>
      <cdr:y>0.08561</cdr:y>
    </cdr:from>
    <cdr:to>
      <cdr:x>0.56106</cdr:x>
      <cdr:y>0.94881</cdr:y>
    </cdr:to>
    <cdr:cxnSp macro="">
      <cdr:nvCxnSpPr>
        <cdr:cNvPr id="3" name="Straight Connector 2"/>
        <cdr:cNvCxnSpPr/>
      </cdr:nvCxnSpPr>
      <cdr:spPr>
        <a:xfrm xmlns:a="http://schemas.openxmlformats.org/drawingml/2006/main" flipH="1" flipV="1">
          <a:off x="4410076" y="461964"/>
          <a:ext cx="9525" cy="4657725"/>
        </a:xfrm>
        <a:prstGeom xmlns:a="http://schemas.openxmlformats.org/drawingml/2006/main" prst="line">
          <a:avLst/>
        </a:prstGeom>
        <a:ln xmlns:a="http://schemas.openxmlformats.org/drawingml/2006/main" w="3810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0.64329</cdr:x>
      <cdr:y>0.08208</cdr:y>
    </cdr:from>
    <cdr:to>
      <cdr:x>0.64592</cdr:x>
      <cdr:y>0.94352</cdr:y>
    </cdr:to>
    <cdr:cxnSp macro="">
      <cdr:nvCxnSpPr>
        <cdr:cNvPr id="5" name="Straight Connector 4"/>
        <cdr:cNvCxnSpPr/>
      </cdr:nvCxnSpPr>
      <cdr:spPr>
        <a:xfrm xmlns:a="http://schemas.openxmlformats.org/drawingml/2006/main" flipH="1" flipV="1">
          <a:off x="5067301" y="442914"/>
          <a:ext cx="20737" cy="4648261"/>
        </a:xfrm>
        <a:prstGeom xmlns:a="http://schemas.openxmlformats.org/drawingml/2006/main" prst="line">
          <a:avLst/>
        </a:prstGeom>
        <a:ln xmlns:a="http://schemas.openxmlformats.org/drawingml/2006/main" w="1270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0.59489</cdr:x>
      <cdr:y>0.0684</cdr:y>
    </cdr:from>
    <cdr:to>
      <cdr:x>0.59514</cdr:x>
      <cdr:y>0.91139</cdr:y>
    </cdr:to>
    <cdr:cxnSp macro="">
      <cdr:nvCxnSpPr>
        <cdr:cNvPr id="3" name="Straight Connector 2"/>
        <cdr:cNvCxnSpPr/>
      </cdr:nvCxnSpPr>
      <cdr:spPr>
        <a:xfrm xmlns:a="http://schemas.openxmlformats.org/drawingml/2006/main" flipV="1">
          <a:off x="6012767" y="369407"/>
          <a:ext cx="2523" cy="4552718"/>
        </a:xfrm>
        <a:prstGeom xmlns:a="http://schemas.openxmlformats.org/drawingml/2006/main" prst="line">
          <a:avLst/>
        </a:prstGeom>
        <a:ln xmlns:a="http://schemas.openxmlformats.org/drawingml/2006/main" w="3810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0.67136</cdr:x>
      <cdr:y>0.06928</cdr:y>
    </cdr:from>
    <cdr:to>
      <cdr:x>0.67175</cdr:x>
      <cdr:y>0.91152</cdr:y>
    </cdr:to>
    <cdr:cxnSp macro="">
      <cdr:nvCxnSpPr>
        <cdr:cNvPr id="5" name="Straight Connector 4"/>
        <cdr:cNvCxnSpPr/>
      </cdr:nvCxnSpPr>
      <cdr:spPr>
        <a:xfrm xmlns:a="http://schemas.openxmlformats.org/drawingml/2006/main" flipV="1">
          <a:off x="6785655" y="374160"/>
          <a:ext cx="4002" cy="4548678"/>
        </a:xfrm>
        <a:prstGeom xmlns:a="http://schemas.openxmlformats.org/drawingml/2006/main" prst="line">
          <a:avLst/>
        </a:prstGeom>
        <a:ln xmlns:a="http://schemas.openxmlformats.org/drawingml/2006/main" w="1270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0.55986</cdr:x>
      <cdr:y>0.08561</cdr:y>
    </cdr:from>
    <cdr:to>
      <cdr:x>0.56106</cdr:x>
      <cdr:y>0.94881</cdr:y>
    </cdr:to>
    <cdr:cxnSp macro="">
      <cdr:nvCxnSpPr>
        <cdr:cNvPr id="3" name="Straight Connector 2"/>
        <cdr:cNvCxnSpPr/>
      </cdr:nvCxnSpPr>
      <cdr:spPr>
        <a:xfrm xmlns:a="http://schemas.openxmlformats.org/drawingml/2006/main" flipH="1" flipV="1">
          <a:off x="4410076" y="461964"/>
          <a:ext cx="9525" cy="4657725"/>
        </a:xfrm>
        <a:prstGeom xmlns:a="http://schemas.openxmlformats.org/drawingml/2006/main" prst="line">
          <a:avLst/>
        </a:prstGeom>
        <a:ln xmlns:a="http://schemas.openxmlformats.org/drawingml/2006/main" w="3810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0.64329</cdr:x>
      <cdr:y>0.08208</cdr:y>
    </cdr:from>
    <cdr:to>
      <cdr:x>0.64592</cdr:x>
      <cdr:y>0.94352</cdr:y>
    </cdr:to>
    <cdr:cxnSp macro="">
      <cdr:nvCxnSpPr>
        <cdr:cNvPr id="5" name="Straight Connector 4"/>
        <cdr:cNvCxnSpPr/>
      </cdr:nvCxnSpPr>
      <cdr:spPr>
        <a:xfrm xmlns:a="http://schemas.openxmlformats.org/drawingml/2006/main" flipH="1" flipV="1">
          <a:off x="5067301" y="442914"/>
          <a:ext cx="20737" cy="4648261"/>
        </a:xfrm>
        <a:prstGeom xmlns:a="http://schemas.openxmlformats.org/drawingml/2006/main" prst="line">
          <a:avLst/>
        </a:prstGeom>
        <a:ln xmlns:a="http://schemas.openxmlformats.org/drawingml/2006/main" w="1270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0.59489</cdr:x>
      <cdr:y>0.0684</cdr:y>
    </cdr:from>
    <cdr:to>
      <cdr:x>0.59514</cdr:x>
      <cdr:y>0.91139</cdr:y>
    </cdr:to>
    <cdr:cxnSp macro="">
      <cdr:nvCxnSpPr>
        <cdr:cNvPr id="3" name="Straight Connector 2"/>
        <cdr:cNvCxnSpPr/>
      </cdr:nvCxnSpPr>
      <cdr:spPr>
        <a:xfrm xmlns:a="http://schemas.openxmlformats.org/drawingml/2006/main" flipV="1">
          <a:off x="6012767" y="369407"/>
          <a:ext cx="2523" cy="4552718"/>
        </a:xfrm>
        <a:prstGeom xmlns:a="http://schemas.openxmlformats.org/drawingml/2006/main" prst="line">
          <a:avLst/>
        </a:prstGeom>
        <a:ln xmlns:a="http://schemas.openxmlformats.org/drawingml/2006/main" w="3810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0.67136</cdr:x>
      <cdr:y>0.06928</cdr:y>
    </cdr:from>
    <cdr:to>
      <cdr:x>0.67175</cdr:x>
      <cdr:y>0.91152</cdr:y>
    </cdr:to>
    <cdr:cxnSp macro="">
      <cdr:nvCxnSpPr>
        <cdr:cNvPr id="5" name="Straight Connector 4"/>
        <cdr:cNvCxnSpPr/>
      </cdr:nvCxnSpPr>
      <cdr:spPr>
        <a:xfrm xmlns:a="http://schemas.openxmlformats.org/drawingml/2006/main" flipV="1">
          <a:off x="6785655" y="374160"/>
          <a:ext cx="4002" cy="4548678"/>
        </a:xfrm>
        <a:prstGeom xmlns:a="http://schemas.openxmlformats.org/drawingml/2006/main" prst="line">
          <a:avLst/>
        </a:prstGeom>
        <a:ln xmlns:a="http://schemas.openxmlformats.org/drawingml/2006/main" w="1270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76E9DBE-C046-46F6-8776-AF95DD4CC3D6}" type="datetimeFigureOut">
              <a:rPr lang="en-US" smtClean="0"/>
              <a:t>11/19/2020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0F99E93A-DAF4-4174-9317-BEEF93D8F5E0}" type="slidenum">
              <a:rPr lang="en-US" smtClean="0"/>
              <a:t>‹#›</a:t>
            </a:fld>
            <a:endParaRPr lang="en-US"/>
          </a:p>
        </p:txBody>
      </p:sp>
    </p:spTree>
    <p:extLst>
      <p:ext uri="{BB962C8B-B14F-4D97-AF65-F5344CB8AC3E}">
        <p14:creationId xmlns:p14="http://schemas.microsoft.com/office/powerpoint/2010/main" val="1992200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99E93A-DAF4-4174-9317-BEEF93D8F5E0}" type="slidenum">
              <a:rPr lang="en-US" smtClean="0"/>
              <a:t>1</a:t>
            </a:fld>
            <a:endParaRPr lang="en-US"/>
          </a:p>
        </p:txBody>
      </p:sp>
    </p:spTree>
    <p:extLst>
      <p:ext uri="{BB962C8B-B14F-4D97-AF65-F5344CB8AC3E}">
        <p14:creationId xmlns:p14="http://schemas.microsoft.com/office/powerpoint/2010/main" val="1422337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a:solidFill>
                  <a:srgbClr val="C00000"/>
                </a:solidFill>
                <a:latin typeface="Kristen ITC" panose="03050502040202030202" pitchFamily="66" charset="0"/>
              </a:rPr>
              <a:t>Get to know your partner:</a:t>
            </a:r>
          </a:p>
          <a:p>
            <a:r>
              <a:rPr lang="en-US" sz="3600" dirty="0">
                <a:solidFill>
                  <a:srgbClr val="C00000"/>
                </a:solidFill>
                <a:latin typeface="Kristen ITC" panose="03050502040202030202" pitchFamily="66" charset="0"/>
              </a:rPr>
              <a:t>	</a:t>
            </a:r>
          </a:p>
          <a:p>
            <a:r>
              <a:rPr lang="en-US" sz="3600" dirty="0">
                <a:solidFill>
                  <a:srgbClr val="C00000"/>
                </a:solidFill>
                <a:latin typeface="Kristen ITC" panose="03050502040202030202" pitchFamily="66" charset="0"/>
              </a:rPr>
              <a:t>	A story about a hobby</a:t>
            </a:r>
            <a:endParaRPr lang="en-US" sz="3600" dirty="0"/>
          </a:p>
          <a:p>
            <a:endParaRPr lang="en-US" dirty="0"/>
          </a:p>
        </p:txBody>
      </p:sp>
      <p:sp>
        <p:nvSpPr>
          <p:cNvPr id="4" name="Slide Number Placeholder 3"/>
          <p:cNvSpPr>
            <a:spLocks noGrp="1"/>
          </p:cNvSpPr>
          <p:nvPr>
            <p:ph type="sldNum" sz="quarter" idx="10"/>
          </p:nvPr>
        </p:nvSpPr>
        <p:spPr/>
        <p:txBody>
          <a:bodyPr/>
          <a:lstStyle/>
          <a:p>
            <a:fld id="{0F99E93A-DAF4-4174-9317-BEEF93D8F5E0}" type="slidenum">
              <a:rPr lang="en-US" smtClean="0"/>
              <a:t>10</a:t>
            </a:fld>
            <a:endParaRPr lang="en-US"/>
          </a:p>
        </p:txBody>
      </p:sp>
    </p:spTree>
    <p:extLst>
      <p:ext uri="{BB962C8B-B14F-4D97-AF65-F5344CB8AC3E}">
        <p14:creationId xmlns:p14="http://schemas.microsoft.com/office/powerpoint/2010/main" val="3057005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a:solidFill>
                  <a:srgbClr val="C00000"/>
                </a:solidFill>
                <a:latin typeface="Kristen ITC" panose="03050502040202030202" pitchFamily="66" charset="0"/>
              </a:rPr>
              <a:t>Get to know your partner:</a:t>
            </a:r>
          </a:p>
          <a:p>
            <a:r>
              <a:rPr lang="en-US" sz="3600" dirty="0">
                <a:solidFill>
                  <a:srgbClr val="C00000"/>
                </a:solidFill>
                <a:latin typeface="Kristen ITC" panose="03050502040202030202" pitchFamily="66" charset="0"/>
              </a:rPr>
              <a:t>	</a:t>
            </a:r>
          </a:p>
          <a:p>
            <a:r>
              <a:rPr lang="en-US" sz="3600" dirty="0">
                <a:solidFill>
                  <a:srgbClr val="C00000"/>
                </a:solidFill>
                <a:latin typeface="Kristen ITC" panose="03050502040202030202" pitchFamily="66" charset="0"/>
              </a:rPr>
              <a:t>	A story about a hobby</a:t>
            </a:r>
            <a:endParaRPr lang="en-US" sz="3600" dirty="0"/>
          </a:p>
          <a:p>
            <a:endParaRPr lang="en-US" dirty="0"/>
          </a:p>
        </p:txBody>
      </p:sp>
      <p:sp>
        <p:nvSpPr>
          <p:cNvPr id="4" name="Slide Number Placeholder 3"/>
          <p:cNvSpPr>
            <a:spLocks noGrp="1"/>
          </p:cNvSpPr>
          <p:nvPr>
            <p:ph type="sldNum" sz="quarter" idx="10"/>
          </p:nvPr>
        </p:nvSpPr>
        <p:spPr/>
        <p:txBody>
          <a:bodyPr/>
          <a:lstStyle/>
          <a:p>
            <a:fld id="{0F99E93A-DAF4-4174-9317-BEEF93D8F5E0}" type="slidenum">
              <a:rPr lang="en-US" smtClean="0"/>
              <a:t>11</a:t>
            </a:fld>
            <a:endParaRPr lang="en-US"/>
          </a:p>
        </p:txBody>
      </p:sp>
    </p:spTree>
    <p:extLst>
      <p:ext uri="{BB962C8B-B14F-4D97-AF65-F5344CB8AC3E}">
        <p14:creationId xmlns:p14="http://schemas.microsoft.com/office/powerpoint/2010/main" val="238201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a:solidFill>
                  <a:srgbClr val="C00000"/>
                </a:solidFill>
                <a:latin typeface="Kristen ITC" panose="03050502040202030202" pitchFamily="66" charset="0"/>
              </a:rPr>
              <a:t>Get to know your partner:</a:t>
            </a:r>
          </a:p>
          <a:p>
            <a:r>
              <a:rPr lang="en-US" sz="3600" dirty="0">
                <a:solidFill>
                  <a:srgbClr val="C00000"/>
                </a:solidFill>
                <a:latin typeface="Kristen ITC" panose="03050502040202030202" pitchFamily="66" charset="0"/>
              </a:rPr>
              <a:t>	</a:t>
            </a:r>
          </a:p>
          <a:p>
            <a:r>
              <a:rPr lang="en-US" sz="3600" dirty="0">
                <a:solidFill>
                  <a:srgbClr val="C00000"/>
                </a:solidFill>
                <a:latin typeface="Kristen ITC" panose="03050502040202030202" pitchFamily="66" charset="0"/>
              </a:rPr>
              <a:t>	A story about a hobby</a:t>
            </a:r>
            <a:endParaRPr lang="en-US" sz="3600" dirty="0"/>
          </a:p>
          <a:p>
            <a:endParaRPr lang="en-US" dirty="0"/>
          </a:p>
        </p:txBody>
      </p:sp>
      <p:sp>
        <p:nvSpPr>
          <p:cNvPr id="4" name="Slide Number Placeholder 3"/>
          <p:cNvSpPr>
            <a:spLocks noGrp="1"/>
          </p:cNvSpPr>
          <p:nvPr>
            <p:ph type="sldNum" sz="quarter" idx="10"/>
          </p:nvPr>
        </p:nvSpPr>
        <p:spPr/>
        <p:txBody>
          <a:bodyPr/>
          <a:lstStyle/>
          <a:p>
            <a:fld id="{0F99E93A-DAF4-4174-9317-BEEF93D8F5E0}" type="slidenum">
              <a:rPr lang="en-US" smtClean="0"/>
              <a:t>12</a:t>
            </a:fld>
            <a:endParaRPr lang="en-US"/>
          </a:p>
        </p:txBody>
      </p:sp>
    </p:spTree>
    <p:extLst>
      <p:ext uri="{BB962C8B-B14F-4D97-AF65-F5344CB8AC3E}">
        <p14:creationId xmlns:p14="http://schemas.microsoft.com/office/powerpoint/2010/main" val="4097727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a:solidFill>
                  <a:srgbClr val="C00000"/>
                </a:solidFill>
                <a:latin typeface="Kristen ITC" panose="03050502040202030202" pitchFamily="66" charset="0"/>
              </a:rPr>
              <a:t>Get to know your partner:</a:t>
            </a:r>
          </a:p>
          <a:p>
            <a:r>
              <a:rPr lang="en-US" sz="3600" dirty="0">
                <a:solidFill>
                  <a:srgbClr val="C00000"/>
                </a:solidFill>
                <a:latin typeface="Kristen ITC" panose="03050502040202030202" pitchFamily="66" charset="0"/>
              </a:rPr>
              <a:t>	</a:t>
            </a:r>
          </a:p>
          <a:p>
            <a:r>
              <a:rPr lang="en-US" sz="3600" dirty="0">
                <a:solidFill>
                  <a:srgbClr val="C00000"/>
                </a:solidFill>
                <a:latin typeface="Kristen ITC" panose="03050502040202030202" pitchFamily="66" charset="0"/>
              </a:rPr>
              <a:t>	A story about a hobby</a:t>
            </a:r>
            <a:endParaRPr lang="en-US" sz="3600" dirty="0"/>
          </a:p>
          <a:p>
            <a:endParaRPr lang="en-US" dirty="0"/>
          </a:p>
        </p:txBody>
      </p:sp>
      <p:sp>
        <p:nvSpPr>
          <p:cNvPr id="4" name="Slide Number Placeholder 3"/>
          <p:cNvSpPr>
            <a:spLocks noGrp="1"/>
          </p:cNvSpPr>
          <p:nvPr>
            <p:ph type="sldNum" sz="quarter" idx="10"/>
          </p:nvPr>
        </p:nvSpPr>
        <p:spPr/>
        <p:txBody>
          <a:bodyPr/>
          <a:lstStyle/>
          <a:p>
            <a:fld id="{0F99E93A-DAF4-4174-9317-BEEF93D8F5E0}" type="slidenum">
              <a:rPr lang="en-US" smtClean="0"/>
              <a:t>13</a:t>
            </a:fld>
            <a:endParaRPr lang="en-US"/>
          </a:p>
        </p:txBody>
      </p:sp>
    </p:spTree>
    <p:extLst>
      <p:ext uri="{BB962C8B-B14F-4D97-AF65-F5344CB8AC3E}">
        <p14:creationId xmlns:p14="http://schemas.microsoft.com/office/powerpoint/2010/main" val="1234449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a:solidFill>
                  <a:srgbClr val="C00000"/>
                </a:solidFill>
                <a:latin typeface="Kristen ITC" panose="03050502040202030202" pitchFamily="66" charset="0"/>
              </a:rPr>
              <a:t>Get to know your partner:</a:t>
            </a:r>
          </a:p>
          <a:p>
            <a:r>
              <a:rPr lang="en-US" sz="3600" dirty="0">
                <a:solidFill>
                  <a:srgbClr val="C00000"/>
                </a:solidFill>
                <a:latin typeface="Kristen ITC" panose="03050502040202030202" pitchFamily="66" charset="0"/>
              </a:rPr>
              <a:t>	</a:t>
            </a:r>
          </a:p>
          <a:p>
            <a:r>
              <a:rPr lang="en-US" sz="3600" dirty="0">
                <a:solidFill>
                  <a:srgbClr val="C00000"/>
                </a:solidFill>
                <a:latin typeface="Kristen ITC" panose="03050502040202030202" pitchFamily="66" charset="0"/>
              </a:rPr>
              <a:t>	A story about a hobby</a:t>
            </a:r>
            <a:endParaRPr lang="en-US" sz="3600" dirty="0"/>
          </a:p>
          <a:p>
            <a:endParaRPr lang="en-US" dirty="0"/>
          </a:p>
        </p:txBody>
      </p:sp>
      <p:sp>
        <p:nvSpPr>
          <p:cNvPr id="4" name="Slide Number Placeholder 3"/>
          <p:cNvSpPr>
            <a:spLocks noGrp="1"/>
          </p:cNvSpPr>
          <p:nvPr>
            <p:ph type="sldNum" sz="quarter" idx="10"/>
          </p:nvPr>
        </p:nvSpPr>
        <p:spPr/>
        <p:txBody>
          <a:bodyPr/>
          <a:lstStyle/>
          <a:p>
            <a:fld id="{0F99E93A-DAF4-4174-9317-BEEF93D8F5E0}" type="slidenum">
              <a:rPr lang="en-US" smtClean="0"/>
              <a:t>14</a:t>
            </a:fld>
            <a:endParaRPr lang="en-US"/>
          </a:p>
        </p:txBody>
      </p:sp>
    </p:spTree>
    <p:extLst>
      <p:ext uri="{BB962C8B-B14F-4D97-AF65-F5344CB8AC3E}">
        <p14:creationId xmlns:p14="http://schemas.microsoft.com/office/powerpoint/2010/main" val="3480641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a:solidFill>
                  <a:srgbClr val="C00000"/>
                </a:solidFill>
                <a:latin typeface="Kristen ITC" panose="03050502040202030202" pitchFamily="66" charset="0"/>
              </a:rPr>
              <a:t>Get to know your partner:</a:t>
            </a:r>
          </a:p>
          <a:p>
            <a:r>
              <a:rPr lang="en-US" sz="3600" dirty="0">
                <a:solidFill>
                  <a:srgbClr val="C00000"/>
                </a:solidFill>
                <a:latin typeface="Kristen ITC" panose="03050502040202030202" pitchFamily="66" charset="0"/>
              </a:rPr>
              <a:t>	</a:t>
            </a:r>
          </a:p>
          <a:p>
            <a:r>
              <a:rPr lang="en-US" sz="3600" dirty="0">
                <a:solidFill>
                  <a:srgbClr val="C00000"/>
                </a:solidFill>
                <a:latin typeface="Kristen ITC" panose="03050502040202030202" pitchFamily="66" charset="0"/>
              </a:rPr>
              <a:t>	A story about a hobby</a:t>
            </a:r>
            <a:endParaRPr lang="en-US" sz="3600" dirty="0"/>
          </a:p>
          <a:p>
            <a:endParaRPr lang="en-US" dirty="0"/>
          </a:p>
        </p:txBody>
      </p:sp>
      <p:sp>
        <p:nvSpPr>
          <p:cNvPr id="4" name="Slide Number Placeholder 3"/>
          <p:cNvSpPr>
            <a:spLocks noGrp="1"/>
          </p:cNvSpPr>
          <p:nvPr>
            <p:ph type="sldNum" sz="quarter" idx="10"/>
          </p:nvPr>
        </p:nvSpPr>
        <p:spPr/>
        <p:txBody>
          <a:bodyPr/>
          <a:lstStyle/>
          <a:p>
            <a:fld id="{0F99E93A-DAF4-4174-9317-BEEF93D8F5E0}" type="slidenum">
              <a:rPr lang="en-US" smtClean="0"/>
              <a:t>15</a:t>
            </a:fld>
            <a:endParaRPr lang="en-US"/>
          </a:p>
        </p:txBody>
      </p:sp>
    </p:spTree>
    <p:extLst>
      <p:ext uri="{BB962C8B-B14F-4D97-AF65-F5344CB8AC3E}">
        <p14:creationId xmlns:p14="http://schemas.microsoft.com/office/powerpoint/2010/main" val="1746898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a:solidFill>
                  <a:srgbClr val="C00000"/>
                </a:solidFill>
                <a:latin typeface="Kristen ITC" panose="03050502040202030202" pitchFamily="66" charset="0"/>
              </a:rPr>
              <a:t>Get to know your partner:</a:t>
            </a:r>
          </a:p>
          <a:p>
            <a:r>
              <a:rPr lang="en-US" sz="3600" dirty="0">
                <a:solidFill>
                  <a:srgbClr val="C00000"/>
                </a:solidFill>
                <a:latin typeface="Kristen ITC" panose="03050502040202030202" pitchFamily="66" charset="0"/>
              </a:rPr>
              <a:t>	</a:t>
            </a:r>
          </a:p>
          <a:p>
            <a:r>
              <a:rPr lang="en-US" sz="3600" dirty="0">
                <a:solidFill>
                  <a:srgbClr val="C00000"/>
                </a:solidFill>
                <a:latin typeface="Kristen ITC" panose="03050502040202030202" pitchFamily="66" charset="0"/>
              </a:rPr>
              <a:t>	A story about a hobby</a:t>
            </a:r>
            <a:endParaRPr lang="en-US" sz="3600" dirty="0"/>
          </a:p>
          <a:p>
            <a:endParaRPr lang="en-US" dirty="0"/>
          </a:p>
        </p:txBody>
      </p:sp>
      <p:sp>
        <p:nvSpPr>
          <p:cNvPr id="4" name="Slide Number Placeholder 3"/>
          <p:cNvSpPr>
            <a:spLocks noGrp="1"/>
          </p:cNvSpPr>
          <p:nvPr>
            <p:ph type="sldNum" sz="quarter" idx="10"/>
          </p:nvPr>
        </p:nvSpPr>
        <p:spPr/>
        <p:txBody>
          <a:bodyPr/>
          <a:lstStyle/>
          <a:p>
            <a:fld id="{0F99E93A-DAF4-4174-9317-BEEF93D8F5E0}" type="slidenum">
              <a:rPr lang="en-US" smtClean="0"/>
              <a:t>16</a:t>
            </a:fld>
            <a:endParaRPr lang="en-US"/>
          </a:p>
        </p:txBody>
      </p:sp>
    </p:spTree>
    <p:extLst>
      <p:ext uri="{BB962C8B-B14F-4D97-AF65-F5344CB8AC3E}">
        <p14:creationId xmlns:p14="http://schemas.microsoft.com/office/powerpoint/2010/main" val="3999747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99E93A-DAF4-4174-9317-BEEF93D8F5E0}" type="slidenum">
              <a:rPr lang="en-US" smtClean="0"/>
              <a:t>17</a:t>
            </a:fld>
            <a:endParaRPr lang="en-US"/>
          </a:p>
        </p:txBody>
      </p:sp>
    </p:spTree>
    <p:extLst>
      <p:ext uri="{BB962C8B-B14F-4D97-AF65-F5344CB8AC3E}">
        <p14:creationId xmlns:p14="http://schemas.microsoft.com/office/powerpoint/2010/main" val="385697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99E93A-DAF4-4174-9317-BEEF93D8F5E0}" type="slidenum">
              <a:rPr lang="en-US" smtClean="0"/>
              <a:t>18</a:t>
            </a:fld>
            <a:endParaRPr lang="en-US"/>
          </a:p>
        </p:txBody>
      </p:sp>
    </p:spTree>
    <p:extLst>
      <p:ext uri="{BB962C8B-B14F-4D97-AF65-F5344CB8AC3E}">
        <p14:creationId xmlns:p14="http://schemas.microsoft.com/office/powerpoint/2010/main" val="3269189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99E93A-DAF4-4174-9317-BEEF93D8F5E0}" type="slidenum">
              <a:rPr lang="en-US" smtClean="0"/>
              <a:t>19</a:t>
            </a:fld>
            <a:endParaRPr lang="en-US"/>
          </a:p>
        </p:txBody>
      </p:sp>
    </p:spTree>
    <p:extLst>
      <p:ext uri="{BB962C8B-B14F-4D97-AF65-F5344CB8AC3E}">
        <p14:creationId xmlns:p14="http://schemas.microsoft.com/office/powerpoint/2010/main" val="31252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1" dirty="0">
                <a:solidFill>
                  <a:srgbClr val="C00000"/>
                </a:solidFill>
                <a:latin typeface="Kristen ITC" panose="03050502040202030202" pitchFamily="66" charset="0"/>
              </a:rPr>
              <a:t>Background:</a:t>
            </a:r>
          </a:p>
          <a:p>
            <a:r>
              <a:rPr lang="en-US" sz="3200" dirty="0">
                <a:solidFill>
                  <a:srgbClr val="C00000"/>
                </a:solidFill>
                <a:latin typeface="Kristen ITC" panose="03050502040202030202" pitchFamily="66" charset="0"/>
              </a:rPr>
              <a:t>	Feedback</a:t>
            </a:r>
          </a:p>
          <a:p>
            <a:r>
              <a:rPr lang="en-US" sz="3200" dirty="0">
                <a:solidFill>
                  <a:srgbClr val="C00000"/>
                </a:solidFill>
                <a:latin typeface="Kristen ITC" panose="03050502040202030202" pitchFamily="66" charset="0"/>
              </a:rPr>
              <a:t>	Appreciative Inquiry</a:t>
            </a:r>
          </a:p>
          <a:p>
            <a:r>
              <a:rPr lang="en-US" sz="3200" dirty="0">
                <a:solidFill>
                  <a:srgbClr val="C00000"/>
                </a:solidFill>
                <a:latin typeface="Kristen ITC" panose="03050502040202030202" pitchFamily="66" charset="0"/>
              </a:rPr>
              <a:t>	Feedforward</a:t>
            </a:r>
          </a:p>
          <a:p>
            <a:r>
              <a:rPr lang="en-US" sz="3200" dirty="0">
                <a:solidFill>
                  <a:srgbClr val="C00000"/>
                </a:solidFill>
                <a:latin typeface="Kristen ITC" panose="03050502040202030202" pitchFamily="66" charset="0"/>
              </a:rPr>
              <a:t>	Listening</a:t>
            </a:r>
            <a:endParaRPr lang="en-US" sz="3200" dirty="0"/>
          </a:p>
          <a:p>
            <a:endParaRPr lang="en-US" dirty="0"/>
          </a:p>
        </p:txBody>
      </p:sp>
      <p:sp>
        <p:nvSpPr>
          <p:cNvPr id="4" name="Slide Number Placeholder 3"/>
          <p:cNvSpPr>
            <a:spLocks noGrp="1"/>
          </p:cNvSpPr>
          <p:nvPr>
            <p:ph type="sldNum" sz="quarter" idx="10"/>
          </p:nvPr>
        </p:nvSpPr>
        <p:spPr/>
        <p:txBody>
          <a:bodyPr/>
          <a:lstStyle/>
          <a:p>
            <a:fld id="{0F99E93A-DAF4-4174-9317-BEEF93D8F5E0}" type="slidenum">
              <a:rPr lang="en-US" smtClean="0"/>
              <a:t>2</a:t>
            </a:fld>
            <a:endParaRPr lang="en-US"/>
          </a:p>
        </p:txBody>
      </p:sp>
    </p:spTree>
    <p:extLst>
      <p:ext uri="{BB962C8B-B14F-4D97-AF65-F5344CB8AC3E}">
        <p14:creationId xmlns:p14="http://schemas.microsoft.com/office/powerpoint/2010/main" val="262810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1" dirty="0">
                <a:solidFill>
                  <a:srgbClr val="C00000"/>
                </a:solidFill>
                <a:latin typeface="Kristen ITC" panose="03050502040202030202" pitchFamily="66" charset="0"/>
              </a:rPr>
              <a:t>Background:</a:t>
            </a:r>
          </a:p>
          <a:p>
            <a:r>
              <a:rPr lang="en-US" sz="3200" dirty="0">
                <a:solidFill>
                  <a:srgbClr val="C00000"/>
                </a:solidFill>
                <a:latin typeface="Kristen ITC" panose="03050502040202030202" pitchFamily="66" charset="0"/>
              </a:rPr>
              <a:t>	Feedback</a:t>
            </a:r>
          </a:p>
          <a:p>
            <a:r>
              <a:rPr lang="en-US" sz="3200" dirty="0">
                <a:solidFill>
                  <a:srgbClr val="C00000"/>
                </a:solidFill>
                <a:latin typeface="Kristen ITC" panose="03050502040202030202" pitchFamily="66" charset="0"/>
              </a:rPr>
              <a:t>	Appreciative Inquiry</a:t>
            </a:r>
          </a:p>
          <a:p>
            <a:r>
              <a:rPr lang="en-US" sz="3200" dirty="0">
                <a:solidFill>
                  <a:srgbClr val="C00000"/>
                </a:solidFill>
                <a:latin typeface="Kristen ITC" panose="03050502040202030202" pitchFamily="66" charset="0"/>
              </a:rPr>
              <a:t>	Feedforward</a:t>
            </a:r>
          </a:p>
          <a:p>
            <a:r>
              <a:rPr lang="en-US" sz="3200" dirty="0">
                <a:solidFill>
                  <a:srgbClr val="C00000"/>
                </a:solidFill>
                <a:latin typeface="Kristen ITC" panose="03050502040202030202" pitchFamily="66" charset="0"/>
              </a:rPr>
              <a:t>	Listening</a:t>
            </a:r>
            <a:endParaRPr lang="en-US" sz="3200" dirty="0"/>
          </a:p>
          <a:p>
            <a:endParaRPr lang="en-US" dirty="0"/>
          </a:p>
        </p:txBody>
      </p:sp>
      <p:sp>
        <p:nvSpPr>
          <p:cNvPr id="4" name="Slide Number Placeholder 3"/>
          <p:cNvSpPr>
            <a:spLocks noGrp="1"/>
          </p:cNvSpPr>
          <p:nvPr>
            <p:ph type="sldNum" sz="quarter" idx="10"/>
          </p:nvPr>
        </p:nvSpPr>
        <p:spPr/>
        <p:txBody>
          <a:bodyPr/>
          <a:lstStyle/>
          <a:p>
            <a:fld id="{0F99E93A-DAF4-4174-9317-BEEF93D8F5E0}" type="slidenum">
              <a:rPr lang="en-US" smtClean="0"/>
              <a:t>20</a:t>
            </a:fld>
            <a:endParaRPr lang="en-US"/>
          </a:p>
        </p:txBody>
      </p:sp>
    </p:spTree>
    <p:extLst>
      <p:ext uri="{BB962C8B-B14F-4D97-AF65-F5344CB8AC3E}">
        <p14:creationId xmlns:p14="http://schemas.microsoft.com/office/powerpoint/2010/main" val="901193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1" dirty="0">
                <a:solidFill>
                  <a:srgbClr val="C00000"/>
                </a:solidFill>
                <a:latin typeface="Kristen ITC" panose="03050502040202030202" pitchFamily="66" charset="0"/>
              </a:rPr>
              <a:t>Background:</a:t>
            </a:r>
          </a:p>
          <a:p>
            <a:r>
              <a:rPr lang="en-US" sz="3200" dirty="0">
                <a:solidFill>
                  <a:srgbClr val="C00000"/>
                </a:solidFill>
                <a:latin typeface="Kristen ITC" panose="03050502040202030202" pitchFamily="66" charset="0"/>
              </a:rPr>
              <a:t>	Feedback</a:t>
            </a:r>
          </a:p>
          <a:p>
            <a:r>
              <a:rPr lang="en-US" sz="3200" dirty="0">
                <a:solidFill>
                  <a:srgbClr val="C00000"/>
                </a:solidFill>
                <a:latin typeface="Kristen ITC" panose="03050502040202030202" pitchFamily="66" charset="0"/>
              </a:rPr>
              <a:t>	Appreciative Inquiry</a:t>
            </a:r>
          </a:p>
          <a:p>
            <a:r>
              <a:rPr lang="en-US" sz="3200" dirty="0">
                <a:solidFill>
                  <a:srgbClr val="C00000"/>
                </a:solidFill>
                <a:latin typeface="Kristen ITC" panose="03050502040202030202" pitchFamily="66" charset="0"/>
              </a:rPr>
              <a:t>	Feedforward</a:t>
            </a:r>
          </a:p>
          <a:p>
            <a:r>
              <a:rPr lang="en-US" sz="3200" dirty="0">
                <a:solidFill>
                  <a:srgbClr val="C00000"/>
                </a:solidFill>
                <a:latin typeface="Kristen ITC" panose="03050502040202030202" pitchFamily="66" charset="0"/>
              </a:rPr>
              <a:t>	Listening</a:t>
            </a:r>
            <a:endParaRPr lang="en-US" sz="3200" dirty="0"/>
          </a:p>
          <a:p>
            <a:endParaRPr lang="en-US" dirty="0"/>
          </a:p>
        </p:txBody>
      </p:sp>
      <p:sp>
        <p:nvSpPr>
          <p:cNvPr id="4" name="Slide Number Placeholder 3"/>
          <p:cNvSpPr>
            <a:spLocks noGrp="1"/>
          </p:cNvSpPr>
          <p:nvPr>
            <p:ph type="sldNum" sz="quarter" idx="10"/>
          </p:nvPr>
        </p:nvSpPr>
        <p:spPr/>
        <p:txBody>
          <a:bodyPr/>
          <a:lstStyle/>
          <a:p>
            <a:fld id="{0F99E93A-DAF4-4174-9317-BEEF93D8F5E0}" type="slidenum">
              <a:rPr lang="en-US" smtClean="0"/>
              <a:t>21</a:t>
            </a:fld>
            <a:endParaRPr lang="en-US"/>
          </a:p>
        </p:txBody>
      </p:sp>
    </p:spTree>
    <p:extLst>
      <p:ext uri="{BB962C8B-B14F-4D97-AF65-F5344CB8AC3E}">
        <p14:creationId xmlns:p14="http://schemas.microsoft.com/office/powerpoint/2010/main" val="2926194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1" dirty="0">
                <a:solidFill>
                  <a:srgbClr val="C00000"/>
                </a:solidFill>
                <a:latin typeface="Kristen ITC" panose="03050502040202030202" pitchFamily="66" charset="0"/>
              </a:rPr>
              <a:t>Background:</a:t>
            </a:r>
          </a:p>
          <a:p>
            <a:r>
              <a:rPr lang="en-US" sz="3200" dirty="0">
                <a:solidFill>
                  <a:srgbClr val="C00000"/>
                </a:solidFill>
                <a:latin typeface="Kristen ITC" panose="03050502040202030202" pitchFamily="66" charset="0"/>
              </a:rPr>
              <a:t>	Feedback</a:t>
            </a:r>
          </a:p>
          <a:p>
            <a:r>
              <a:rPr lang="en-US" sz="3200" dirty="0">
                <a:solidFill>
                  <a:srgbClr val="C00000"/>
                </a:solidFill>
                <a:latin typeface="Kristen ITC" panose="03050502040202030202" pitchFamily="66" charset="0"/>
              </a:rPr>
              <a:t>	Appreciative Inquiry</a:t>
            </a:r>
          </a:p>
          <a:p>
            <a:r>
              <a:rPr lang="en-US" sz="3200" dirty="0">
                <a:solidFill>
                  <a:srgbClr val="C00000"/>
                </a:solidFill>
                <a:latin typeface="Kristen ITC" panose="03050502040202030202" pitchFamily="66" charset="0"/>
              </a:rPr>
              <a:t>	Feedforward</a:t>
            </a:r>
          </a:p>
          <a:p>
            <a:r>
              <a:rPr lang="en-US" sz="3200" dirty="0">
                <a:solidFill>
                  <a:srgbClr val="C00000"/>
                </a:solidFill>
                <a:latin typeface="Kristen ITC" panose="03050502040202030202" pitchFamily="66" charset="0"/>
              </a:rPr>
              <a:t>	Listening</a:t>
            </a:r>
            <a:endParaRPr lang="en-US" sz="3200" dirty="0"/>
          </a:p>
          <a:p>
            <a:endParaRPr lang="en-US" dirty="0"/>
          </a:p>
        </p:txBody>
      </p:sp>
      <p:sp>
        <p:nvSpPr>
          <p:cNvPr id="4" name="Slide Number Placeholder 3"/>
          <p:cNvSpPr>
            <a:spLocks noGrp="1"/>
          </p:cNvSpPr>
          <p:nvPr>
            <p:ph type="sldNum" sz="quarter" idx="10"/>
          </p:nvPr>
        </p:nvSpPr>
        <p:spPr/>
        <p:txBody>
          <a:bodyPr/>
          <a:lstStyle/>
          <a:p>
            <a:fld id="{0F99E93A-DAF4-4174-9317-BEEF93D8F5E0}" type="slidenum">
              <a:rPr lang="en-US" smtClean="0"/>
              <a:t>22</a:t>
            </a:fld>
            <a:endParaRPr lang="en-US"/>
          </a:p>
        </p:txBody>
      </p:sp>
    </p:spTree>
    <p:extLst>
      <p:ext uri="{BB962C8B-B14F-4D97-AF65-F5344CB8AC3E}">
        <p14:creationId xmlns:p14="http://schemas.microsoft.com/office/powerpoint/2010/main" val="4294526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1" dirty="0">
                <a:solidFill>
                  <a:srgbClr val="C00000"/>
                </a:solidFill>
                <a:latin typeface="Kristen ITC" panose="03050502040202030202" pitchFamily="66" charset="0"/>
              </a:rPr>
              <a:t>Background:</a:t>
            </a:r>
          </a:p>
          <a:p>
            <a:r>
              <a:rPr lang="en-US" sz="3200" dirty="0">
                <a:solidFill>
                  <a:srgbClr val="C00000"/>
                </a:solidFill>
                <a:latin typeface="Kristen ITC" panose="03050502040202030202" pitchFamily="66" charset="0"/>
              </a:rPr>
              <a:t>	Feedback</a:t>
            </a:r>
          </a:p>
          <a:p>
            <a:r>
              <a:rPr lang="en-US" sz="3200" dirty="0">
                <a:solidFill>
                  <a:srgbClr val="C00000"/>
                </a:solidFill>
                <a:latin typeface="Kristen ITC" panose="03050502040202030202" pitchFamily="66" charset="0"/>
              </a:rPr>
              <a:t>	Appreciative Inquiry</a:t>
            </a:r>
          </a:p>
          <a:p>
            <a:r>
              <a:rPr lang="en-US" sz="3200" dirty="0">
                <a:solidFill>
                  <a:srgbClr val="C00000"/>
                </a:solidFill>
                <a:latin typeface="Kristen ITC" panose="03050502040202030202" pitchFamily="66" charset="0"/>
              </a:rPr>
              <a:t>	Feedforward</a:t>
            </a:r>
          </a:p>
          <a:p>
            <a:r>
              <a:rPr lang="en-US" sz="3200" dirty="0">
                <a:solidFill>
                  <a:srgbClr val="C00000"/>
                </a:solidFill>
                <a:latin typeface="Kristen ITC" panose="03050502040202030202" pitchFamily="66" charset="0"/>
              </a:rPr>
              <a:t>	Listening</a:t>
            </a:r>
            <a:endParaRPr lang="en-US" sz="3200" dirty="0"/>
          </a:p>
          <a:p>
            <a:endParaRPr lang="en-US" dirty="0"/>
          </a:p>
        </p:txBody>
      </p:sp>
      <p:sp>
        <p:nvSpPr>
          <p:cNvPr id="4" name="Slide Number Placeholder 3"/>
          <p:cNvSpPr>
            <a:spLocks noGrp="1"/>
          </p:cNvSpPr>
          <p:nvPr>
            <p:ph type="sldNum" sz="quarter" idx="10"/>
          </p:nvPr>
        </p:nvSpPr>
        <p:spPr/>
        <p:txBody>
          <a:bodyPr/>
          <a:lstStyle/>
          <a:p>
            <a:fld id="{0F99E93A-DAF4-4174-9317-BEEF93D8F5E0}" type="slidenum">
              <a:rPr lang="en-US" smtClean="0"/>
              <a:t>23</a:t>
            </a:fld>
            <a:endParaRPr lang="en-US"/>
          </a:p>
        </p:txBody>
      </p:sp>
    </p:spTree>
    <p:extLst>
      <p:ext uri="{BB962C8B-B14F-4D97-AF65-F5344CB8AC3E}">
        <p14:creationId xmlns:p14="http://schemas.microsoft.com/office/powerpoint/2010/main" val="2620258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1" dirty="0">
                <a:solidFill>
                  <a:srgbClr val="C00000"/>
                </a:solidFill>
                <a:latin typeface="Kristen ITC" panose="03050502040202030202" pitchFamily="66" charset="0"/>
              </a:rPr>
              <a:t>Background:</a:t>
            </a:r>
          </a:p>
          <a:p>
            <a:r>
              <a:rPr lang="en-US" sz="3200" dirty="0">
                <a:solidFill>
                  <a:srgbClr val="C00000"/>
                </a:solidFill>
                <a:latin typeface="Kristen ITC" panose="03050502040202030202" pitchFamily="66" charset="0"/>
              </a:rPr>
              <a:t>	Feedback</a:t>
            </a:r>
          </a:p>
          <a:p>
            <a:r>
              <a:rPr lang="en-US" sz="3200" dirty="0">
                <a:solidFill>
                  <a:srgbClr val="C00000"/>
                </a:solidFill>
                <a:latin typeface="Kristen ITC" panose="03050502040202030202" pitchFamily="66" charset="0"/>
              </a:rPr>
              <a:t>	Appreciative Inquiry</a:t>
            </a:r>
          </a:p>
          <a:p>
            <a:r>
              <a:rPr lang="en-US" sz="3200" dirty="0">
                <a:solidFill>
                  <a:srgbClr val="C00000"/>
                </a:solidFill>
                <a:latin typeface="Kristen ITC" panose="03050502040202030202" pitchFamily="66" charset="0"/>
              </a:rPr>
              <a:t>	Feedforward</a:t>
            </a:r>
          </a:p>
          <a:p>
            <a:r>
              <a:rPr lang="en-US" sz="3200" dirty="0">
                <a:solidFill>
                  <a:srgbClr val="C00000"/>
                </a:solidFill>
                <a:latin typeface="Kristen ITC" panose="03050502040202030202" pitchFamily="66" charset="0"/>
              </a:rPr>
              <a:t>	Listening</a:t>
            </a:r>
            <a:endParaRPr lang="en-US" sz="3200" dirty="0"/>
          </a:p>
          <a:p>
            <a:endParaRPr lang="en-US" dirty="0"/>
          </a:p>
        </p:txBody>
      </p:sp>
      <p:sp>
        <p:nvSpPr>
          <p:cNvPr id="4" name="Slide Number Placeholder 3"/>
          <p:cNvSpPr>
            <a:spLocks noGrp="1"/>
          </p:cNvSpPr>
          <p:nvPr>
            <p:ph type="sldNum" sz="quarter" idx="10"/>
          </p:nvPr>
        </p:nvSpPr>
        <p:spPr/>
        <p:txBody>
          <a:bodyPr/>
          <a:lstStyle/>
          <a:p>
            <a:fld id="{0F99E93A-DAF4-4174-9317-BEEF93D8F5E0}" type="slidenum">
              <a:rPr lang="en-US" smtClean="0"/>
              <a:t>24</a:t>
            </a:fld>
            <a:endParaRPr lang="en-US"/>
          </a:p>
        </p:txBody>
      </p:sp>
    </p:spTree>
    <p:extLst>
      <p:ext uri="{BB962C8B-B14F-4D97-AF65-F5344CB8AC3E}">
        <p14:creationId xmlns:p14="http://schemas.microsoft.com/office/powerpoint/2010/main" val="2757840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99E93A-DAF4-4174-9317-BEEF93D8F5E0}" type="slidenum">
              <a:rPr lang="en-US" smtClean="0"/>
              <a:t>26</a:t>
            </a:fld>
            <a:endParaRPr lang="en-US"/>
          </a:p>
        </p:txBody>
      </p:sp>
    </p:spTree>
    <p:extLst>
      <p:ext uri="{BB962C8B-B14F-4D97-AF65-F5344CB8AC3E}">
        <p14:creationId xmlns:p14="http://schemas.microsoft.com/office/powerpoint/2010/main" val="3961962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1" dirty="0">
                <a:solidFill>
                  <a:srgbClr val="C00000"/>
                </a:solidFill>
                <a:latin typeface="Kristen ITC" panose="03050502040202030202" pitchFamily="66" charset="0"/>
              </a:rPr>
              <a:t>Background:</a:t>
            </a:r>
          </a:p>
          <a:p>
            <a:r>
              <a:rPr lang="en-US" sz="3200" dirty="0">
                <a:solidFill>
                  <a:srgbClr val="C00000"/>
                </a:solidFill>
                <a:latin typeface="Kristen ITC" panose="03050502040202030202" pitchFamily="66" charset="0"/>
              </a:rPr>
              <a:t>	Feedback</a:t>
            </a:r>
          </a:p>
          <a:p>
            <a:r>
              <a:rPr lang="en-US" sz="3200" dirty="0">
                <a:solidFill>
                  <a:srgbClr val="C00000"/>
                </a:solidFill>
                <a:latin typeface="Kristen ITC" panose="03050502040202030202" pitchFamily="66" charset="0"/>
              </a:rPr>
              <a:t>	Appreciative Inquiry</a:t>
            </a:r>
          </a:p>
          <a:p>
            <a:r>
              <a:rPr lang="en-US" sz="3200" dirty="0">
                <a:solidFill>
                  <a:srgbClr val="C00000"/>
                </a:solidFill>
                <a:latin typeface="Kristen ITC" panose="03050502040202030202" pitchFamily="66" charset="0"/>
              </a:rPr>
              <a:t>	Feedforward</a:t>
            </a:r>
          </a:p>
          <a:p>
            <a:r>
              <a:rPr lang="en-US" sz="3200" dirty="0">
                <a:solidFill>
                  <a:srgbClr val="C00000"/>
                </a:solidFill>
                <a:latin typeface="Kristen ITC" panose="03050502040202030202" pitchFamily="66" charset="0"/>
              </a:rPr>
              <a:t>	Listening</a:t>
            </a:r>
            <a:endParaRPr lang="en-US" sz="3200" dirty="0"/>
          </a:p>
          <a:p>
            <a:endParaRPr lang="en-US" dirty="0"/>
          </a:p>
        </p:txBody>
      </p:sp>
      <p:sp>
        <p:nvSpPr>
          <p:cNvPr id="4" name="Slide Number Placeholder 3"/>
          <p:cNvSpPr>
            <a:spLocks noGrp="1"/>
          </p:cNvSpPr>
          <p:nvPr>
            <p:ph type="sldNum" sz="quarter" idx="10"/>
          </p:nvPr>
        </p:nvSpPr>
        <p:spPr/>
        <p:txBody>
          <a:bodyPr/>
          <a:lstStyle/>
          <a:p>
            <a:fld id="{0F99E93A-DAF4-4174-9317-BEEF93D8F5E0}" type="slidenum">
              <a:rPr lang="en-US" smtClean="0"/>
              <a:t>3</a:t>
            </a:fld>
            <a:endParaRPr lang="en-US"/>
          </a:p>
        </p:txBody>
      </p:sp>
    </p:spTree>
    <p:extLst>
      <p:ext uri="{BB962C8B-B14F-4D97-AF65-F5344CB8AC3E}">
        <p14:creationId xmlns:p14="http://schemas.microsoft.com/office/powerpoint/2010/main" val="1052939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1" dirty="0">
                <a:solidFill>
                  <a:srgbClr val="C00000"/>
                </a:solidFill>
                <a:latin typeface="Kristen ITC" panose="03050502040202030202" pitchFamily="66" charset="0"/>
              </a:rPr>
              <a:t>Background:</a:t>
            </a:r>
          </a:p>
          <a:p>
            <a:r>
              <a:rPr lang="en-US" sz="3200" dirty="0">
                <a:solidFill>
                  <a:srgbClr val="C00000"/>
                </a:solidFill>
                <a:latin typeface="Kristen ITC" panose="03050502040202030202" pitchFamily="66" charset="0"/>
              </a:rPr>
              <a:t>	Feedback</a:t>
            </a:r>
          </a:p>
          <a:p>
            <a:r>
              <a:rPr lang="en-US" sz="3200" dirty="0">
                <a:solidFill>
                  <a:srgbClr val="C00000"/>
                </a:solidFill>
                <a:latin typeface="Kristen ITC" panose="03050502040202030202" pitchFamily="66" charset="0"/>
              </a:rPr>
              <a:t>	Appreciative Inquiry</a:t>
            </a:r>
          </a:p>
          <a:p>
            <a:r>
              <a:rPr lang="en-US" sz="3200" dirty="0">
                <a:solidFill>
                  <a:srgbClr val="C00000"/>
                </a:solidFill>
                <a:latin typeface="Kristen ITC" panose="03050502040202030202" pitchFamily="66" charset="0"/>
              </a:rPr>
              <a:t>	Feedforward</a:t>
            </a:r>
          </a:p>
          <a:p>
            <a:r>
              <a:rPr lang="en-US" sz="3200" dirty="0">
                <a:solidFill>
                  <a:srgbClr val="C00000"/>
                </a:solidFill>
                <a:latin typeface="Kristen ITC" panose="03050502040202030202" pitchFamily="66" charset="0"/>
              </a:rPr>
              <a:t>	Listening</a:t>
            </a:r>
            <a:endParaRPr lang="en-US" sz="3200" dirty="0"/>
          </a:p>
          <a:p>
            <a:endParaRPr lang="en-US" dirty="0"/>
          </a:p>
        </p:txBody>
      </p:sp>
      <p:sp>
        <p:nvSpPr>
          <p:cNvPr id="4" name="Slide Number Placeholder 3"/>
          <p:cNvSpPr>
            <a:spLocks noGrp="1"/>
          </p:cNvSpPr>
          <p:nvPr>
            <p:ph type="sldNum" sz="quarter" idx="10"/>
          </p:nvPr>
        </p:nvSpPr>
        <p:spPr/>
        <p:txBody>
          <a:bodyPr/>
          <a:lstStyle/>
          <a:p>
            <a:fld id="{0F99E93A-DAF4-4174-9317-BEEF93D8F5E0}" type="slidenum">
              <a:rPr lang="en-US" smtClean="0"/>
              <a:t>4</a:t>
            </a:fld>
            <a:endParaRPr lang="en-US"/>
          </a:p>
        </p:txBody>
      </p:sp>
    </p:spTree>
    <p:extLst>
      <p:ext uri="{BB962C8B-B14F-4D97-AF65-F5344CB8AC3E}">
        <p14:creationId xmlns:p14="http://schemas.microsoft.com/office/powerpoint/2010/main" val="3995458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a:solidFill>
                  <a:srgbClr val="C00000"/>
                </a:solidFill>
                <a:latin typeface="Kristen ITC" panose="03050502040202030202" pitchFamily="66" charset="0"/>
              </a:rPr>
              <a:t>Get to know your partner:</a:t>
            </a:r>
          </a:p>
          <a:p>
            <a:r>
              <a:rPr lang="en-US" sz="3600" dirty="0">
                <a:solidFill>
                  <a:srgbClr val="C00000"/>
                </a:solidFill>
                <a:latin typeface="Kristen ITC" panose="03050502040202030202" pitchFamily="66" charset="0"/>
              </a:rPr>
              <a:t>	</a:t>
            </a:r>
          </a:p>
          <a:p>
            <a:r>
              <a:rPr lang="en-US" sz="3600" dirty="0">
                <a:solidFill>
                  <a:srgbClr val="C00000"/>
                </a:solidFill>
                <a:latin typeface="Kristen ITC" panose="03050502040202030202" pitchFamily="66" charset="0"/>
              </a:rPr>
              <a:t>	A story about a hobby</a:t>
            </a:r>
            <a:endParaRPr lang="en-US" sz="3600" dirty="0"/>
          </a:p>
          <a:p>
            <a:endParaRPr lang="en-US" dirty="0"/>
          </a:p>
        </p:txBody>
      </p:sp>
      <p:sp>
        <p:nvSpPr>
          <p:cNvPr id="4" name="Slide Number Placeholder 3"/>
          <p:cNvSpPr>
            <a:spLocks noGrp="1"/>
          </p:cNvSpPr>
          <p:nvPr>
            <p:ph type="sldNum" sz="quarter" idx="10"/>
          </p:nvPr>
        </p:nvSpPr>
        <p:spPr/>
        <p:txBody>
          <a:bodyPr/>
          <a:lstStyle/>
          <a:p>
            <a:fld id="{0F99E93A-DAF4-4174-9317-BEEF93D8F5E0}" type="slidenum">
              <a:rPr lang="en-US" smtClean="0"/>
              <a:t>5</a:t>
            </a:fld>
            <a:endParaRPr lang="en-US"/>
          </a:p>
        </p:txBody>
      </p:sp>
    </p:spTree>
    <p:extLst>
      <p:ext uri="{BB962C8B-B14F-4D97-AF65-F5344CB8AC3E}">
        <p14:creationId xmlns:p14="http://schemas.microsoft.com/office/powerpoint/2010/main" val="2681688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a:solidFill>
                  <a:srgbClr val="C00000"/>
                </a:solidFill>
                <a:latin typeface="Kristen ITC" panose="03050502040202030202" pitchFamily="66" charset="0"/>
              </a:rPr>
              <a:t>Get to know your partner:</a:t>
            </a:r>
          </a:p>
          <a:p>
            <a:r>
              <a:rPr lang="en-US" sz="3600" dirty="0">
                <a:solidFill>
                  <a:srgbClr val="C00000"/>
                </a:solidFill>
                <a:latin typeface="Kristen ITC" panose="03050502040202030202" pitchFamily="66" charset="0"/>
              </a:rPr>
              <a:t>	</a:t>
            </a:r>
          </a:p>
          <a:p>
            <a:r>
              <a:rPr lang="en-US" sz="3600" dirty="0">
                <a:solidFill>
                  <a:srgbClr val="C00000"/>
                </a:solidFill>
                <a:latin typeface="Kristen ITC" panose="03050502040202030202" pitchFamily="66" charset="0"/>
              </a:rPr>
              <a:t>	A story about a hobby</a:t>
            </a:r>
            <a:endParaRPr lang="en-US" sz="3600" dirty="0"/>
          </a:p>
          <a:p>
            <a:endParaRPr lang="en-US" dirty="0"/>
          </a:p>
        </p:txBody>
      </p:sp>
      <p:sp>
        <p:nvSpPr>
          <p:cNvPr id="4" name="Slide Number Placeholder 3"/>
          <p:cNvSpPr>
            <a:spLocks noGrp="1"/>
          </p:cNvSpPr>
          <p:nvPr>
            <p:ph type="sldNum" sz="quarter" idx="10"/>
          </p:nvPr>
        </p:nvSpPr>
        <p:spPr/>
        <p:txBody>
          <a:bodyPr/>
          <a:lstStyle/>
          <a:p>
            <a:fld id="{0F99E93A-DAF4-4174-9317-BEEF93D8F5E0}" type="slidenum">
              <a:rPr lang="en-US" smtClean="0"/>
              <a:t>6</a:t>
            </a:fld>
            <a:endParaRPr lang="en-US"/>
          </a:p>
        </p:txBody>
      </p:sp>
    </p:spTree>
    <p:extLst>
      <p:ext uri="{BB962C8B-B14F-4D97-AF65-F5344CB8AC3E}">
        <p14:creationId xmlns:p14="http://schemas.microsoft.com/office/powerpoint/2010/main" val="1643116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a:solidFill>
                  <a:srgbClr val="C00000"/>
                </a:solidFill>
                <a:latin typeface="Kristen ITC" panose="03050502040202030202" pitchFamily="66" charset="0"/>
              </a:rPr>
              <a:t>Get to know your partner:</a:t>
            </a:r>
          </a:p>
          <a:p>
            <a:r>
              <a:rPr lang="en-US" sz="3600" dirty="0">
                <a:solidFill>
                  <a:srgbClr val="C00000"/>
                </a:solidFill>
                <a:latin typeface="Kristen ITC" panose="03050502040202030202" pitchFamily="66" charset="0"/>
              </a:rPr>
              <a:t>	</a:t>
            </a:r>
          </a:p>
          <a:p>
            <a:r>
              <a:rPr lang="en-US" sz="3600" dirty="0">
                <a:solidFill>
                  <a:srgbClr val="C00000"/>
                </a:solidFill>
                <a:latin typeface="Kristen ITC" panose="03050502040202030202" pitchFamily="66" charset="0"/>
              </a:rPr>
              <a:t>	A story about a hobby</a:t>
            </a:r>
            <a:endParaRPr lang="en-US" sz="3600" dirty="0"/>
          </a:p>
          <a:p>
            <a:endParaRPr lang="en-US" dirty="0"/>
          </a:p>
        </p:txBody>
      </p:sp>
      <p:sp>
        <p:nvSpPr>
          <p:cNvPr id="4" name="Slide Number Placeholder 3"/>
          <p:cNvSpPr>
            <a:spLocks noGrp="1"/>
          </p:cNvSpPr>
          <p:nvPr>
            <p:ph type="sldNum" sz="quarter" idx="10"/>
          </p:nvPr>
        </p:nvSpPr>
        <p:spPr/>
        <p:txBody>
          <a:bodyPr/>
          <a:lstStyle/>
          <a:p>
            <a:fld id="{0F99E93A-DAF4-4174-9317-BEEF93D8F5E0}" type="slidenum">
              <a:rPr lang="en-US" smtClean="0"/>
              <a:t>7</a:t>
            </a:fld>
            <a:endParaRPr lang="en-US"/>
          </a:p>
        </p:txBody>
      </p:sp>
    </p:spTree>
    <p:extLst>
      <p:ext uri="{BB962C8B-B14F-4D97-AF65-F5344CB8AC3E}">
        <p14:creationId xmlns:p14="http://schemas.microsoft.com/office/powerpoint/2010/main" val="1529738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a:solidFill>
                  <a:srgbClr val="C00000"/>
                </a:solidFill>
                <a:latin typeface="Kristen ITC" panose="03050502040202030202" pitchFamily="66" charset="0"/>
              </a:rPr>
              <a:t>Get to know your partner:</a:t>
            </a:r>
          </a:p>
          <a:p>
            <a:r>
              <a:rPr lang="en-US" sz="3600" dirty="0">
                <a:solidFill>
                  <a:srgbClr val="C00000"/>
                </a:solidFill>
                <a:latin typeface="Kristen ITC" panose="03050502040202030202" pitchFamily="66" charset="0"/>
              </a:rPr>
              <a:t>	</a:t>
            </a:r>
          </a:p>
          <a:p>
            <a:r>
              <a:rPr lang="en-US" sz="3600" dirty="0">
                <a:solidFill>
                  <a:srgbClr val="C00000"/>
                </a:solidFill>
                <a:latin typeface="Kristen ITC" panose="03050502040202030202" pitchFamily="66" charset="0"/>
              </a:rPr>
              <a:t>	A story about a hobby</a:t>
            </a:r>
            <a:endParaRPr lang="en-US" sz="3600" dirty="0"/>
          </a:p>
          <a:p>
            <a:endParaRPr lang="en-US" dirty="0"/>
          </a:p>
        </p:txBody>
      </p:sp>
      <p:sp>
        <p:nvSpPr>
          <p:cNvPr id="4" name="Slide Number Placeholder 3"/>
          <p:cNvSpPr>
            <a:spLocks noGrp="1"/>
          </p:cNvSpPr>
          <p:nvPr>
            <p:ph type="sldNum" sz="quarter" idx="10"/>
          </p:nvPr>
        </p:nvSpPr>
        <p:spPr/>
        <p:txBody>
          <a:bodyPr/>
          <a:lstStyle/>
          <a:p>
            <a:fld id="{0F99E93A-DAF4-4174-9317-BEEF93D8F5E0}" type="slidenum">
              <a:rPr lang="en-US" smtClean="0"/>
              <a:t>8</a:t>
            </a:fld>
            <a:endParaRPr lang="en-US"/>
          </a:p>
        </p:txBody>
      </p:sp>
    </p:spTree>
    <p:extLst>
      <p:ext uri="{BB962C8B-B14F-4D97-AF65-F5344CB8AC3E}">
        <p14:creationId xmlns:p14="http://schemas.microsoft.com/office/powerpoint/2010/main" val="3082616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a:solidFill>
                  <a:srgbClr val="C00000"/>
                </a:solidFill>
                <a:latin typeface="Kristen ITC" panose="03050502040202030202" pitchFamily="66" charset="0"/>
              </a:rPr>
              <a:t>Get to know your partner:</a:t>
            </a:r>
          </a:p>
          <a:p>
            <a:r>
              <a:rPr lang="en-US" sz="3600" dirty="0">
                <a:solidFill>
                  <a:srgbClr val="C00000"/>
                </a:solidFill>
                <a:latin typeface="Kristen ITC" panose="03050502040202030202" pitchFamily="66" charset="0"/>
              </a:rPr>
              <a:t>	</a:t>
            </a:r>
          </a:p>
          <a:p>
            <a:r>
              <a:rPr lang="en-US" sz="3600" dirty="0">
                <a:solidFill>
                  <a:srgbClr val="C00000"/>
                </a:solidFill>
                <a:latin typeface="Kristen ITC" panose="03050502040202030202" pitchFamily="66" charset="0"/>
              </a:rPr>
              <a:t>	A story about a hobby</a:t>
            </a:r>
            <a:endParaRPr lang="en-US" sz="3600" dirty="0"/>
          </a:p>
          <a:p>
            <a:endParaRPr lang="en-US" dirty="0"/>
          </a:p>
        </p:txBody>
      </p:sp>
      <p:sp>
        <p:nvSpPr>
          <p:cNvPr id="4" name="Slide Number Placeholder 3"/>
          <p:cNvSpPr>
            <a:spLocks noGrp="1"/>
          </p:cNvSpPr>
          <p:nvPr>
            <p:ph type="sldNum" sz="quarter" idx="10"/>
          </p:nvPr>
        </p:nvSpPr>
        <p:spPr/>
        <p:txBody>
          <a:bodyPr/>
          <a:lstStyle/>
          <a:p>
            <a:fld id="{0F99E93A-DAF4-4174-9317-BEEF93D8F5E0}" type="slidenum">
              <a:rPr lang="en-US" smtClean="0"/>
              <a:t>9</a:t>
            </a:fld>
            <a:endParaRPr lang="en-US"/>
          </a:p>
        </p:txBody>
      </p:sp>
    </p:spTree>
    <p:extLst>
      <p:ext uri="{BB962C8B-B14F-4D97-AF65-F5344CB8AC3E}">
        <p14:creationId xmlns:p14="http://schemas.microsoft.com/office/powerpoint/2010/main" val="3642599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50455C-1E97-4424-AC77-D944F3BE4C04}"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FC9A0-E246-40D8-9840-77321DDE9B74}" type="slidenum">
              <a:rPr lang="en-US" smtClean="0"/>
              <a:pPr/>
              <a:t>‹#›</a:t>
            </a:fld>
            <a:endParaRPr lang="en-US"/>
          </a:p>
        </p:txBody>
      </p:sp>
    </p:spTree>
    <p:extLst>
      <p:ext uri="{BB962C8B-B14F-4D97-AF65-F5344CB8AC3E}">
        <p14:creationId xmlns:p14="http://schemas.microsoft.com/office/powerpoint/2010/main" val="338274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50455C-1E97-4424-AC77-D944F3BE4C04}"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FC9A0-E246-40D8-9840-77321DDE9B74}" type="slidenum">
              <a:rPr lang="en-US" smtClean="0"/>
              <a:pPr/>
              <a:t>‹#›</a:t>
            </a:fld>
            <a:endParaRPr lang="en-US"/>
          </a:p>
        </p:txBody>
      </p:sp>
    </p:spTree>
    <p:extLst>
      <p:ext uri="{BB962C8B-B14F-4D97-AF65-F5344CB8AC3E}">
        <p14:creationId xmlns:p14="http://schemas.microsoft.com/office/powerpoint/2010/main" val="492518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50455C-1E97-4424-AC77-D944F3BE4C04}"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FC9A0-E246-40D8-9840-77321DDE9B74}" type="slidenum">
              <a:rPr lang="en-US" smtClean="0"/>
              <a:pPr/>
              <a:t>‹#›</a:t>
            </a:fld>
            <a:endParaRPr lang="en-US"/>
          </a:p>
        </p:txBody>
      </p:sp>
    </p:spTree>
    <p:extLst>
      <p:ext uri="{BB962C8B-B14F-4D97-AF65-F5344CB8AC3E}">
        <p14:creationId xmlns:p14="http://schemas.microsoft.com/office/powerpoint/2010/main" val="1476785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50455C-1E97-4424-AC77-D944F3BE4C04}"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FC9A0-E246-40D8-9840-77321DDE9B74}" type="slidenum">
              <a:rPr lang="en-US" smtClean="0"/>
              <a:pPr/>
              <a:t>‹#›</a:t>
            </a:fld>
            <a:endParaRPr lang="en-US"/>
          </a:p>
        </p:txBody>
      </p:sp>
    </p:spTree>
    <p:extLst>
      <p:ext uri="{BB962C8B-B14F-4D97-AF65-F5344CB8AC3E}">
        <p14:creationId xmlns:p14="http://schemas.microsoft.com/office/powerpoint/2010/main" val="367527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50455C-1E97-4424-AC77-D944F3BE4C04}"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FC9A0-E246-40D8-9840-77321DDE9B74}" type="slidenum">
              <a:rPr lang="en-US" smtClean="0"/>
              <a:pPr/>
              <a:t>‹#›</a:t>
            </a:fld>
            <a:endParaRPr lang="en-US"/>
          </a:p>
        </p:txBody>
      </p:sp>
    </p:spTree>
    <p:extLst>
      <p:ext uri="{BB962C8B-B14F-4D97-AF65-F5344CB8AC3E}">
        <p14:creationId xmlns:p14="http://schemas.microsoft.com/office/powerpoint/2010/main" val="321346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50455C-1E97-4424-AC77-D944F3BE4C04}"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FC9A0-E246-40D8-9840-77321DDE9B74}" type="slidenum">
              <a:rPr lang="en-US" smtClean="0"/>
              <a:pPr/>
              <a:t>‹#›</a:t>
            </a:fld>
            <a:endParaRPr lang="en-US"/>
          </a:p>
        </p:txBody>
      </p:sp>
    </p:spTree>
    <p:extLst>
      <p:ext uri="{BB962C8B-B14F-4D97-AF65-F5344CB8AC3E}">
        <p14:creationId xmlns:p14="http://schemas.microsoft.com/office/powerpoint/2010/main" val="120269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50455C-1E97-4424-AC77-D944F3BE4C04}" type="datetimeFigureOut">
              <a:rPr lang="en-US" smtClean="0"/>
              <a:pPr/>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4FC9A0-E246-40D8-9840-77321DDE9B74}" type="slidenum">
              <a:rPr lang="en-US" smtClean="0"/>
              <a:pPr/>
              <a:t>‹#›</a:t>
            </a:fld>
            <a:endParaRPr lang="en-US"/>
          </a:p>
        </p:txBody>
      </p:sp>
    </p:spTree>
    <p:extLst>
      <p:ext uri="{BB962C8B-B14F-4D97-AF65-F5344CB8AC3E}">
        <p14:creationId xmlns:p14="http://schemas.microsoft.com/office/powerpoint/2010/main" val="120208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50455C-1E97-4424-AC77-D944F3BE4C04}" type="datetimeFigureOut">
              <a:rPr lang="en-US" smtClean="0"/>
              <a:pPr/>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4FC9A0-E246-40D8-9840-77321DDE9B74}" type="slidenum">
              <a:rPr lang="en-US" smtClean="0"/>
              <a:pPr/>
              <a:t>‹#›</a:t>
            </a:fld>
            <a:endParaRPr lang="en-US"/>
          </a:p>
        </p:txBody>
      </p:sp>
    </p:spTree>
    <p:extLst>
      <p:ext uri="{BB962C8B-B14F-4D97-AF65-F5344CB8AC3E}">
        <p14:creationId xmlns:p14="http://schemas.microsoft.com/office/powerpoint/2010/main" val="1619704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50455C-1E97-4424-AC77-D944F3BE4C04}" type="datetimeFigureOut">
              <a:rPr lang="en-US" smtClean="0"/>
              <a:pPr/>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4FC9A0-E246-40D8-9840-77321DDE9B74}" type="slidenum">
              <a:rPr lang="en-US" smtClean="0"/>
              <a:pPr/>
              <a:t>‹#›</a:t>
            </a:fld>
            <a:endParaRPr lang="en-US"/>
          </a:p>
        </p:txBody>
      </p:sp>
    </p:spTree>
    <p:extLst>
      <p:ext uri="{BB962C8B-B14F-4D97-AF65-F5344CB8AC3E}">
        <p14:creationId xmlns:p14="http://schemas.microsoft.com/office/powerpoint/2010/main" val="176325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50455C-1E97-4424-AC77-D944F3BE4C04}"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FC9A0-E246-40D8-9840-77321DDE9B74}" type="slidenum">
              <a:rPr lang="en-US" smtClean="0"/>
              <a:pPr/>
              <a:t>‹#›</a:t>
            </a:fld>
            <a:endParaRPr lang="en-US"/>
          </a:p>
        </p:txBody>
      </p:sp>
    </p:spTree>
    <p:extLst>
      <p:ext uri="{BB962C8B-B14F-4D97-AF65-F5344CB8AC3E}">
        <p14:creationId xmlns:p14="http://schemas.microsoft.com/office/powerpoint/2010/main" val="156753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50455C-1E97-4424-AC77-D944F3BE4C04}"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FC9A0-E246-40D8-9840-77321DDE9B74}" type="slidenum">
              <a:rPr lang="en-US" smtClean="0"/>
              <a:pPr/>
              <a:t>‹#›</a:t>
            </a:fld>
            <a:endParaRPr lang="en-US"/>
          </a:p>
        </p:txBody>
      </p:sp>
    </p:spTree>
    <p:extLst>
      <p:ext uri="{BB962C8B-B14F-4D97-AF65-F5344CB8AC3E}">
        <p14:creationId xmlns:p14="http://schemas.microsoft.com/office/powerpoint/2010/main" val="2280806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0455C-1E97-4424-AC77-D944F3BE4C04}" type="datetimeFigureOut">
              <a:rPr lang="en-US" smtClean="0"/>
              <a:pPr/>
              <a:t>11/19/2020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FC9A0-E246-40D8-9840-77321DDE9B74}" type="slidenum">
              <a:rPr lang="en-US" smtClean="0"/>
              <a:pPr/>
              <a:t>‹#›</a:t>
            </a:fld>
            <a:endParaRPr lang="en-US"/>
          </a:p>
        </p:txBody>
      </p:sp>
    </p:spTree>
    <p:extLst>
      <p:ext uri="{BB962C8B-B14F-4D97-AF65-F5344CB8AC3E}">
        <p14:creationId xmlns:p14="http://schemas.microsoft.com/office/powerpoint/2010/main" val="4035808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huji.az1.qualtrics.com/jfe/form/SV_bJFueBmvXVp3Q9L" TargetMode="External"/><Relationship Id="rId4" Type="http://schemas.openxmlformats.org/officeDocument/2006/relationships/hyperlink" Target="https://www.avi-kluge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cstate="print"/>
          <a:stretch>
            <a:fillRect/>
          </a:stretch>
        </p:blipFill>
        <p:spPr>
          <a:xfrm>
            <a:off x="0" y="0"/>
            <a:ext cx="12191999" cy="6891041"/>
          </a:xfrm>
          <a:prstGeom prst="rect">
            <a:avLst/>
          </a:prstGeom>
        </p:spPr>
      </p:pic>
      <p:sp>
        <p:nvSpPr>
          <p:cNvPr id="2" name="Title 1"/>
          <p:cNvSpPr>
            <a:spLocks noGrp="1"/>
          </p:cNvSpPr>
          <p:nvPr>
            <p:ph type="ctrTitle"/>
          </p:nvPr>
        </p:nvSpPr>
        <p:spPr>
          <a:xfrm>
            <a:off x="1495425" y="2059891"/>
            <a:ext cx="9934575" cy="2500073"/>
          </a:xfrm>
        </p:spPr>
        <p:txBody>
          <a:bodyPr>
            <a:normAutofit/>
          </a:bodyPr>
          <a:lstStyle/>
          <a:p>
            <a:r>
              <a:rPr lang="he-IL" b="1">
                <a:solidFill>
                  <a:srgbClr val="C00000"/>
                </a:solidFill>
                <a:latin typeface="DFPWaWaW5-GB" pitchFamily="82" charset="-122"/>
                <a:ea typeface="DFPWaWaW5-GB" pitchFamily="82" charset="-122"/>
                <a:cs typeface="+mn-cs"/>
              </a:rPr>
              <a:t>כוחה </a:t>
            </a:r>
            <a:r>
              <a:rPr lang="he-IL" b="1" smtClean="0">
                <a:solidFill>
                  <a:srgbClr val="C00000"/>
                </a:solidFill>
                <a:latin typeface="DFPWaWaW5-GB" pitchFamily="82" charset="-122"/>
                <a:ea typeface="DFPWaWaW5-GB" pitchFamily="82" charset="-122"/>
                <a:cs typeface="+mn-cs"/>
              </a:rPr>
              <a:t>של </a:t>
            </a:r>
            <a:r>
              <a:rPr lang="he-IL" b="1" dirty="0">
                <a:solidFill>
                  <a:srgbClr val="C00000"/>
                </a:solidFill>
                <a:latin typeface="DFPWaWaW5-GB" pitchFamily="82" charset="-122"/>
                <a:ea typeface="DFPWaWaW5-GB" pitchFamily="82" charset="-122"/>
                <a:cs typeface="+mn-cs"/>
              </a:rPr>
              <a:t>הקשבה</a:t>
            </a:r>
            <a:r>
              <a:rPr lang="he-IL" sz="5400" dirty="0" smtClean="0">
                <a:solidFill>
                  <a:srgbClr val="C00000"/>
                </a:solidFill>
                <a:latin typeface="Kristen ITC" panose="03050502040202030202" pitchFamily="66" charset="0"/>
                <a:cs typeface="+mn-cs"/>
              </a:rPr>
              <a:t/>
            </a:r>
            <a:br>
              <a:rPr lang="he-IL" sz="5400" dirty="0" smtClean="0">
                <a:solidFill>
                  <a:srgbClr val="C00000"/>
                </a:solidFill>
                <a:latin typeface="Kristen ITC" panose="03050502040202030202" pitchFamily="66" charset="0"/>
                <a:cs typeface="+mn-cs"/>
              </a:rPr>
            </a:br>
            <a:r>
              <a:rPr lang="he-IL" sz="2800" dirty="0" smtClean="0">
                <a:solidFill>
                  <a:srgbClr val="C00000"/>
                </a:solidFill>
                <a:latin typeface="Kristen ITC" panose="03050502040202030202" pitchFamily="66" charset="0"/>
                <a:cs typeface="+mn-cs"/>
              </a:rPr>
              <a:t>פרופ' אבי </a:t>
            </a:r>
            <a:r>
              <a:rPr lang="he-IL" sz="2800" dirty="0" err="1" smtClean="0">
                <a:solidFill>
                  <a:srgbClr val="C00000"/>
                </a:solidFill>
                <a:latin typeface="Kristen ITC" panose="03050502040202030202" pitchFamily="66" charset="0"/>
                <a:cs typeface="+mn-cs"/>
              </a:rPr>
              <a:t>קלוגר</a:t>
            </a:r>
            <a:r>
              <a:rPr lang="he-IL" sz="2800" dirty="0" smtClean="0">
                <a:solidFill>
                  <a:srgbClr val="C00000"/>
                </a:solidFill>
                <a:latin typeface="Kristen ITC" panose="03050502040202030202" pitchFamily="66" charset="0"/>
                <a:cs typeface="+mn-cs"/>
              </a:rPr>
              <a:t/>
            </a:r>
            <a:br>
              <a:rPr lang="he-IL" sz="2800" dirty="0" smtClean="0">
                <a:solidFill>
                  <a:srgbClr val="C00000"/>
                </a:solidFill>
                <a:latin typeface="Kristen ITC" panose="03050502040202030202" pitchFamily="66" charset="0"/>
                <a:cs typeface="+mn-cs"/>
              </a:rPr>
            </a:br>
            <a:r>
              <a:rPr lang="he-IL" sz="2800" dirty="0" smtClean="0">
                <a:solidFill>
                  <a:srgbClr val="C00000"/>
                </a:solidFill>
                <a:latin typeface="Kristen ITC" panose="03050502040202030202" pitchFamily="66" charset="0"/>
                <a:cs typeface="+mn-cs"/>
              </a:rPr>
              <a:t>בית הספר למנהל עסקים</a:t>
            </a:r>
            <a:r>
              <a:rPr lang="en-US" sz="2800" dirty="0" smtClean="0">
                <a:solidFill>
                  <a:srgbClr val="C00000"/>
                </a:solidFill>
                <a:latin typeface="Kristen ITC" panose="03050502040202030202" pitchFamily="66" charset="0"/>
                <a:cs typeface="+mn-cs"/>
              </a:rPr>
              <a:t/>
            </a:r>
            <a:br>
              <a:rPr lang="en-US" sz="2800" dirty="0" smtClean="0">
                <a:solidFill>
                  <a:srgbClr val="C00000"/>
                </a:solidFill>
                <a:latin typeface="Kristen ITC" panose="03050502040202030202" pitchFamily="66" charset="0"/>
                <a:cs typeface="+mn-cs"/>
              </a:rPr>
            </a:br>
            <a:endParaRPr lang="en-US" sz="1400" dirty="0">
              <a:solidFill>
                <a:srgbClr val="C00000"/>
              </a:solidFill>
              <a:latin typeface="Kristen ITC" panose="03050502040202030202" pitchFamily="66" charset="0"/>
              <a:cs typeface="+mn-cs"/>
            </a:endParaRPr>
          </a:p>
        </p:txBody>
      </p:sp>
      <p:pic>
        <p:nvPicPr>
          <p:cNvPr id="1026" name="Picture 2" descr="http://www.huji.ac.il/huji/logos/HUJI_LogoEng_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01" y="1867379"/>
            <a:ext cx="1263650" cy="2531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88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cstate="print"/>
          <a:stretch>
            <a:fillRect/>
          </a:stretch>
        </p:blipFill>
        <p:spPr>
          <a:xfrm>
            <a:off x="71438" y="0"/>
            <a:ext cx="12191999" cy="6891041"/>
          </a:xfrm>
          <a:prstGeom prst="rect">
            <a:avLst/>
          </a:prstGeom>
        </p:spPr>
      </p:pic>
      <p:sp>
        <p:nvSpPr>
          <p:cNvPr id="2" name="Rectangle 1"/>
          <p:cNvSpPr/>
          <p:nvPr/>
        </p:nvSpPr>
        <p:spPr>
          <a:xfrm>
            <a:off x="9429006" y="2303517"/>
            <a:ext cx="2502608" cy="1323439"/>
          </a:xfrm>
          <a:prstGeom prst="rect">
            <a:avLst/>
          </a:prstGeom>
        </p:spPr>
        <p:txBody>
          <a:bodyPr wrap="none">
            <a:spAutoFit/>
          </a:bodyPr>
          <a:lstStyle/>
          <a:p>
            <a:pPr algn="r" rtl="1"/>
            <a:r>
              <a:rPr lang="he-IL" sz="4000" b="1" dirty="0">
                <a:solidFill>
                  <a:srgbClr val="C00000"/>
                </a:solidFill>
                <a:latin typeface="DFPWaWaW5-GB" pitchFamily="82" charset="-122"/>
                <a:ea typeface="DFPWaWaW5-GB" pitchFamily="82" charset="-122"/>
              </a:rPr>
              <a:t>הקשבה: </a:t>
            </a:r>
            <a:endParaRPr lang="he-IL" sz="4000" b="1" dirty="0" smtClean="0">
              <a:solidFill>
                <a:srgbClr val="C00000"/>
              </a:solidFill>
              <a:latin typeface="DFPWaWaW5-GB" pitchFamily="82" charset="-122"/>
              <a:ea typeface="DFPWaWaW5-GB" pitchFamily="82" charset="-122"/>
            </a:endParaRPr>
          </a:p>
          <a:p>
            <a:pPr algn="r" rtl="1"/>
            <a:r>
              <a:rPr lang="he-IL" sz="4000" b="1" dirty="0" smtClean="0">
                <a:solidFill>
                  <a:srgbClr val="C00000"/>
                </a:solidFill>
                <a:latin typeface="DFPWaWaW5-GB" pitchFamily="82" charset="-122"/>
                <a:ea typeface="DFPWaWaW5-GB" pitchFamily="82" charset="-122"/>
              </a:rPr>
              <a:t>מה זה</a:t>
            </a:r>
            <a:r>
              <a:rPr lang="he-IL" sz="4000" b="1" dirty="0">
                <a:solidFill>
                  <a:srgbClr val="C00000"/>
                </a:solidFill>
                <a:latin typeface="DFPWaWaW5-GB" pitchFamily="82" charset="-122"/>
                <a:ea typeface="DFPWaWaW5-GB" pitchFamily="82" charset="-122"/>
              </a:rPr>
              <a:t> </a:t>
            </a:r>
            <a:r>
              <a:rPr lang="he-IL" sz="4000" b="1" dirty="0" smtClean="0">
                <a:solidFill>
                  <a:srgbClr val="C00000"/>
                </a:solidFill>
                <a:latin typeface="DFPWaWaW5-GB" pitchFamily="82" charset="-122"/>
                <a:ea typeface="DFPWaWaW5-GB" pitchFamily="82" charset="-122"/>
              </a:rPr>
              <a:t>לא?</a:t>
            </a:r>
            <a:endParaRPr lang="he-IL" sz="4000" b="1" dirty="0">
              <a:solidFill>
                <a:srgbClr val="C00000"/>
              </a:solidFill>
              <a:latin typeface="DFPWaWaW5-GB" pitchFamily="82" charset="-122"/>
              <a:ea typeface="DFPWaWaW5-GB" pitchFamily="82" charset="-122"/>
            </a:endParaRPr>
          </a:p>
        </p:txBody>
      </p:sp>
      <p:pic>
        <p:nvPicPr>
          <p:cNvPr id="5" name="Picture 4" descr="http://www.stuff.co.nz/content/dam/images/1/a/j/a/l/4/image.related.StuffLandscapeSixteenByNine.620x349.1aj8x2.png/145861519399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9276" y="1788170"/>
            <a:ext cx="59055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857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cstate="print"/>
          <a:stretch>
            <a:fillRect/>
          </a:stretch>
        </p:blipFill>
        <p:spPr>
          <a:xfrm>
            <a:off x="0" y="0"/>
            <a:ext cx="12191999" cy="6891041"/>
          </a:xfrm>
          <a:prstGeom prst="rect">
            <a:avLst/>
          </a:prstGeom>
        </p:spPr>
      </p:pic>
      <p:sp>
        <p:nvSpPr>
          <p:cNvPr id="5" name="TextBox 4"/>
          <p:cNvSpPr txBox="1"/>
          <p:nvPr/>
        </p:nvSpPr>
        <p:spPr>
          <a:xfrm>
            <a:off x="4245429" y="1564987"/>
            <a:ext cx="4707744" cy="1446550"/>
          </a:xfrm>
          <a:prstGeom prst="rect">
            <a:avLst/>
          </a:prstGeom>
          <a:noFill/>
        </p:spPr>
        <p:txBody>
          <a:bodyPr wrap="square" rtlCol="0">
            <a:spAutoFit/>
          </a:bodyPr>
          <a:lstStyle/>
          <a:p>
            <a:pPr algn="r" rtl="1"/>
            <a:endParaRPr lang="he-IL" sz="4400" b="1" dirty="0">
              <a:latin typeface="DFPWaWaW5-GB" pitchFamily="82" charset="-122"/>
              <a:ea typeface="DFPWaWaW5-GB" pitchFamily="82" charset="-122"/>
            </a:endParaRPr>
          </a:p>
          <a:p>
            <a:pPr algn="r" rtl="1"/>
            <a:r>
              <a:rPr lang="he-IL" sz="4400" b="1" dirty="0" smtClean="0">
                <a:latin typeface="DFPWaWaW5-GB" pitchFamily="82" charset="-122"/>
                <a:ea typeface="DFPWaWaW5-GB" pitchFamily="82" charset="-122"/>
              </a:rPr>
              <a:t>מה הם אומרים?</a:t>
            </a:r>
            <a:endParaRPr lang="en-US" sz="4400" dirty="0">
              <a:latin typeface="DFPWaWaW5-GB" pitchFamily="82" charset="-122"/>
              <a:ea typeface="DFPWaWaW5-GB" pitchFamily="82" charset="-122"/>
            </a:endParaRPr>
          </a:p>
        </p:txBody>
      </p:sp>
      <p:sp>
        <p:nvSpPr>
          <p:cNvPr id="6" name="TextBox 5"/>
          <p:cNvSpPr txBox="1"/>
          <p:nvPr/>
        </p:nvSpPr>
        <p:spPr>
          <a:xfrm>
            <a:off x="9413823" y="1807420"/>
            <a:ext cx="2348381" cy="1107996"/>
          </a:xfrm>
          <a:prstGeom prst="rect">
            <a:avLst/>
          </a:prstGeom>
          <a:noFill/>
        </p:spPr>
        <p:txBody>
          <a:bodyPr wrap="square" rtlCol="0">
            <a:spAutoFit/>
          </a:bodyPr>
          <a:lstStyle/>
          <a:p>
            <a:pPr algn="r" rtl="1"/>
            <a:r>
              <a:rPr lang="he-IL" sz="6600" b="1" dirty="0" smtClean="0">
                <a:solidFill>
                  <a:srgbClr val="C00000"/>
                </a:solidFill>
                <a:latin typeface="DFPWaWaW5-GB" pitchFamily="82" charset="-122"/>
                <a:ea typeface="DFPWaWaW5-GB" pitchFamily="82" charset="-122"/>
              </a:rPr>
              <a:t>יועצים</a:t>
            </a:r>
            <a:endParaRPr lang="en-US" sz="6600" b="1" dirty="0">
              <a:solidFill>
                <a:srgbClr val="C00000"/>
              </a:solidFill>
              <a:latin typeface="DFPWaWaW5-GB" pitchFamily="82" charset="-122"/>
              <a:ea typeface="DFPWaWaW5-GB" pitchFamily="82" charset="-122"/>
            </a:endParaRPr>
          </a:p>
        </p:txBody>
      </p:sp>
    </p:spTree>
    <p:extLst>
      <p:ext uri="{BB962C8B-B14F-4D97-AF65-F5344CB8AC3E}">
        <p14:creationId xmlns:p14="http://schemas.microsoft.com/office/powerpoint/2010/main" val="4022513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cstate="print"/>
          <a:stretch>
            <a:fillRect/>
          </a:stretch>
        </p:blipFill>
        <p:spPr>
          <a:xfrm>
            <a:off x="0" y="0"/>
            <a:ext cx="12191999" cy="689104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6644" y="-2"/>
            <a:ext cx="4018016" cy="6160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לבסוף מוצאים אהבה - מדריך לזוגיות - / ד&quot;ר הארוויל הנדריקס"/>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4136645" cy="61609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bookme.co.il/Images/Items/Books/417-11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4660" y="-4"/>
            <a:ext cx="4134870" cy="6160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32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cstate="print"/>
          <a:stretch>
            <a:fillRect/>
          </a:stretch>
        </p:blipFill>
        <p:spPr>
          <a:xfrm>
            <a:off x="0" y="0"/>
            <a:ext cx="12191999" cy="6891041"/>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37" y="0"/>
            <a:ext cx="4017365" cy="6318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3928" y="0"/>
            <a:ext cx="4125752" cy="6339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9680" y="0"/>
            <a:ext cx="4254188" cy="6524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18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cstate="print"/>
          <a:stretch>
            <a:fillRect/>
          </a:stretch>
        </p:blipFill>
        <p:spPr>
          <a:xfrm>
            <a:off x="0" y="0"/>
            <a:ext cx="12191999" cy="6891041"/>
          </a:xfrm>
          <a:prstGeom prst="rect">
            <a:avLst/>
          </a:prstGeom>
        </p:spPr>
      </p:pic>
      <p:pic>
        <p:nvPicPr>
          <p:cNvPr id="7" name="Picture 2" descr="When Doctors Don't Listen: How to Avoid Misdiagnoses and Unnecessary Tes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366" y="0"/>
            <a:ext cx="4579444" cy="69572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danielleofri.com/wp-content/uploads/2016/09/what-patients-say-what-doctors-hear-cover-300x45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4175" y="-1"/>
            <a:ext cx="4588369" cy="695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83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cstate="print"/>
          <a:stretch>
            <a:fillRect/>
          </a:stretch>
        </p:blipFill>
        <p:spPr>
          <a:xfrm>
            <a:off x="0" y="0"/>
            <a:ext cx="12191999" cy="6891041"/>
          </a:xfrm>
          <a:prstGeom prst="rect">
            <a:avLst/>
          </a:prstGeom>
        </p:spPr>
      </p:pic>
      <p:sp>
        <p:nvSpPr>
          <p:cNvPr id="5" name="TextBox 4"/>
          <p:cNvSpPr txBox="1"/>
          <p:nvPr/>
        </p:nvSpPr>
        <p:spPr>
          <a:xfrm>
            <a:off x="4694608" y="891218"/>
            <a:ext cx="4707744" cy="1446550"/>
          </a:xfrm>
          <a:prstGeom prst="rect">
            <a:avLst/>
          </a:prstGeom>
          <a:noFill/>
        </p:spPr>
        <p:txBody>
          <a:bodyPr wrap="square" rtlCol="0">
            <a:spAutoFit/>
          </a:bodyPr>
          <a:lstStyle/>
          <a:p>
            <a:pPr algn="r" rtl="1"/>
            <a:endParaRPr lang="he-IL" sz="4400" b="1" dirty="0">
              <a:latin typeface="DFPWaWaW5-GB" pitchFamily="82" charset="-122"/>
              <a:ea typeface="DFPWaWaW5-GB" pitchFamily="82" charset="-122"/>
            </a:endParaRPr>
          </a:p>
          <a:p>
            <a:pPr algn="r" rtl="1"/>
            <a:r>
              <a:rPr lang="he-IL" sz="4400" b="1" dirty="0" smtClean="0">
                <a:latin typeface="DFPWaWaW5-GB" pitchFamily="82" charset="-122"/>
                <a:ea typeface="DFPWaWaW5-GB" pitchFamily="82" charset="-122"/>
              </a:rPr>
              <a:t>מה הם אומרים?</a:t>
            </a:r>
            <a:endParaRPr lang="en-US" sz="4400" dirty="0">
              <a:latin typeface="DFPWaWaW5-GB" pitchFamily="82" charset="-122"/>
              <a:ea typeface="DFPWaWaW5-GB" pitchFamily="82" charset="-122"/>
            </a:endParaRPr>
          </a:p>
        </p:txBody>
      </p:sp>
      <p:sp>
        <p:nvSpPr>
          <p:cNvPr id="6" name="TextBox 5"/>
          <p:cNvSpPr txBox="1"/>
          <p:nvPr/>
        </p:nvSpPr>
        <p:spPr>
          <a:xfrm>
            <a:off x="9588786" y="1342199"/>
            <a:ext cx="2603214" cy="1107996"/>
          </a:xfrm>
          <a:prstGeom prst="rect">
            <a:avLst/>
          </a:prstGeom>
          <a:noFill/>
        </p:spPr>
        <p:txBody>
          <a:bodyPr wrap="square" rtlCol="0">
            <a:spAutoFit/>
          </a:bodyPr>
          <a:lstStyle/>
          <a:p>
            <a:pPr algn="r" rtl="1"/>
            <a:r>
              <a:rPr lang="he-IL" sz="6600" b="1" dirty="0" smtClean="0">
                <a:solidFill>
                  <a:srgbClr val="C00000"/>
                </a:solidFill>
                <a:latin typeface="DFPWaWaW5-GB" pitchFamily="82" charset="-122"/>
                <a:ea typeface="DFPWaWaW5-GB" pitchFamily="82" charset="-122"/>
              </a:rPr>
              <a:t>חוקרים</a:t>
            </a:r>
            <a:endParaRPr lang="en-US" sz="6600" b="1" dirty="0">
              <a:solidFill>
                <a:srgbClr val="C00000"/>
              </a:solidFill>
              <a:latin typeface="DFPWaWaW5-GB" pitchFamily="82" charset="-122"/>
              <a:ea typeface="DFPWaWaW5-GB" pitchFamily="82" charset="-122"/>
            </a:endParaRPr>
          </a:p>
        </p:txBody>
      </p:sp>
      <p:sp>
        <p:nvSpPr>
          <p:cNvPr id="9" name="TextBox 8"/>
          <p:cNvSpPr txBox="1"/>
          <p:nvPr/>
        </p:nvSpPr>
        <p:spPr>
          <a:xfrm>
            <a:off x="-994611" y="2337768"/>
            <a:ext cx="9158991" cy="2800767"/>
          </a:xfrm>
          <a:prstGeom prst="rect">
            <a:avLst/>
          </a:prstGeom>
          <a:noFill/>
        </p:spPr>
        <p:txBody>
          <a:bodyPr wrap="square" rtlCol="0">
            <a:spAutoFit/>
          </a:bodyPr>
          <a:lstStyle/>
          <a:p>
            <a:pPr algn="r" rtl="1"/>
            <a:r>
              <a:rPr lang="he-IL" sz="4400" b="1" dirty="0" smtClean="0">
                <a:solidFill>
                  <a:schemeClr val="accent6"/>
                </a:solidFill>
                <a:latin typeface="DFPWaWaW5-GB" pitchFamily="82" charset="-122"/>
                <a:ea typeface="DFPWaWaW5-GB" pitchFamily="82" charset="-122"/>
              </a:rPr>
              <a:t>מקשיב משפיע על </a:t>
            </a:r>
          </a:p>
          <a:p>
            <a:pPr marL="571500" indent="-571500" algn="r" rtl="1">
              <a:buFont typeface="Arial" panose="020B0604020202020204" pitchFamily="34" charset="0"/>
              <a:buChar char="•"/>
            </a:pPr>
            <a:r>
              <a:rPr lang="he-IL" sz="4400" b="1" dirty="0" smtClean="0">
                <a:latin typeface="DFPWaWaW5-GB" pitchFamily="82" charset="-122"/>
                <a:ea typeface="DFPWaWaW5-GB" pitchFamily="82" charset="-122"/>
              </a:rPr>
              <a:t>איכות הדיבור של הזולת</a:t>
            </a:r>
          </a:p>
          <a:p>
            <a:pPr marL="571500" indent="-571500" algn="r" rtl="1">
              <a:buFont typeface="Arial" panose="020B0604020202020204" pitchFamily="34" charset="0"/>
              <a:buChar char="•"/>
            </a:pPr>
            <a:r>
              <a:rPr lang="he-IL" sz="4400" b="1" dirty="0" smtClean="0">
                <a:latin typeface="DFPWaWaW5-GB" pitchFamily="82" charset="-122"/>
                <a:ea typeface="DFPWaWaW5-GB" pitchFamily="82" charset="-122"/>
              </a:rPr>
              <a:t>זהות הזולת</a:t>
            </a:r>
          </a:p>
          <a:p>
            <a:pPr marL="571500" indent="-571500" algn="r" rtl="1">
              <a:buFont typeface="Arial" panose="020B0604020202020204" pitchFamily="34" charset="0"/>
              <a:buChar char="•"/>
            </a:pPr>
            <a:r>
              <a:rPr lang="he-IL" sz="4400" b="1" dirty="0" smtClean="0">
                <a:latin typeface="DFPWaWaW5-GB" pitchFamily="82" charset="-122"/>
                <a:ea typeface="DFPWaWaW5-GB" pitchFamily="82" charset="-122"/>
              </a:rPr>
              <a:t>אישיות הזולת ובריאותו</a:t>
            </a:r>
            <a:endParaRPr lang="he-IL" sz="4400" b="1" dirty="0">
              <a:latin typeface="DFPWaWaW5-GB" pitchFamily="82" charset="-122"/>
              <a:ea typeface="DFPWaWaW5-GB" pitchFamily="82" charset="-122"/>
            </a:endParaRPr>
          </a:p>
        </p:txBody>
      </p:sp>
    </p:spTree>
    <p:extLst>
      <p:ext uri="{BB962C8B-B14F-4D97-AF65-F5344CB8AC3E}">
        <p14:creationId xmlns:p14="http://schemas.microsoft.com/office/powerpoint/2010/main" val="392907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cstate="print"/>
          <a:stretch>
            <a:fillRect/>
          </a:stretch>
        </p:blipFill>
        <p:spPr>
          <a:xfrm>
            <a:off x="1" y="0"/>
            <a:ext cx="12191999" cy="7105049"/>
          </a:xfrm>
          <a:prstGeom prst="rect">
            <a:avLst/>
          </a:prstGeom>
        </p:spPr>
      </p:pic>
      <p:sp>
        <p:nvSpPr>
          <p:cNvPr id="5" name="TextBox 4"/>
          <p:cNvSpPr txBox="1"/>
          <p:nvPr/>
        </p:nvSpPr>
        <p:spPr>
          <a:xfrm>
            <a:off x="7943465" y="1726920"/>
            <a:ext cx="4707744" cy="1446550"/>
          </a:xfrm>
          <a:prstGeom prst="rect">
            <a:avLst/>
          </a:prstGeom>
          <a:noFill/>
        </p:spPr>
        <p:txBody>
          <a:bodyPr wrap="square" rtlCol="0">
            <a:spAutoFit/>
          </a:bodyPr>
          <a:lstStyle/>
          <a:p>
            <a:pPr algn="l"/>
            <a:endParaRPr lang="he-IL" sz="4400" b="1" dirty="0">
              <a:latin typeface="DFPWaWaW5-GB" pitchFamily="82" charset="-122"/>
              <a:ea typeface="DFPWaWaW5-GB" pitchFamily="82" charset="-122"/>
            </a:endParaRPr>
          </a:p>
          <a:p>
            <a:pPr algn="l"/>
            <a:r>
              <a:rPr lang="he-IL" sz="4400" b="1" dirty="0" smtClean="0">
                <a:latin typeface="DFPWaWaW5-GB" pitchFamily="82" charset="-122"/>
                <a:ea typeface="DFPWaWaW5-GB" pitchFamily="82" charset="-122"/>
              </a:rPr>
              <a:t>מה הם אומרים?</a:t>
            </a:r>
            <a:endParaRPr lang="en-US" sz="4400" dirty="0">
              <a:latin typeface="DFPWaWaW5-GB" pitchFamily="82" charset="-122"/>
              <a:ea typeface="DFPWaWaW5-GB" pitchFamily="82" charset="-122"/>
            </a:endParaRPr>
          </a:p>
        </p:txBody>
      </p:sp>
      <p:sp>
        <p:nvSpPr>
          <p:cNvPr id="6" name="TextBox 5"/>
          <p:cNvSpPr txBox="1"/>
          <p:nvPr/>
        </p:nvSpPr>
        <p:spPr>
          <a:xfrm>
            <a:off x="9158991" y="1342199"/>
            <a:ext cx="3033009" cy="1107996"/>
          </a:xfrm>
          <a:prstGeom prst="rect">
            <a:avLst/>
          </a:prstGeom>
          <a:noFill/>
        </p:spPr>
        <p:txBody>
          <a:bodyPr wrap="square" rtlCol="0">
            <a:spAutoFit/>
          </a:bodyPr>
          <a:lstStyle/>
          <a:p>
            <a:pPr algn="l"/>
            <a:r>
              <a:rPr lang="he-IL" sz="6600" b="1" dirty="0" smtClean="0">
                <a:solidFill>
                  <a:srgbClr val="C00000"/>
                </a:solidFill>
                <a:latin typeface="DFPWaWaW5-GB" pitchFamily="82" charset="-122"/>
                <a:ea typeface="DFPWaWaW5-GB" pitchFamily="82" charset="-122"/>
              </a:rPr>
              <a:t>מספרים</a:t>
            </a:r>
            <a:endParaRPr lang="en-US" sz="6600" b="1" dirty="0">
              <a:solidFill>
                <a:srgbClr val="C00000"/>
              </a:solidFill>
              <a:latin typeface="DFPWaWaW5-GB" pitchFamily="82" charset="-122"/>
              <a:ea typeface="DFPWaWaW5-GB" pitchFamily="82" charset="-122"/>
            </a:endParaRPr>
          </a:p>
        </p:txBody>
      </p:sp>
      <p:sp>
        <p:nvSpPr>
          <p:cNvPr id="9" name="TextBox 8"/>
          <p:cNvSpPr txBox="1"/>
          <p:nvPr/>
        </p:nvSpPr>
        <p:spPr>
          <a:xfrm>
            <a:off x="-1685850" y="1920590"/>
            <a:ext cx="9158991" cy="3477875"/>
          </a:xfrm>
          <a:prstGeom prst="rect">
            <a:avLst/>
          </a:prstGeom>
          <a:noFill/>
        </p:spPr>
        <p:txBody>
          <a:bodyPr wrap="square" rtlCol="0">
            <a:spAutoFit/>
          </a:bodyPr>
          <a:lstStyle/>
          <a:p>
            <a:pPr algn="r" rtl="1"/>
            <a:r>
              <a:rPr lang="he-IL" sz="4400" b="1" dirty="0" smtClean="0">
                <a:solidFill>
                  <a:schemeClr val="accent6"/>
                </a:solidFill>
                <a:latin typeface="DFPWaWaW5-GB" pitchFamily="82" charset="-122"/>
                <a:ea typeface="DFPWaWaW5-GB" pitchFamily="82" charset="-122"/>
              </a:rPr>
              <a:t>הקשבה משפרת</a:t>
            </a:r>
          </a:p>
          <a:p>
            <a:pPr marL="571500" indent="-571500" algn="r" rtl="1">
              <a:buFont typeface="Arial" panose="020B0604020202020204" pitchFamily="34" charset="0"/>
              <a:buChar char="•"/>
            </a:pPr>
            <a:r>
              <a:rPr lang="he-IL" sz="4400" b="1" dirty="0" smtClean="0">
                <a:latin typeface="DFPWaWaW5-GB" pitchFamily="82" charset="-122"/>
                <a:ea typeface="DFPWaWaW5-GB" pitchFamily="82" charset="-122"/>
              </a:rPr>
              <a:t>איכות הדיבור של הזולת</a:t>
            </a:r>
          </a:p>
          <a:p>
            <a:pPr marL="571500" indent="-571500" algn="r" rtl="1">
              <a:buFont typeface="Arial" panose="020B0604020202020204" pitchFamily="34" charset="0"/>
              <a:buChar char="•"/>
            </a:pPr>
            <a:r>
              <a:rPr lang="he-IL" sz="4400" b="1" dirty="0" smtClean="0">
                <a:latin typeface="DFPWaWaW5-GB" pitchFamily="82" charset="-122"/>
                <a:ea typeface="DFPWaWaW5-GB" pitchFamily="82" charset="-122"/>
              </a:rPr>
              <a:t>איכות הקשר</a:t>
            </a:r>
          </a:p>
          <a:p>
            <a:pPr marL="571500" indent="-571500" algn="r" rtl="1">
              <a:buFont typeface="Arial" panose="020B0604020202020204" pitchFamily="34" charset="0"/>
              <a:buChar char="•"/>
            </a:pPr>
            <a:r>
              <a:rPr lang="he-IL" sz="4400" b="1" dirty="0" smtClean="0">
                <a:latin typeface="DFPWaWaW5-GB" pitchFamily="82" charset="-122"/>
                <a:ea typeface="DFPWaWaW5-GB" pitchFamily="82" charset="-122"/>
              </a:rPr>
              <a:t>בריאות הזולת</a:t>
            </a:r>
          </a:p>
          <a:p>
            <a:pPr marL="571500" indent="-571500" algn="r" rtl="1">
              <a:buFont typeface="Arial" panose="020B0604020202020204" pitchFamily="34" charset="0"/>
              <a:buChar char="•"/>
            </a:pPr>
            <a:r>
              <a:rPr lang="he-IL" sz="4400" b="1" dirty="0" smtClean="0">
                <a:latin typeface="DFPWaWaW5-GB" pitchFamily="82" charset="-122"/>
                <a:ea typeface="DFPWaWaW5-GB" pitchFamily="82" charset="-122"/>
              </a:rPr>
              <a:t>ביצועיו ורווחתו של המקשיב</a:t>
            </a:r>
            <a:endParaRPr lang="he-IL" sz="4400" b="1" dirty="0">
              <a:latin typeface="DFPWaWaW5-GB" pitchFamily="82" charset="-122"/>
              <a:ea typeface="DFPWaWaW5-GB" pitchFamily="82" charset="-122"/>
            </a:endParaRPr>
          </a:p>
        </p:txBody>
      </p:sp>
    </p:spTree>
    <p:extLst>
      <p:ext uri="{BB962C8B-B14F-4D97-AF65-F5344CB8AC3E}">
        <p14:creationId xmlns:p14="http://schemas.microsoft.com/office/powerpoint/2010/main" val="355416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stretch>
            <a:fillRect/>
          </a:stretch>
        </p:blipFill>
        <p:spPr>
          <a:xfrm>
            <a:off x="0" y="0"/>
            <a:ext cx="12191999" cy="6891041"/>
          </a:xfrm>
          <a:prstGeom prst="rect">
            <a:avLst/>
          </a:prstGeom>
        </p:spPr>
      </p:pic>
      <p:sp>
        <p:nvSpPr>
          <p:cNvPr id="6" name="Slide Number Placeholder 5"/>
          <p:cNvSpPr>
            <a:spLocks noGrp="1"/>
          </p:cNvSpPr>
          <p:nvPr>
            <p:ph type="sldNum" sz="quarter" idx="12"/>
          </p:nvPr>
        </p:nvSpPr>
        <p:spPr>
          <a:xfrm>
            <a:off x="7512424" y="6345556"/>
            <a:ext cx="2133600" cy="365125"/>
          </a:xfrm>
        </p:spPr>
        <p:txBody>
          <a:bodyPr/>
          <a:lstStyle/>
          <a:p>
            <a:fld id="{F3C17ABB-07EA-4840-9131-7596CD192C55}" type="slidenum">
              <a:rPr lang="en-US" smtClean="0">
                <a:solidFill>
                  <a:schemeClr val="tx1"/>
                </a:solidFill>
              </a:rPr>
              <a:pPr/>
              <a:t>17</a:t>
            </a:fld>
            <a:endParaRPr lang="en-US" dirty="0">
              <a:solidFill>
                <a:schemeClr val="tx1"/>
              </a:solidFill>
            </a:endParaRPr>
          </a:p>
        </p:txBody>
      </p:sp>
      <p:sp>
        <p:nvSpPr>
          <p:cNvPr id="4" name="Rectangle 8"/>
          <p:cNvSpPr/>
          <p:nvPr/>
        </p:nvSpPr>
        <p:spPr>
          <a:xfrm>
            <a:off x="1885690" y="6379905"/>
            <a:ext cx="4738014" cy="313932"/>
          </a:xfrm>
          <a:prstGeom prst="rect">
            <a:avLst/>
          </a:prstGeom>
        </p:spPr>
        <p:txBody>
          <a:bodyPr wrap="square">
            <a:spAutoFit/>
          </a:bodyPr>
          <a:lstStyle/>
          <a:p>
            <a:pPr>
              <a:lnSpc>
                <a:spcPct val="120000"/>
              </a:lnSpc>
            </a:pPr>
            <a:r>
              <a:rPr lang="en-US" sz="1200" b="1" dirty="0">
                <a:latin typeface="Arial"/>
                <a:cs typeface="Arial"/>
              </a:rPr>
              <a:t>School of Business Administration  </a:t>
            </a:r>
            <a:r>
              <a:rPr lang="en-US" sz="1200" dirty="0">
                <a:latin typeface="Arial"/>
                <a:cs typeface="Arial"/>
              </a:rPr>
              <a:t>May 15, 2018</a:t>
            </a:r>
            <a:endParaRPr lang="en-US" sz="2400" b="1" dirty="0">
              <a:latin typeface="Arial"/>
              <a:cs typeface="Arial"/>
            </a:endParaRPr>
          </a:p>
        </p:txBody>
      </p:sp>
      <p:sp>
        <p:nvSpPr>
          <p:cNvPr id="5" name="Rectangle 8"/>
          <p:cNvSpPr/>
          <p:nvPr/>
        </p:nvSpPr>
        <p:spPr>
          <a:xfrm>
            <a:off x="8579224" y="6384388"/>
            <a:ext cx="905434" cy="313932"/>
          </a:xfrm>
          <a:prstGeom prst="rect">
            <a:avLst/>
          </a:prstGeom>
        </p:spPr>
        <p:txBody>
          <a:bodyPr wrap="square">
            <a:spAutoFit/>
          </a:bodyPr>
          <a:lstStyle/>
          <a:p>
            <a:pPr>
              <a:lnSpc>
                <a:spcPct val="120000"/>
              </a:lnSpc>
            </a:pPr>
            <a:r>
              <a:rPr lang="en-US" sz="1200" dirty="0">
                <a:latin typeface="Arial"/>
                <a:cs typeface="Arial"/>
              </a:rPr>
              <a:t>Slide No.</a:t>
            </a:r>
            <a:endParaRPr lang="en-US" sz="2400" b="1" dirty="0">
              <a:latin typeface="Arial"/>
              <a:cs typeface="Arial"/>
            </a:endParaRPr>
          </a:p>
        </p:txBody>
      </p:sp>
      <p:sp>
        <p:nvSpPr>
          <p:cNvPr id="9" name="Title 1"/>
          <p:cNvSpPr>
            <a:spLocks noGrp="1"/>
          </p:cNvSpPr>
          <p:nvPr>
            <p:ph type="title"/>
          </p:nvPr>
        </p:nvSpPr>
        <p:spPr>
          <a:xfrm>
            <a:off x="196517" y="2242049"/>
            <a:ext cx="10515600" cy="1325563"/>
          </a:xfrm>
        </p:spPr>
        <p:txBody>
          <a:bodyPr>
            <a:noAutofit/>
          </a:bodyPr>
          <a:lstStyle/>
          <a:p>
            <a:r>
              <a:rPr lang="en-US" sz="5400" b="1" dirty="0" smtClean="0">
                <a:solidFill>
                  <a:srgbClr val="FF0000"/>
                </a:solidFill>
                <a:latin typeface="Arial" panose="020B0604020202020204" pitchFamily="34" charset="0"/>
                <a:cs typeface="Arial" panose="020B0604020202020204" pitchFamily="34" charset="0"/>
              </a:rPr>
              <a:t>Descriptive</a:t>
            </a:r>
            <a:br>
              <a:rPr lang="en-US" sz="5400" b="1" dirty="0" smtClean="0">
                <a:solidFill>
                  <a:srgbClr val="FF0000"/>
                </a:solidFill>
                <a:latin typeface="Arial" panose="020B0604020202020204" pitchFamily="34" charset="0"/>
                <a:cs typeface="Arial" panose="020B0604020202020204" pitchFamily="34" charset="0"/>
              </a:rPr>
            </a:br>
            <a:r>
              <a:rPr lang="en-US" sz="5400" b="1" dirty="0" smtClean="0">
                <a:solidFill>
                  <a:srgbClr val="FF0000"/>
                </a:solidFill>
                <a:latin typeface="Arial" panose="020B0604020202020204" pitchFamily="34" charset="0"/>
                <a:cs typeface="Arial" panose="020B0604020202020204" pitchFamily="34" charset="0"/>
              </a:rPr>
              <a:t>Information</a:t>
            </a:r>
            <a:endParaRPr lang="en-US" sz="5400" b="1" dirty="0">
              <a:solidFill>
                <a:srgbClr val="FF0000"/>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46412581"/>
              </p:ext>
            </p:extLst>
          </p:nvPr>
        </p:nvGraphicFramePr>
        <p:xfrm>
          <a:off x="4154905" y="260403"/>
          <a:ext cx="8037094" cy="6517333"/>
        </p:xfrm>
        <a:graphic>
          <a:graphicData uri="http://schemas.openxmlformats.org/drawingml/2006/table">
            <a:tbl>
              <a:tblPr firstCol="1" bandRow="1">
                <a:tableStyleId>{93296810-A885-4BE3-A3E7-6D5BEEA58F35}</a:tableStyleId>
              </a:tblPr>
              <a:tblGrid>
                <a:gridCol w="1311313">
                  <a:extLst>
                    <a:ext uri="{9D8B030D-6E8A-4147-A177-3AD203B41FA5}">
                      <a16:colId xmlns="" xmlns:a16="http://schemas.microsoft.com/office/drawing/2014/main" val="20000"/>
                    </a:ext>
                  </a:extLst>
                </a:gridCol>
                <a:gridCol w="6725781">
                  <a:extLst>
                    <a:ext uri="{9D8B030D-6E8A-4147-A177-3AD203B41FA5}">
                      <a16:colId xmlns="" xmlns:a16="http://schemas.microsoft.com/office/drawing/2014/main" val="20001"/>
                    </a:ext>
                  </a:extLst>
                </a:gridCol>
              </a:tblGrid>
              <a:tr h="649059">
                <a:tc>
                  <a:txBody>
                    <a:bodyPr/>
                    <a:lstStyle/>
                    <a:p>
                      <a:pPr algn="r">
                        <a:lnSpc>
                          <a:spcPct val="107000"/>
                        </a:lnSpc>
                        <a:spcAft>
                          <a:spcPts val="0"/>
                        </a:spcAft>
                      </a:pPr>
                      <a:r>
                        <a:rPr lang="en-US" sz="3600" dirty="0">
                          <a:effectLst/>
                        </a:rPr>
                        <a:t>272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3200" dirty="0">
                          <a:effectLst/>
                        </a:rPr>
                        <a:t>papers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684304">
                <a:tc>
                  <a:txBody>
                    <a:bodyPr/>
                    <a:lstStyle/>
                    <a:p>
                      <a:pPr algn="r">
                        <a:lnSpc>
                          <a:spcPct val="107000"/>
                        </a:lnSpc>
                        <a:spcAft>
                          <a:spcPts val="0"/>
                        </a:spcAft>
                      </a:pPr>
                      <a:r>
                        <a:rPr lang="en-US" sz="3600" dirty="0">
                          <a:effectLst/>
                        </a:rPr>
                        <a:t>307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3200" dirty="0">
                          <a:effectLst/>
                        </a:rPr>
                        <a:t>studies</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684304">
                <a:tc>
                  <a:txBody>
                    <a:bodyPr/>
                    <a:lstStyle/>
                    <a:p>
                      <a:pPr algn="r">
                        <a:lnSpc>
                          <a:spcPct val="107000"/>
                        </a:lnSpc>
                        <a:spcAft>
                          <a:spcPts val="0"/>
                        </a:spcAft>
                      </a:pPr>
                      <a:r>
                        <a:rPr lang="en-US" sz="3600" dirty="0">
                          <a:effectLst/>
                        </a:rPr>
                        <a:t>930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3200" dirty="0">
                          <a:effectLst/>
                        </a:rPr>
                        <a:t>effect sizes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684304">
                <a:tc>
                  <a:txBody>
                    <a:bodyPr/>
                    <a:lstStyle/>
                    <a:p>
                      <a:pPr algn="r">
                        <a:lnSpc>
                          <a:spcPct val="107000"/>
                        </a:lnSpc>
                        <a:spcAft>
                          <a:spcPts val="0"/>
                        </a:spcAft>
                      </a:pPr>
                      <a:r>
                        <a:rPr lang="en-US" sz="3600" dirty="0">
                          <a:effectLst/>
                        </a:rPr>
                        <a:t>37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3200" dirty="0">
                          <a:effectLst/>
                        </a:rPr>
                        <a:t>different countries and regions: USA, 55.2%, Israel, 16.6%, Japan, 3.9%, The Netherlands, 3.5%, UK, 3.1%, and Germany, 2.5%</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3"/>
                  </a:ext>
                </a:extLst>
              </a:tr>
              <a:tr h="684304">
                <a:tc>
                  <a:txBody>
                    <a:bodyPr/>
                    <a:lstStyle/>
                    <a:p>
                      <a:pPr algn="r">
                        <a:lnSpc>
                          <a:spcPct val="107000"/>
                        </a:lnSpc>
                        <a:spcAft>
                          <a:spcPts val="0"/>
                        </a:spcAft>
                      </a:pPr>
                      <a:r>
                        <a:rPr lang="en-US" sz="3600" dirty="0">
                          <a:effectLst/>
                        </a:rPr>
                        <a:t>31.6%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3200" dirty="0">
                          <a:effectLst/>
                        </a:rPr>
                        <a:t>randomized experiments</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4"/>
                  </a:ext>
                </a:extLst>
              </a:tr>
              <a:tr h="0">
                <a:tc>
                  <a:txBody>
                    <a:bodyPr/>
                    <a:lstStyle/>
                    <a:p>
                      <a:pPr algn="r">
                        <a:lnSpc>
                          <a:spcPct val="107000"/>
                        </a:lnSpc>
                        <a:spcAft>
                          <a:spcPts val="0"/>
                        </a:spcAft>
                      </a:pPr>
                      <a:r>
                        <a:rPr lang="en-US" sz="3600" dirty="0">
                          <a:effectLst/>
                        </a:rPr>
                        <a:t>37.6%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3200" dirty="0">
                          <a:effectLst/>
                        </a:rPr>
                        <a:t>pertained to the listener, as oppose to the speaker, or both</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5"/>
                  </a:ext>
                </a:extLst>
              </a:tr>
              <a:tr h="684304">
                <a:tc>
                  <a:txBody>
                    <a:bodyPr/>
                    <a:lstStyle/>
                    <a:p>
                      <a:pPr algn="r">
                        <a:lnSpc>
                          <a:spcPct val="107000"/>
                        </a:lnSpc>
                        <a:spcAft>
                          <a:spcPts val="0"/>
                        </a:spcAft>
                      </a:pPr>
                      <a:r>
                        <a:rPr lang="en-US" sz="3600" dirty="0">
                          <a:effectLst/>
                        </a:rPr>
                        <a:t>14.1%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3200" dirty="0">
                          <a:effectLst/>
                        </a:rPr>
                        <a:t>exploratory (no hypothesis)</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472666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cstate="print"/>
          <a:stretch>
            <a:fillRect/>
          </a:stretch>
        </p:blipFill>
        <p:spPr>
          <a:xfrm>
            <a:off x="-2" y="-2197100"/>
            <a:ext cx="12191999" cy="11188700"/>
          </a:xfrm>
          <a:prstGeom prst="rect">
            <a:avLst/>
          </a:prstGeom>
        </p:spPr>
      </p:pic>
      <p:sp>
        <p:nvSpPr>
          <p:cNvPr id="5" name="TextBox 4"/>
          <p:cNvSpPr txBox="1"/>
          <p:nvPr/>
        </p:nvSpPr>
        <p:spPr>
          <a:xfrm>
            <a:off x="0" y="1002952"/>
            <a:ext cx="12192000" cy="707886"/>
          </a:xfrm>
          <a:prstGeom prst="rect">
            <a:avLst/>
          </a:prstGeom>
          <a:noFill/>
        </p:spPr>
        <p:txBody>
          <a:bodyPr wrap="square" rtlCol="0">
            <a:spAutoFit/>
          </a:bodyPr>
          <a:lstStyle/>
          <a:p>
            <a:pPr algn="ctr" rtl="1"/>
            <a:endParaRPr lang="he-IL" sz="4000" b="1" dirty="0" smtClean="0">
              <a:solidFill>
                <a:srgbClr val="C00000"/>
              </a:solidFill>
              <a:latin typeface="DFPWaWaW5-GB" pitchFamily="82" charset="-122"/>
              <a:ea typeface="DFPWaWaW5-GB" pitchFamily="82" charset="-122"/>
            </a:endParaRPr>
          </a:p>
        </p:txBody>
      </p:sp>
      <p:graphicFrame>
        <p:nvGraphicFramePr>
          <p:cNvPr id="10" name="Chart 9"/>
          <p:cNvGraphicFramePr>
            <a:graphicFrameLocks/>
          </p:cNvGraphicFramePr>
          <p:nvPr>
            <p:extLst/>
          </p:nvPr>
        </p:nvGraphicFramePr>
        <p:xfrm>
          <a:off x="2157412" y="731043"/>
          <a:ext cx="7877175" cy="53959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1113745" y="728662"/>
          <a:ext cx="10107385" cy="5400675"/>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9214338" y="1397977"/>
            <a:ext cx="2215662" cy="1200329"/>
          </a:xfrm>
          <a:prstGeom prst="rect">
            <a:avLst/>
          </a:prstGeom>
          <a:noFill/>
        </p:spPr>
        <p:txBody>
          <a:bodyPr wrap="square" rtlCol="0">
            <a:spAutoFit/>
          </a:bodyPr>
          <a:lstStyle/>
          <a:p>
            <a:pPr algn="r"/>
            <a:r>
              <a:rPr lang="he-IL" dirty="0" smtClean="0"/>
              <a:t>ממוצע עוצמת הקשרים ב 25,000 ניסויים בפסיכולוגיה חברתית על 8 מליון בני אדם</a:t>
            </a:r>
            <a:endParaRPr lang="en-US" dirty="0"/>
          </a:p>
        </p:txBody>
      </p:sp>
      <p:cxnSp>
        <p:nvCxnSpPr>
          <p:cNvPr id="4" name="Straight Arrow Connector 3"/>
          <p:cNvCxnSpPr/>
          <p:nvPr/>
        </p:nvCxnSpPr>
        <p:spPr>
          <a:xfrm flipH="1" flipV="1">
            <a:off x="7156938" y="1529862"/>
            <a:ext cx="2022231" cy="87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57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4" categoryIdx="4"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chart seriesIdx="-4" categoryIdx="5"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chart seriesIdx="-4" categoryIdx="6"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cstate="print"/>
          <a:stretch>
            <a:fillRect/>
          </a:stretch>
        </p:blipFill>
        <p:spPr>
          <a:xfrm>
            <a:off x="253998" y="-1663700"/>
            <a:ext cx="12191999" cy="11188700"/>
          </a:xfrm>
          <a:prstGeom prst="rect">
            <a:avLst/>
          </a:prstGeom>
        </p:spPr>
      </p:pic>
      <p:sp>
        <p:nvSpPr>
          <p:cNvPr id="5" name="TextBox 4"/>
          <p:cNvSpPr txBox="1"/>
          <p:nvPr/>
        </p:nvSpPr>
        <p:spPr>
          <a:xfrm>
            <a:off x="0" y="1002952"/>
            <a:ext cx="12192000" cy="707886"/>
          </a:xfrm>
          <a:prstGeom prst="rect">
            <a:avLst/>
          </a:prstGeom>
          <a:noFill/>
        </p:spPr>
        <p:txBody>
          <a:bodyPr wrap="square" rtlCol="0">
            <a:spAutoFit/>
          </a:bodyPr>
          <a:lstStyle/>
          <a:p>
            <a:pPr algn="ctr" rtl="1"/>
            <a:endParaRPr lang="he-IL" sz="4000" b="1" dirty="0" smtClean="0">
              <a:solidFill>
                <a:srgbClr val="C00000"/>
              </a:solidFill>
              <a:latin typeface="DFPWaWaW5-GB" pitchFamily="82" charset="-122"/>
              <a:ea typeface="DFPWaWaW5-GB" pitchFamily="82" charset="-122"/>
            </a:endParaRPr>
          </a:p>
        </p:txBody>
      </p:sp>
      <p:graphicFrame>
        <p:nvGraphicFramePr>
          <p:cNvPr id="10" name="Chart 9"/>
          <p:cNvGraphicFramePr>
            <a:graphicFrameLocks/>
          </p:cNvGraphicFramePr>
          <p:nvPr>
            <p:extLst>
              <p:ext uri="{D42A27DB-BD31-4B8C-83A1-F6EECF244321}">
                <p14:modId xmlns:p14="http://schemas.microsoft.com/office/powerpoint/2010/main" val="4177456742"/>
              </p:ext>
            </p:extLst>
          </p:nvPr>
        </p:nvGraphicFramePr>
        <p:xfrm>
          <a:off x="2157412" y="731043"/>
          <a:ext cx="7877175" cy="53959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3840649738"/>
              </p:ext>
            </p:extLst>
          </p:nvPr>
        </p:nvGraphicFramePr>
        <p:xfrm>
          <a:off x="1113745" y="728662"/>
          <a:ext cx="10107385" cy="5400675"/>
        </p:xfrm>
        <a:graphic>
          <a:graphicData uri="http://schemas.openxmlformats.org/drawingml/2006/chart">
            <c:chart xmlns:c="http://schemas.openxmlformats.org/drawingml/2006/chart" xmlns:r="http://schemas.openxmlformats.org/officeDocument/2006/relationships" r:id="rId5"/>
          </a:graphicData>
        </a:graphic>
      </p:graphicFrame>
      <p:cxnSp>
        <p:nvCxnSpPr>
          <p:cNvPr id="4" name="Straight Arrow Connector 3"/>
          <p:cNvCxnSpPr/>
          <p:nvPr/>
        </p:nvCxnSpPr>
        <p:spPr>
          <a:xfrm flipH="1" flipV="1">
            <a:off x="7156939" y="1529862"/>
            <a:ext cx="1364761" cy="68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654081" y="1110673"/>
            <a:ext cx="2215662" cy="1077218"/>
          </a:xfrm>
          <a:prstGeom prst="rect">
            <a:avLst/>
          </a:prstGeom>
          <a:noFill/>
        </p:spPr>
        <p:txBody>
          <a:bodyPr wrap="square" rtlCol="0">
            <a:spAutoFit/>
          </a:bodyPr>
          <a:lstStyle/>
          <a:p>
            <a:pPr algn="r"/>
            <a:r>
              <a:rPr lang="he-IL" sz="1600" dirty="0" smtClean="0"/>
              <a:t>ממוצע עוצמת הקשרים ב 25,000 ניסויים בפסיכולוגיה חברתית על 8 מליון בני אדם</a:t>
            </a:r>
            <a:endParaRPr lang="en-US" sz="1600" dirty="0"/>
          </a:p>
        </p:txBody>
      </p:sp>
      <p:cxnSp>
        <p:nvCxnSpPr>
          <p:cNvPr id="9" name="Straight Arrow Connector 8"/>
          <p:cNvCxnSpPr/>
          <p:nvPr/>
        </p:nvCxnSpPr>
        <p:spPr>
          <a:xfrm flipH="1">
            <a:off x="7867589" y="3133700"/>
            <a:ext cx="786489" cy="40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654081" y="2541805"/>
            <a:ext cx="2215662" cy="1077218"/>
          </a:xfrm>
          <a:prstGeom prst="rect">
            <a:avLst/>
          </a:prstGeom>
          <a:noFill/>
        </p:spPr>
        <p:txBody>
          <a:bodyPr wrap="square" rtlCol="0">
            <a:spAutoFit/>
          </a:bodyPr>
          <a:lstStyle/>
          <a:p>
            <a:pPr algn="r"/>
            <a:r>
              <a:rPr lang="he-IL" sz="1600" dirty="0" smtClean="0"/>
              <a:t>השליש העליון של 150,00 מתאמים שחושבו על יותר מ 300 מליון בני אדם בפסיכולוגיה</a:t>
            </a:r>
            <a:endParaRPr lang="en-US" sz="1600" dirty="0"/>
          </a:p>
        </p:txBody>
      </p:sp>
      <p:sp>
        <p:nvSpPr>
          <p:cNvPr id="12" name="TextBox 11"/>
          <p:cNvSpPr txBox="1"/>
          <p:nvPr/>
        </p:nvSpPr>
        <p:spPr>
          <a:xfrm>
            <a:off x="6167438" y="6413500"/>
            <a:ext cx="2519087" cy="369332"/>
          </a:xfrm>
          <a:prstGeom prst="rect">
            <a:avLst/>
          </a:prstGeom>
          <a:noFill/>
        </p:spPr>
        <p:txBody>
          <a:bodyPr wrap="square" rtlCol="0">
            <a:spAutoFit/>
          </a:bodyPr>
          <a:lstStyle/>
          <a:p>
            <a:pPr algn="ctr"/>
            <a:r>
              <a:rPr lang="en-US" dirty="0" smtClean="0"/>
              <a:t> r</a:t>
            </a:r>
            <a:r>
              <a:rPr lang="he-IL" dirty="0" smtClean="0"/>
              <a:t>מקדם המתאם </a:t>
            </a:r>
            <a:endParaRPr lang="en-US" dirty="0"/>
          </a:p>
        </p:txBody>
      </p:sp>
    </p:spTree>
    <p:extLst>
      <p:ext uri="{BB962C8B-B14F-4D97-AF65-F5344CB8AC3E}">
        <p14:creationId xmlns:p14="http://schemas.microsoft.com/office/powerpoint/2010/main" val="356905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chart seriesIdx="-4" categoryIdx="2"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chart seriesIdx="-4" categoryIdx="3"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chart seriesIdx="-4" categoryIdx="4"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chart seriesIdx="-4" categoryIdx="5"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chart seriesIdx="-4" categoryIdx="6"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p:bldSub>
      </p:bldGraphic>
      <p:bldP spid="2"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cstate="print"/>
          <a:stretch>
            <a:fillRect/>
          </a:stretch>
        </p:blipFill>
        <p:spPr>
          <a:xfrm>
            <a:off x="0" y="0"/>
            <a:ext cx="12191999" cy="6891041"/>
          </a:xfrm>
          <a:prstGeom prst="rect">
            <a:avLst/>
          </a:prstGeom>
        </p:spPr>
      </p:pic>
      <p:sp>
        <p:nvSpPr>
          <p:cNvPr id="5" name="TextBox 4"/>
          <p:cNvSpPr txBox="1"/>
          <p:nvPr/>
        </p:nvSpPr>
        <p:spPr>
          <a:xfrm>
            <a:off x="0" y="1436089"/>
            <a:ext cx="12192000" cy="1938992"/>
          </a:xfrm>
          <a:prstGeom prst="rect">
            <a:avLst/>
          </a:prstGeom>
          <a:noFill/>
        </p:spPr>
        <p:txBody>
          <a:bodyPr wrap="square" rtlCol="0">
            <a:spAutoFit/>
          </a:bodyPr>
          <a:lstStyle/>
          <a:p>
            <a:pPr algn="ctr" rtl="1"/>
            <a:endParaRPr lang="he-IL" sz="4000" b="1" dirty="0" smtClean="0">
              <a:solidFill>
                <a:srgbClr val="C00000"/>
              </a:solidFill>
              <a:latin typeface="DFPWaWaW5-GB" pitchFamily="82" charset="-122"/>
              <a:ea typeface="DFPWaWaW5-GB" pitchFamily="82" charset="-122"/>
            </a:endParaRPr>
          </a:p>
          <a:p>
            <a:pPr algn="ctr" rtl="1"/>
            <a:endParaRPr lang="he-IL" sz="4000" b="1" dirty="0">
              <a:solidFill>
                <a:srgbClr val="C00000"/>
              </a:solidFill>
              <a:latin typeface="DFPWaWaW5-GB" pitchFamily="82" charset="-122"/>
              <a:ea typeface="DFPWaWaW5-GB" pitchFamily="82" charset="-122"/>
            </a:endParaRPr>
          </a:p>
          <a:p>
            <a:pPr algn="ctr" rtl="1"/>
            <a:r>
              <a:rPr lang="he-IL" sz="4000" b="1" dirty="0" smtClean="0">
                <a:solidFill>
                  <a:srgbClr val="C00000"/>
                </a:solidFill>
                <a:latin typeface="DFPWaWaW5-GB" pitchFamily="82" charset="-122"/>
                <a:ea typeface="DFPWaWaW5-GB" pitchFamily="82" charset="-122"/>
              </a:rPr>
              <a:t>הקשבה: למה זה מעניין (אותי)?</a:t>
            </a:r>
            <a:endParaRPr lang="en-US" sz="4000" dirty="0">
              <a:latin typeface="DFPWaWaW5-GB" pitchFamily="82" charset="-122"/>
              <a:ea typeface="DFPWaWaW5-GB" pitchFamily="82" charset="-122"/>
            </a:endParaRPr>
          </a:p>
        </p:txBody>
      </p:sp>
    </p:spTree>
    <p:extLst>
      <p:ext uri="{BB962C8B-B14F-4D97-AF65-F5344CB8AC3E}">
        <p14:creationId xmlns:p14="http://schemas.microsoft.com/office/powerpoint/2010/main" val="480786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cstate="print"/>
          <a:stretch>
            <a:fillRect/>
          </a:stretch>
        </p:blipFill>
        <p:spPr>
          <a:xfrm>
            <a:off x="0" y="0"/>
            <a:ext cx="12191999" cy="6891041"/>
          </a:xfrm>
          <a:prstGeom prst="rect">
            <a:avLst/>
          </a:prstGeom>
        </p:spPr>
      </p:pic>
      <p:sp>
        <p:nvSpPr>
          <p:cNvPr id="5" name="TextBox 4"/>
          <p:cNvSpPr txBox="1"/>
          <p:nvPr/>
        </p:nvSpPr>
        <p:spPr>
          <a:xfrm>
            <a:off x="0" y="1002952"/>
            <a:ext cx="12192000" cy="3785652"/>
          </a:xfrm>
          <a:prstGeom prst="rect">
            <a:avLst/>
          </a:prstGeom>
          <a:noFill/>
        </p:spPr>
        <p:txBody>
          <a:bodyPr wrap="square" rtlCol="0">
            <a:spAutoFit/>
          </a:bodyPr>
          <a:lstStyle/>
          <a:p>
            <a:pPr algn="ctr" rtl="1"/>
            <a:endParaRPr lang="he-IL" sz="4000" b="1" dirty="0" smtClean="0">
              <a:solidFill>
                <a:srgbClr val="C00000"/>
              </a:solidFill>
              <a:latin typeface="DFPWaWaW5-GB" pitchFamily="82" charset="-122"/>
              <a:ea typeface="DFPWaWaW5-GB" pitchFamily="82" charset="-122"/>
            </a:endParaRPr>
          </a:p>
          <a:p>
            <a:pPr algn="r" rtl="1"/>
            <a:r>
              <a:rPr lang="he-IL" sz="4000" b="1" dirty="0" smtClean="0">
                <a:solidFill>
                  <a:srgbClr val="C00000"/>
                </a:solidFill>
                <a:latin typeface="DFPWaWaW5-GB" pitchFamily="82" charset="-122"/>
                <a:ea typeface="DFPWaWaW5-GB" pitchFamily="82" charset="-122"/>
              </a:rPr>
              <a:t>למה לא הקשבה:</a:t>
            </a:r>
            <a:endParaRPr lang="he-IL" sz="3200" b="1" dirty="0" smtClean="0">
              <a:solidFill>
                <a:srgbClr val="C00000"/>
              </a:solidFill>
              <a:latin typeface="DFPWaWaW5-GB" pitchFamily="82" charset="-122"/>
              <a:ea typeface="DFPWaWaW5-GB" pitchFamily="82" charset="-122"/>
            </a:endParaRPr>
          </a:p>
          <a:p>
            <a:pPr algn="r" rtl="1"/>
            <a:r>
              <a:rPr lang="he-IL" sz="3200" b="1" dirty="0">
                <a:solidFill>
                  <a:srgbClr val="C00000"/>
                </a:solidFill>
                <a:latin typeface="DFPWaWaW5-GB" pitchFamily="82" charset="-122"/>
                <a:ea typeface="DFPWaWaW5-GB" pitchFamily="82" charset="-122"/>
              </a:rPr>
              <a:t>	</a:t>
            </a:r>
            <a:r>
              <a:rPr lang="he-IL" sz="3200" b="1" dirty="0" smtClean="0">
                <a:solidFill>
                  <a:srgbClr val="C00000"/>
                </a:solidFill>
                <a:latin typeface="DFPWaWaW5-GB" pitchFamily="82" charset="-122"/>
                <a:ea typeface="DFPWaWaW5-GB" pitchFamily="82" charset="-122"/>
              </a:rPr>
              <a:t>כוח (שתלטנות או יוקרה)</a:t>
            </a:r>
          </a:p>
          <a:p>
            <a:pPr algn="r" rtl="1"/>
            <a:r>
              <a:rPr lang="he-IL" sz="3200" b="1" dirty="0">
                <a:solidFill>
                  <a:srgbClr val="C00000"/>
                </a:solidFill>
                <a:latin typeface="DFPWaWaW5-GB" pitchFamily="82" charset="-122"/>
                <a:ea typeface="DFPWaWaW5-GB" pitchFamily="82" charset="-122"/>
              </a:rPr>
              <a:t>	</a:t>
            </a:r>
            <a:r>
              <a:rPr lang="he-IL" sz="3200" b="1" dirty="0" smtClean="0">
                <a:solidFill>
                  <a:srgbClr val="C00000"/>
                </a:solidFill>
                <a:latin typeface="DFPWaWaW5-GB" pitchFamily="82" charset="-122"/>
                <a:ea typeface="DFPWaWaW5-GB" pitchFamily="82" charset="-122"/>
              </a:rPr>
              <a:t>הימנעות מקשר</a:t>
            </a:r>
          </a:p>
          <a:p>
            <a:pPr algn="r" rtl="1"/>
            <a:r>
              <a:rPr lang="he-IL" sz="3200" b="1">
                <a:solidFill>
                  <a:srgbClr val="C00000"/>
                </a:solidFill>
                <a:latin typeface="DFPWaWaW5-GB" pitchFamily="82" charset="-122"/>
                <a:ea typeface="DFPWaWaW5-GB" pitchFamily="82" charset="-122"/>
              </a:rPr>
              <a:t>	</a:t>
            </a:r>
            <a:r>
              <a:rPr lang="he-IL" sz="3200" b="1" smtClean="0">
                <a:solidFill>
                  <a:srgbClr val="C00000"/>
                </a:solidFill>
                <a:latin typeface="DFPWaWaW5-GB" pitchFamily="82" charset="-122"/>
                <a:ea typeface="DFPWaWaW5-GB" pitchFamily="82" charset="-122"/>
              </a:rPr>
              <a:t>טראומה</a:t>
            </a:r>
            <a:endParaRPr lang="en-US" sz="3200" b="1" dirty="0" smtClean="0">
              <a:solidFill>
                <a:srgbClr val="C00000"/>
              </a:solidFill>
              <a:latin typeface="DFPWaWaW5-GB" pitchFamily="82" charset="-122"/>
              <a:ea typeface="DFPWaWaW5-GB" pitchFamily="82" charset="-122"/>
            </a:endParaRPr>
          </a:p>
          <a:p>
            <a:pPr algn="r" rtl="1"/>
            <a:r>
              <a:rPr lang="en-US" sz="3200" b="1" dirty="0" smtClean="0">
                <a:solidFill>
                  <a:srgbClr val="C00000"/>
                </a:solidFill>
                <a:latin typeface="DFPWaWaW5-GB" pitchFamily="82" charset="-122"/>
                <a:ea typeface="DFPWaWaW5-GB" pitchFamily="82" charset="-122"/>
              </a:rPr>
              <a:t>	</a:t>
            </a:r>
            <a:r>
              <a:rPr lang="he-IL" sz="3200" b="1" dirty="0" smtClean="0">
                <a:solidFill>
                  <a:srgbClr val="C00000"/>
                </a:solidFill>
                <a:latin typeface="DFPWaWaW5-GB" pitchFamily="82" charset="-122"/>
                <a:ea typeface="DFPWaWaW5-GB" pitchFamily="82" charset="-122"/>
              </a:rPr>
              <a:t>מאמץ</a:t>
            </a:r>
            <a:endParaRPr lang="he-IL" sz="3200" b="1" dirty="0" smtClean="0">
              <a:solidFill>
                <a:srgbClr val="C00000"/>
              </a:solidFill>
              <a:latin typeface="DFPWaWaW5-GB" pitchFamily="82" charset="-122"/>
              <a:ea typeface="DFPWaWaW5-GB" pitchFamily="82" charset="-122"/>
            </a:endParaRPr>
          </a:p>
          <a:p>
            <a:pPr algn="r" rtl="1"/>
            <a:r>
              <a:rPr lang="he-IL" sz="3200" b="1" dirty="0">
                <a:solidFill>
                  <a:srgbClr val="C00000"/>
                </a:solidFill>
                <a:latin typeface="DFPWaWaW5-GB" pitchFamily="82" charset="-122"/>
                <a:ea typeface="DFPWaWaW5-GB" pitchFamily="82" charset="-122"/>
              </a:rPr>
              <a:t>	</a:t>
            </a:r>
            <a:r>
              <a:rPr lang="he-IL" sz="3200" b="1" dirty="0" smtClean="0">
                <a:solidFill>
                  <a:srgbClr val="C00000"/>
                </a:solidFill>
                <a:latin typeface="DFPWaWaW5-GB" pitchFamily="82" charset="-122"/>
                <a:ea typeface="DFPWaWaW5-GB" pitchFamily="82" charset="-122"/>
              </a:rPr>
              <a:t>פחד משינוי</a:t>
            </a:r>
            <a:endParaRPr lang="en-US" sz="3200" b="1" dirty="0">
              <a:solidFill>
                <a:srgbClr val="C00000"/>
              </a:solidFill>
              <a:latin typeface="DFPWaWaW5-GB" pitchFamily="82" charset="-122"/>
              <a:ea typeface="DFPWaWaW5-GB" pitchFamily="82" charset="-122"/>
            </a:endParaRPr>
          </a:p>
        </p:txBody>
      </p:sp>
    </p:spTree>
    <p:extLst>
      <p:ext uri="{BB962C8B-B14F-4D97-AF65-F5344CB8AC3E}">
        <p14:creationId xmlns:p14="http://schemas.microsoft.com/office/powerpoint/2010/main" val="3473344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cstate="print"/>
          <a:stretch>
            <a:fillRect/>
          </a:stretch>
        </p:blipFill>
        <p:spPr>
          <a:xfrm>
            <a:off x="0" y="0"/>
            <a:ext cx="12191999" cy="6891041"/>
          </a:xfrm>
          <a:prstGeom prst="rect">
            <a:avLst/>
          </a:prstGeom>
        </p:spPr>
      </p:pic>
      <p:sp>
        <p:nvSpPr>
          <p:cNvPr id="5" name="TextBox 4"/>
          <p:cNvSpPr txBox="1"/>
          <p:nvPr/>
        </p:nvSpPr>
        <p:spPr>
          <a:xfrm>
            <a:off x="0" y="1002952"/>
            <a:ext cx="12192000" cy="2800767"/>
          </a:xfrm>
          <a:prstGeom prst="rect">
            <a:avLst/>
          </a:prstGeom>
          <a:noFill/>
        </p:spPr>
        <p:txBody>
          <a:bodyPr wrap="square" rtlCol="0">
            <a:spAutoFit/>
          </a:bodyPr>
          <a:lstStyle/>
          <a:p>
            <a:pPr algn="ctr" rtl="1"/>
            <a:endParaRPr lang="he-IL" sz="4000" b="1" dirty="0" smtClean="0">
              <a:solidFill>
                <a:srgbClr val="C00000"/>
              </a:solidFill>
              <a:latin typeface="DFPWaWaW5-GB" pitchFamily="82" charset="-122"/>
              <a:ea typeface="DFPWaWaW5-GB" pitchFamily="82" charset="-122"/>
            </a:endParaRPr>
          </a:p>
          <a:p>
            <a:pPr algn="r" rtl="1"/>
            <a:r>
              <a:rPr lang="he-IL" sz="4000" b="1" dirty="0" smtClean="0">
                <a:solidFill>
                  <a:srgbClr val="C00000"/>
                </a:solidFill>
                <a:latin typeface="DFPWaWaW5-GB" pitchFamily="82" charset="-122"/>
                <a:ea typeface="DFPWaWaW5-GB" pitchFamily="82" charset="-122"/>
              </a:rPr>
              <a:t>מה לעשות (קצר)</a:t>
            </a:r>
            <a:endParaRPr lang="he-IL" sz="3200" b="1" dirty="0" smtClean="0">
              <a:solidFill>
                <a:srgbClr val="C00000"/>
              </a:solidFill>
              <a:latin typeface="DFPWaWaW5-GB" pitchFamily="82" charset="-122"/>
              <a:ea typeface="DFPWaWaW5-GB" pitchFamily="82" charset="-122"/>
            </a:endParaRPr>
          </a:p>
          <a:p>
            <a:pPr algn="r" rtl="1"/>
            <a:r>
              <a:rPr lang="he-IL" sz="3200" b="1" dirty="0">
                <a:solidFill>
                  <a:srgbClr val="C00000"/>
                </a:solidFill>
                <a:latin typeface="DFPWaWaW5-GB" pitchFamily="82" charset="-122"/>
                <a:ea typeface="DFPWaWaW5-GB" pitchFamily="82" charset="-122"/>
              </a:rPr>
              <a:t>	</a:t>
            </a:r>
            <a:r>
              <a:rPr lang="he-IL" sz="3200" b="1" dirty="0" smtClean="0">
                <a:solidFill>
                  <a:srgbClr val="C00000"/>
                </a:solidFill>
                <a:latin typeface="DFPWaWaW5-GB" pitchFamily="82" charset="-122"/>
                <a:ea typeface="DFPWaWaW5-GB" pitchFamily="82" charset="-122"/>
              </a:rPr>
              <a:t>להקשיב מבלי לדבר (להתמקד במדבר)</a:t>
            </a:r>
          </a:p>
          <a:p>
            <a:pPr algn="r" rtl="1"/>
            <a:r>
              <a:rPr lang="he-IL" sz="3200" b="1" dirty="0">
                <a:solidFill>
                  <a:srgbClr val="C00000"/>
                </a:solidFill>
                <a:latin typeface="DFPWaWaW5-GB" pitchFamily="82" charset="-122"/>
                <a:ea typeface="DFPWaWaW5-GB" pitchFamily="82" charset="-122"/>
              </a:rPr>
              <a:t>	</a:t>
            </a:r>
            <a:r>
              <a:rPr lang="he-IL" sz="3200" b="1" dirty="0" smtClean="0">
                <a:solidFill>
                  <a:srgbClr val="C00000"/>
                </a:solidFill>
                <a:latin typeface="DFPWaWaW5-GB" pitchFamily="82" charset="-122"/>
                <a:ea typeface="DFPWaWaW5-GB" pitchFamily="82" charset="-122"/>
              </a:rPr>
              <a:t>לשאול כמו בשוק ("מה עוד?")</a:t>
            </a:r>
          </a:p>
          <a:p>
            <a:pPr algn="r" rtl="1"/>
            <a:r>
              <a:rPr lang="he-IL" sz="3200" b="1" dirty="0">
                <a:solidFill>
                  <a:srgbClr val="C00000"/>
                </a:solidFill>
                <a:latin typeface="DFPWaWaW5-GB" pitchFamily="82" charset="-122"/>
                <a:ea typeface="DFPWaWaW5-GB" pitchFamily="82" charset="-122"/>
              </a:rPr>
              <a:t>	</a:t>
            </a:r>
            <a:r>
              <a:rPr lang="he-IL" sz="3200" b="1" dirty="0" smtClean="0">
                <a:solidFill>
                  <a:srgbClr val="C00000"/>
                </a:solidFill>
                <a:latin typeface="DFPWaWaW5-GB" pitchFamily="82" charset="-122"/>
                <a:ea typeface="DFPWaWaW5-GB" pitchFamily="82" charset="-122"/>
              </a:rPr>
              <a:t>לפתח חמלה לכשלונות הקשבה</a:t>
            </a:r>
            <a:endParaRPr lang="en-US" sz="3200" b="1" dirty="0">
              <a:solidFill>
                <a:srgbClr val="C00000"/>
              </a:solidFill>
              <a:latin typeface="DFPWaWaW5-GB" pitchFamily="82" charset="-122"/>
              <a:ea typeface="DFPWaWaW5-GB" pitchFamily="82" charset="-122"/>
            </a:endParaRPr>
          </a:p>
        </p:txBody>
      </p:sp>
    </p:spTree>
    <p:extLst>
      <p:ext uri="{BB962C8B-B14F-4D97-AF65-F5344CB8AC3E}">
        <p14:creationId xmlns:p14="http://schemas.microsoft.com/office/powerpoint/2010/main" val="2938792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cstate="print"/>
          <a:stretch>
            <a:fillRect/>
          </a:stretch>
        </p:blipFill>
        <p:spPr>
          <a:xfrm>
            <a:off x="71438" y="-2349500"/>
            <a:ext cx="12191999" cy="11315700"/>
          </a:xfrm>
          <a:prstGeom prst="rect">
            <a:avLst/>
          </a:prstGeom>
        </p:spPr>
      </p:pic>
      <p:sp>
        <p:nvSpPr>
          <p:cNvPr id="5" name="TextBox 4"/>
          <p:cNvSpPr txBox="1"/>
          <p:nvPr/>
        </p:nvSpPr>
        <p:spPr>
          <a:xfrm>
            <a:off x="0" y="304452"/>
            <a:ext cx="12192000" cy="6247864"/>
          </a:xfrm>
          <a:prstGeom prst="rect">
            <a:avLst/>
          </a:prstGeom>
          <a:noFill/>
        </p:spPr>
        <p:txBody>
          <a:bodyPr wrap="square" rtlCol="0">
            <a:spAutoFit/>
          </a:bodyPr>
          <a:lstStyle/>
          <a:p>
            <a:pPr indent="-457200" algn="r" rtl="1"/>
            <a:r>
              <a:rPr lang="he-IL" sz="3600" b="1" dirty="0" smtClean="0">
                <a:solidFill>
                  <a:srgbClr val="C00000"/>
                </a:solidFill>
                <a:latin typeface="DFPWaWaW5-GB" pitchFamily="82" charset="-122"/>
                <a:ea typeface="DFPWaWaW5-GB" pitchFamily="82" charset="-122"/>
              </a:rPr>
              <a:t>מה לעשות (ארוך)</a:t>
            </a:r>
          </a:p>
          <a:p>
            <a:pPr marL="457200" indent="-457200" algn="r" rtl="1">
              <a:buFont typeface="+mj-lt"/>
              <a:buAutoNum type="arabicPeriod"/>
            </a:pPr>
            <a:r>
              <a:rPr lang="he-IL" sz="2400" b="1" dirty="0" smtClean="0">
                <a:solidFill>
                  <a:srgbClr val="C00000"/>
                </a:solidFill>
                <a:latin typeface="DFPWaWaW5-GB" pitchFamily="82" charset="-122"/>
                <a:ea typeface="DFPWaWaW5-GB" pitchFamily="82" charset="-122"/>
              </a:rPr>
              <a:t>שים </a:t>
            </a:r>
            <a:r>
              <a:rPr lang="he-IL" sz="2400" b="1" dirty="0">
                <a:solidFill>
                  <a:srgbClr val="C00000"/>
                </a:solidFill>
                <a:latin typeface="DFPWaWaW5-GB" pitchFamily="82" charset="-122"/>
                <a:ea typeface="DFPWaWaW5-GB" pitchFamily="82" charset="-122"/>
              </a:rPr>
              <a:t>לב למה שבן זוגך אומר, להבעות הפנים ולתנועות </a:t>
            </a:r>
            <a:r>
              <a:rPr lang="he-IL" sz="2400" b="1" dirty="0" smtClean="0">
                <a:solidFill>
                  <a:srgbClr val="C00000"/>
                </a:solidFill>
                <a:latin typeface="DFPWaWaW5-GB" pitchFamily="82" charset="-122"/>
                <a:ea typeface="DFPWaWaW5-GB" pitchFamily="82" charset="-122"/>
              </a:rPr>
              <a:t>הגוף.</a:t>
            </a:r>
          </a:p>
          <a:p>
            <a:pPr marL="457200" indent="-457200" algn="r" rtl="1">
              <a:buFont typeface="+mj-lt"/>
              <a:buAutoNum type="arabicPeriod"/>
            </a:pPr>
            <a:r>
              <a:rPr lang="he-IL" sz="2400" b="1" dirty="0" smtClean="0">
                <a:solidFill>
                  <a:srgbClr val="C00000"/>
                </a:solidFill>
                <a:latin typeface="DFPWaWaW5-GB" pitchFamily="82" charset="-122"/>
                <a:ea typeface="DFPWaWaW5-GB" pitchFamily="82" charset="-122"/>
              </a:rPr>
              <a:t>שמור על קשר עין.</a:t>
            </a:r>
          </a:p>
          <a:p>
            <a:pPr marL="457200" indent="-457200" algn="r" rtl="1">
              <a:buFont typeface="+mj-lt"/>
              <a:buAutoNum type="arabicPeriod"/>
            </a:pPr>
            <a:r>
              <a:rPr lang="he-IL" sz="2400" b="1" dirty="0" smtClean="0">
                <a:solidFill>
                  <a:srgbClr val="C00000"/>
                </a:solidFill>
                <a:latin typeface="DFPWaWaW5-GB" pitchFamily="82" charset="-122"/>
                <a:ea typeface="DFPWaWaW5-GB" pitchFamily="82" charset="-122"/>
              </a:rPr>
              <a:t>תן </a:t>
            </a:r>
            <a:r>
              <a:rPr lang="he-IL" sz="2400" b="1" dirty="0">
                <a:solidFill>
                  <a:srgbClr val="C00000"/>
                </a:solidFill>
                <a:latin typeface="DFPWaWaW5-GB" pitchFamily="82" charset="-122"/>
                <a:ea typeface="DFPWaWaW5-GB" pitchFamily="82" charset="-122"/>
              </a:rPr>
              <a:t>לבן זוגך לדבר באופן חופשי מבלי שתקטע </a:t>
            </a:r>
            <a:r>
              <a:rPr lang="he-IL" sz="2400" b="1" dirty="0" smtClean="0">
                <a:solidFill>
                  <a:srgbClr val="C00000"/>
                </a:solidFill>
                <a:latin typeface="DFPWaWaW5-GB" pitchFamily="82" charset="-122"/>
                <a:ea typeface="DFPWaWaW5-GB" pitchFamily="82" charset="-122"/>
              </a:rPr>
              <a:t>אותו.</a:t>
            </a:r>
          </a:p>
          <a:p>
            <a:pPr marL="457200" indent="-457200" algn="r" rtl="1">
              <a:buFont typeface="+mj-lt"/>
              <a:buAutoNum type="arabicPeriod"/>
            </a:pPr>
            <a:r>
              <a:rPr lang="he-IL" sz="2400" b="1" dirty="0" smtClean="0">
                <a:solidFill>
                  <a:srgbClr val="C00000"/>
                </a:solidFill>
                <a:latin typeface="DFPWaWaW5-GB" pitchFamily="82" charset="-122"/>
                <a:ea typeface="DFPWaWaW5-GB" pitchFamily="82" charset="-122"/>
              </a:rPr>
              <a:t>עודד </a:t>
            </a:r>
            <a:r>
              <a:rPr lang="he-IL" sz="2400" b="1" dirty="0">
                <a:solidFill>
                  <a:srgbClr val="C00000"/>
                </a:solidFill>
                <a:latin typeface="DFPWaWaW5-GB" pitchFamily="82" charset="-122"/>
                <a:ea typeface="DFPWaWaW5-GB" pitchFamily="82" charset="-122"/>
              </a:rPr>
              <a:t>את בן זוגך לדבר על ידי שאלות פתוחות שמתחילות ב"איך", "מה", ו"כיצד".  למשל, איך המקרה גרם לך להרגיש? מה </a:t>
            </a:r>
            <a:r>
              <a:rPr lang="he-IL" sz="2400" b="1" dirty="0" smtClean="0">
                <a:solidFill>
                  <a:srgbClr val="C00000"/>
                </a:solidFill>
                <a:latin typeface="DFPWaWaW5-GB" pitchFamily="82" charset="-122"/>
                <a:ea typeface="DFPWaWaW5-GB" pitchFamily="82" charset="-122"/>
              </a:rPr>
              <a:t>עוד?</a:t>
            </a:r>
          </a:p>
          <a:p>
            <a:pPr marL="457200" indent="-457200" algn="r" rtl="1">
              <a:buFont typeface="+mj-lt"/>
              <a:buAutoNum type="arabicPeriod"/>
            </a:pPr>
            <a:r>
              <a:rPr lang="he-IL" sz="2400" b="1" dirty="0" smtClean="0">
                <a:solidFill>
                  <a:srgbClr val="C00000"/>
                </a:solidFill>
                <a:latin typeface="DFPWaWaW5-GB" pitchFamily="82" charset="-122"/>
                <a:ea typeface="DFPWaWaW5-GB" pitchFamily="82" charset="-122"/>
              </a:rPr>
              <a:t>הימנע </a:t>
            </a:r>
            <a:r>
              <a:rPr lang="he-IL" sz="2400" b="1" dirty="0">
                <a:solidFill>
                  <a:srgbClr val="C00000"/>
                </a:solidFill>
                <a:latin typeface="DFPWaWaW5-GB" pitchFamily="82" charset="-122"/>
                <a:ea typeface="DFPWaWaW5-GB" pitchFamily="82" charset="-122"/>
              </a:rPr>
              <a:t>משאלות שמתחילות ב"למה</a:t>
            </a:r>
            <a:r>
              <a:rPr lang="he-IL" sz="2400" b="1" dirty="0" smtClean="0">
                <a:solidFill>
                  <a:srgbClr val="C00000"/>
                </a:solidFill>
                <a:latin typeface="DFPWaWaW5-GB" pitchFamily="82" charset="-122"/>
                <a:ea typeface="DFPWaWaW5-GB" pitchFamily="82" charset="-122"/>
              </a:rPr>
              <a:t>".</a:t>
            </a:r>
          </a:p>
          <a:p>
            <a:pPr marL="457200" indent="-457200" algn="r" rtl="1">
              <a:buFont typeface="+mj-lt"/>
              <a:buAutoNum type="arabicPeriod"/>
            </a:pPr>
            <a:r>
              <a:rPr lang="he-IL" sz="2400" b="1" dirty="0" smtClean="0">
                <a:solidFill>
                  <a:srgbClr val="C00000"/>
                </a:solidFill>
                <a:latin typeface="DFPWaWaW5-GB" pitchFamily="82" charset="-122"/>
                <a:ea typeface="DFPWaWaW5-GB" pitchFamily="82" charset="-122"/>
              </a:rPr>
              <a:t>הימנע </a:t>
            </a:r>
            <a:r>
              <a:rPr lang="he-IL" sz="2400" b="1" dirty="0">
                <a:solidFill>
                  <a:srgbClr val="C00000"/>
                </a:solidFill>
                <a:latin typeface="DFPWaWaW5-GB" pitchFamily="82" charset="-122"/>
                <a:ea typeface="DFPWaWaW5-GB" pitchFamily="82" charset="-122"/>
              </a:rPr>
              <a:t>משאלות סגורות (כאלו שעונים עליהן או ב"כן" או ב"לא</a:t>
            </a:r>
            <a:r>
              <a:rPr lang="he-IL" sz="2400" b="1" dirty="0" smtClean="0">
                <a:solidFill>
                  <a:srgbClr val="C00000"/>
                </a:solidFill>
                <a:latin typeface="DFPWaWaW5-GB" pitchFamily="82" charset="-122"/>
                <a:ea typeface="DFPWaWaW5-GB" pitchFamily="82" charset="-122"/>
              </a:rPr>
              <a:t>").</a:t>
            </a:r>
          </a:p>
          <a:p>
            <a:pPr marL="457200" indent="-457200" algn="r" rtl="1">
              <a:buFont typeface="+mj-lt"/>
              <a:buAutoNum type="arabicPeriod"/>
            </a:pPr>
            <a:r>
              <a:rPr lang="he-IL" sz="2400" b="1" dirty="0" smtClean="0">
                <a:solidFill>
                  <a:srgbClr val="C00000"/>
                </a:solidFill>
                <a:latin typeface="DFPWaWaW5-GB" pitchFamily="82" charset="-122"/>
                <a:ea typeface="DFPWaWaW5-GB" pitchFamily="82" charset="-122"/>
              </a:rPr>
              <a:t>אם </a:t>
            </a:r>
            <a:r>
              <a:rPr lang="he-IL" sz="2400" b="1" dirty="0">
                <a:solidFill>
                  <a:srgbClr val="C00000"/>
                </a:solidFill>
                <a:latin typeface="DFPWaWaW5-GB" pitchFamily="82" charset="-122"/>
                <a:ea typeface="DFPWaWaW5-GB" pitchFamily="82" charset="-122"/>
              </a:rPr>
              <a:t>תרגיש שדבריו גרמו לך לחשוב על מקרים דומים שקרו לך, שים לב למחשבות האלה, ולכך שדעתך הוסחה.  אם ההסחה הייתה ארוכה, התנצל שאיבדת אותו, וחזור להקשיב.  הימנע מלשתף בשלב זה את החוויות </a:t>
            </a:r>
            <a:r>
              <a:rPr lang="he-IL" sz="2400" b="1" dirty="0" smtClean="0">
                <a:solidFill>
                  <a:srgbClr val="C00000"/>
                </a:solidFill>
                <a:latin typeface="DFPWaWaW5-GB" pitchFamily="82" charset="-122"/>
                <a:ea typeface="DFPWaWaW5-GB" pitchFamily="82" charset="-122"/>
              </a:rPr>
              <a:t>שלך.</a:t>
            </a:r>
          </a:p>
          <a:p>
            <a:pPr marL="457200" indent="-457200" algn="r" rtl="1">
              <a:buFont typeface="+mj-lt"/>
              <a:buAutoNum type="arabicPeriod"/>
            </a:pPr>
            <a:r>
              <a:rPr lang="he-IL" sz="2400" b="1" dirty="0" smtClean="0">
                <a:solidFill>
                  <a:srgbClr val="C00000"/>
                </a:solidFill>
                <a:latin typeface="DFPWaWaW5-GB" pitchFamily="82" charset="-122"/>
                <a:ea typeface="DFPWaWaW5-GB" pitchFamily="82" charset="-122"/>
              </a:rPr>
              <a:t>כשזה </a:t>
            </a:r>
            <a:r>
              <a:rPr lang="he-IL" sz="2400" b="1" dirty="0">
                <a:solidFill>
                  <a:srgbClr val="C00000"/>
                </a:solidFill>
                <a:latin typeface="DFPWaWaW5-GB" pitchFamily="82" charset="-122"/>
                <a:ea typeface="DFPWaWaW5-GB" pitchFamily="82" charset="-122"/>
              </a:rPr>
              <a:t>מתאים, חזור על עיקרי הדברים שאמר לך בן הזוג שלך, תוך כדי שימוש בדימויים שהוא השתמש בהם.  למשל, אם הוא אמר "זה היה כמו קריעת ים-סוף", בסיכום שלך השתמש בדימוי "כמו קריעת ים-סוף" ולא ב"זה היה ממש קשה</a:t>
            </a:r>
            <a:r>
              <a:rPr lang="he-IL" sz="2400" b="1" dirty="0" smtClean="0">
                <a:solidFill>
                  <a:srgbClr val="C00000"/>
                </a:solidFill>
                <a:latin typeface="DFPWaWaW5-GB" pitchFamily="82" charset="-122"/>
                <a:ea typeface="DFPWaWaW5-GB" pitchFamily="82" charset="-122"/>
              </a:rPr>
              <a:t>".</a:t>
            </a:r>
          </a:p>
          <a:p>
            <a:pPr marL="457200" indent="-457200" algn="r" rtl="1">
              <a:buFont typeface="+mj-lt"/>
              <a:buAutoNum type="arabicPeriod"/>
            </a:pPr>
            <a:r>
              <a:rPr lang="he-IL" sz="2400" b="1" dirty="0" smtClean="0">
                <a:solidFill>
                  <a:srgbClr val="C00000"/>
                </a:solidFill>
                <a:latin typeface="DFPWaWaW5-GB" pitchFamily="82" charset="-122"/>
                <a:ea typeface="DFPWaWaW5-GB" pitchFamily="82" charset="-122"/>
              </a:rPr>
              <a:t>אם </a:t>
            </a:r>
            <a:r>
              <a:rPr lang="he-IL" sz="2400" b="1" dirty="0">
                <a:solidFill>
                  <a:srgbClr val="C00000"/>
                </a:solidFill>
                <a:latin typeface="DFPWaWaW5-GB" pitchFamily="82" charset="-122"/>
                <a:ea typeface="DFPWaWaW5-GB" pitchFamily="82" charset="-122"/>
              </a:rPr>
              <a:t>בן הזוג סיים את דבריו, סכם את עיקרי הדברים ושאל "מה פיספסתי?"</a:t>
            </a:r>
          </a:p>
          <a:p>
            <a:pPr indent="-457200" algn="r" rtl="1"/>
            <a:endParaRPr lang="en-US" sz="2800" b="1" dirty="0">
              <a:solidFill>
                <a:srgbClr val="C00000"/>
              </a:solidFill>
              <a:latin typeface="DFPWaWaW5-GB" pitchFamily="82" charset="-122"/>
              <a:ea typeface="DFPWaWaW5-GB" pitchFamily="82" charset="-122"/>
            </a:endParaRPr>
          </a:p>
        </p:txBody>
      </p:sp>
    </p:spTree>
    <p:extLst>
      <p:ext uri="{BB962C8B-B14F-4D97-AF65-F5344CB8AC3E}">
        <p14:creationId xmlns:p14="http://schemas.microsoft.com/office/powerpoint/2010/main" val="282029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cstate="print"/>
          <a:stretch>
            <a:fillRect/>
          </a:stretch>
        </p:blipFill>
        <p:spPr>
          <a:xfrm>
            <a:off x="0" y="0"/>
            <a:ext cx="12191999" cy="6891041"/>
          </a:xfrm>
          <a:prstGeom prst="rect">
            <a:avLst/>
          </a:prstGeom>
        </p:spPr>
      </p:pic>
      <p:sp>
        <p:nvSpPr>
          <p:cNvPr id="5" name="TextBox 4"/>
          <p:cNvSpPr txBox="1"/>
          <p:nvPr/>
        </p:nvSpPr>
        <p:spPr>
          <a:xfrm>
            <a:off x="0" y="1002952"/>
            <a:ext cx="12192000" cy="1815882"/>
          </a:xfrm>
          <a:prstGeom prst="rect">
            <a:avLst/>
          </a:prstGeom>
          <a:noFill/>
        </p:spPr>
        <p:txBody>
          <a:bodyPr wrap="square" rtlCol="0">
            <a:spAutoFit/>
          </a:bodyPr>
          <a:lstStyle/>
          <a:p>
            <a:pPr algn="ctr" rtl="1"/>
            <a:endParaRPr lang="he-IL" sz="4000" b="1" dirty="0" smtClean="0">
              <a:solidFill>
                <a:srgbClr val="C00000"/>
              </a:solidFill>
              <a:latin typeface="DFPWaWaW5-GB" pitchFamily="82" charset="-122"/>
              <a:ea typeface="DFPWaWaW5-GB" pitchFamily="82" charset="-122"/>
            </a:endParaRPr>
          </a:p>
          <a:p>
            <a:pPr algn="r" rtl="1"/>
            <a:r>
              <a:rPr lang="he-IL" sz="4000" b="1" dirty="0" smtClean="0">
                <a:solidFill>
                  <a:srgbClr val="C00000"/>
                </a:solidFill>
                <a:latin typeface="DFPWaWaW5-GB" pitchFamily="82" charset="-122"/>
                <a:ea typeface="DFPWaWaW5-GB" pitchFamily="82" charset="-122"/>
              </a:rPr>
              <a:t>סיכום</a:t>
            </a:r>
            <a:endParaRPr lang="he-IL" sz="3200" b="1" dirty="0" smtClean="0">
              <a:solidFill>
                <a:srgbClr val="C00000"/>
              </a:solidFill>
              <a:latin typeface="DFPWaWaW5-GB" pitchFamily="82" charset="-122"/>
              <a:ea typeface="DFPWaWaW5-GB" pitchFamily="82" charset="-122"/>
            </a:endParaRPr>
          </a:p>
          <a:p>
            <a:pPr algn="r" rtl="1"/>
            <a:r>
              <a:rPr lang="he-IL" sz="3200" b="1" dirty="0">
                <a:solidFill>
                  <a:srgbClr val="C00000"/>
                </a:solidFill>
                <a:latin typeface="DFPWaWaW5-GB" pitchFamily="82" charset="-122"/>
                <a:ea typeface="DFPWaWaW5-GB" pitchFamily="82" charset="-122"/>
              </a:rPr>
              <a:t>	</a:t>
            </a:r>
            <a:endParaRPr lang="en-US" sz="3200" b="1" dirty="0">
              <a:solidFill>
                <a:srgbClr val="C00000"/>
              </a:solidFill>
              <a:latin typeface="DFPWaWaW5-GB" pitchFamily="82" charset="-122"/>
              <a:ea typeface="DFPWaWaW5-GB" pitchFamily="82" charset="-122"/>
            </a:endParaRPr>
          </a:p>
        </p:txBody>
      </p:sp>
      <p:sp>
        <p:nvSpPr>
          <p:cNvPr id="2" name="Rectangle 1"/>
          <p:cNvSpPr/>
          <p:nvPr/>
        </p:nvSpPr>
        <p:spPr>
          <a:xfrm>
            <a:off x="4034286" y="2208059"/>
            <a:ext cx="3964547" cy="2646878"/>
          </a:xfrm>
          <a:prstGeom prst="rect">
            <a:avLst/>
          </a:prstGeom>
        </p:spPr>
        <p:txBody>
          <a:bodyPr wrap="none">
            <a:spAutoFit/>
          </a:bodyPr>
          <a:lstStyle/>
          <a:p>
            <a:r>
              <a:rPr lang="en-US" sz="16600" dirty="0" smtClean="0"/>
              <a:t>1</a:t>
            </a:r>
            <a:r>
              <a:rPr lang="en-US" sz="2800" dirty="0" smtClean="0"/>
              <a:t> </a:t>
            </a:r>
            <a:r>
              <a:rPr lang="en-US" sz="16600" dirty="0" smtClean="0"/>
              <a:t>= 2</a:t>
            </a:r>
            <a:endParaRPr lang="en-US" sz="2800" dirty="0"/>
          </a:p>
        </p:txBody>
      </p:sp>
    </p:spTree>
    <p:extLst>
      <p:ext uri="{BB962C8B-B14F-4D97-AF65-F5344CB8AC3E}">
        <p14:creationId xmlns:p14="http://schemas.microsoft.com/office/powerpoint/2010/main" val="4015521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cstate="print"/>
          <a:stretch>
            <a:fillRect/>
          </a:stretch>
        </p:blipFill>
        <p:spPr>
          <a:xfrm>
            <a:off x="0" y="0"/>
            <a:ext cx="12191999" cy="6891041"/>
          </a:xfrm>
          <a:prstGeom prst="rect">
            <a:avLst/>
          </a:prstGeom>
        </p:spPr>
      </p:pic>
      <p:sp>
        <p:nvSpPr>
          <p:cNvPr id="5" name="TextBox 4"/>
          <p:cNvSpPr txBox="1"/>
          <p:nvPr/>
        </p:nvSpPr>
        <p:spPr>
          <a:xfrm>
            <a:off x="0" y="1002952"/>
            <a:ext cx="12192000" cy="1815882"/>
          </a:xfrm>
          <a:prstGeom prst="rect">
            <a:avLst/>
          </a:prstGeom>
          <a:noFill/>
        </p:spPr>
        <p:txBody>
          <a:bodyPr wrap="square" rtlCol="0">
            <a:spAutoFit/>
          </a:bodyPr>
          <a:lstStyle/>
          <a:p>
            <a:pPr algn="ctr" rtl="1"/>
            <a:endParaRPr lang="he-IL" sz="4000" b="1" dirty="0" smtClean="0">
              <a:solidFill>
                <a:srgbClr val="C00000"/>
              </a:solidFill>
              <a:latin typeface="DFPWaWaW5-GB" pitchFamily="82" charset="-122"/>
              <a:ea typeface="DFPWaWaW5-GB" pitchFamily="82" charset="-122"/>
            </a:endParaRPr>
          </a:p>
          <a:p>
            <a:pPr algn="r" rtl="1"/>
            <a:r>
              <a:rPr lang="he-IL" sz="4000" b="1" dirty="0" smtClean="0">
                <a:solidFill>
                  <a:srgbClr val="C00000"/>
                </a:solidFill>
                <a:latin typeface="DFPWaWaW5-GB" pitchFamily="82" charset="-122"/>
                <a:ea typeface="DFPWaWaW5-GB" pitchFamily="82" charset="-122"/>
              </a:rPr>
              <a:t>סיכום</a:t>
            </a:r>
            <a:endParaRPr lang="he-IL" sz="3200" b="1" dirty="0" smtClean="0">
              <a:solidFill>
                <a:srgbClr val="C00000"/>
              </a:solidFill>
              <a:latin typeface="DFPWaWaW5-GB" pitchFamily="82" charset="-122"/>
              <a:ea typeface="DFPWaWaW5-GB" pitchFamily="82" charset="-122"/>
            </a:endParaRPr>
          </a:p>
          <a:p>
            <a:pPr algn="r" rtl="1"/>
            <a:r>
              <a:rPr lang="he-IL" sz="3200" b="1" dirty="0">
                <a:solidFill>
                  <a:srgbClr val="C00000"/>
                </a:solidFill>
                <a:latin typeface="DFPWaWaW5-GB" pitchFamily="82" charset="-122"/>
                <a:ea typeface="DFPWaWaW5-GB" pitchFamily="82" charset="-122"/>
              </a:rPr>
              <a:t>	</a:t>
            </a:r>
            <a:endParaRPr lang="en-US" sz="3200" b="1" dirty="0">
              <a:solidFill>
                <a:srgbClr val="C00000"/>
              </a:solidFill>
              <a:latin typeface="DFPWaWaW5-GB" pitchFamily="82" charset="-122"/>
              <a:ea typeface="DFPWaWaW5-GB" pitchFamily="82" charset="-122"/>
            </a:endParaRPr>
          </a:p>
        </p:txBody>
      </p:sp>
      <p:sp>
        <p:nvSpPr>
          <p:cNvPr id="2" name="Rectangle 1"/>
          <p:cNvSpPr/>
          <p:nvPr/>
        </p:nvSpPr>
        <p:spPr>
          <a:xfrm>
            <a:off x="2133566" y="2208059"/>
            <a:ext cx="9166292" cy="2646878"/>
          </a:xfrm>
          <a:prstGeom prst="rect">
            <a:avLst/>
          </a:prstGeom>
        </p:spPr>
        <p:txBody>
          <a:bodyPr wrap="none">
            <a:spAutoFit/>
          </a:bodyPr>
          <a:lstStyle/>
          <a:p>
            <a:r>
              <a:rPr lang="en-US" sz="16600" dirty="0" smtClean="0"/>
              <a:t>1</a:t>
            </a:r>
            <a:r>
              <a:rPr lang="en-US" sz="2800" dirty="0" smtClean="0"/>
              <a:t> </a:t>
            </a:r>
            <a:r>
              <a:rPr lang="he-IL" sz="2800" dirty="0" smtClean="0"/>
              <a:t>מקשיב טוב </a:t>
            </a:r>
            <a:r>
              <a:rPr lang="en-US" sz="2800" dirty="0" smtClean="0"/>
              <a:t>   </a:t>
            </a:r>
            <a:r>
              <a:rPr lang="en-US" sz="16600" dirty="0"/>
              <a:t>= </a:t>
            </a:r>
            <a:r>
              <a:rPr lang="en-US" sz="16600" dirty="0" smtClean="0"/>
              <a:t>2</a:t>
            </a:r>
            <a:r>
              <a:rPr lang="he-IL" sz="16600" dirty="0"/>
              <a:t> </a:t>
            </a:r>
            <a:r>
              <a:rPr lang="he-IL" sz="2800" dirty="0" smtClean="0"/>
              <a:t>שני אנשים מורווחים</a:t>
            </a:r>
            <a:endParaRPr lang="en-US" sz="2800" dirty="0"/>
          </a:p>
        </p:txBody>
      </p:sp>
    </p:spTree>
    <p:extLst>
      <p:ext uri="{BB962C8B-B14F-4D97-AF65-F5344CB8AC3E}">
        <p14:creationId xmlns:p14="http://schemas.microsoft.com/office/powerpoint/2010/main" val="2740673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1" y="0"/>
            <a:ext cx="12191999" cy="7105049"/>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621587"/>
            <a:ext cx="10515600" cy="4351338"/>
          </a:xfrm>
        </p:spPr>
        <p:txBody>
          <a:bodyPr/>
          <a:lstStyle/>
          <a:p>
            <a:endParaRPr lang="en-US" dirty="0"/>
          </a:p>
        </p:txBody>
      </p:sp>
      <p:sp>
        <p:nvSpPr>
          <p:cNvPr id="4" name="Content Placeholder 2"/>
          <p:cNvSpPr txBox="1">
            <a:spLocks/>
          </p:cNvSpPr>
          <p:nvPr/>
        </p:nvSpPr>
        <p:spPr>
          <a:xfrm>
            <a:off x="1095554" y="2055813"/>
            <a:ext cx="10457235" cy="38735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gn="l" rtl="1">
              <a:lnSpc>
                <a:spcPct val="80000"/>
              </a:lnSpc>
              <a:buFont typeface="Arial" panose="020B0604020202020204" pitchFamily="34" charset="0"/>
              <a:buNone/>
              <a:defRPr/>
            </a:pPr>
            <a:r>
              <a:rPr lang="he-IL" sz="5400" dirty="0" smtClean="0">
                <a:solidFill>
                  <a:srgbClr val="003399"/>
                </a:solidFill>
                <a:latin typeface="FrankRuehl" pitchFamily="34" charset="-79"/>
                <a:cs typeface="FrankRuehl" pitchFamily="34" charset="-79"/>
              </a:rPr>
              <a:t>מֵשִׁיב דָּבָר, בְּטֶרֶם יִשְׁמָע--    </a:t>
            </a:r>
            <a:r>
              <a:rPr lang="he-IL" sz="5400" dirty="0" err="1" smtClean="0">
                <a:solidFill>
                  <a:srgbClr val="003399"/>
                </a:solidFill>
                <a:latin typeface="FrankRuehl" pitchFamily="34" charset="-79"/>
                <a:cs typeface="FrankRuehl" pitchFamily="34" charset="-79"/>
              </a:rPr>
              <a:t>אִוֶּלֶת</a:t>
            </a:r>
            <a:r>
              <a:rPr lang="he-IL" sz="5400" dirty="0" smtClean="0">
                <a:solidFill>
                  <a:srgbClr val="003399"/>
                </a:solidFill>
                <a:latin typeface="FrankRuehl" pitchFamily="34" charset="-79"/>
                <a:cs typeface="FrankRuehl" pitchFamily="34" charset="-79"/>
              </a:rPr>
              <a:t> הִיא-לוֹ, וּכְלִמָּה.</a:t>
            </a:r>
            <a:endParaRPr lang="en-US" sz="5400" dirty="0" smtClean="0">
              <a:solidFill>
                <a:srgbClr val="003399"/>
              </a:solidFill>
              <a:latin typeface="FrankRuehl" pitchFamily="34" charset="-79"/>
              <a:cs typeface="FrankRuehl" pitchFamily="34" charset="-79"/>
            </a:endParaRPr>
          </a:p>
          <a:p>
            <a:pPr marL="274320" indent="-274320" algn="l" rtl="1">
              <a:lnSpc>
                <a:spcPct val="80000"/>
              </a:lnSpc>
              <a:buFont typeface="Arial" panose="020B0604020202020204" pitchFamily="34" charset="0"/>
              <a:buNone/>
              <a:defRPr/>
            </a:pPr>
            <a:r>
              <a:rPr lang="he-IL" dirty="0" smtClean="0">
                <a:solidFill>
                  <a:srgbClr val="003399"/>
                </a:solidFill>
                <a:latin typeface="FrankRuehl" pitchFamily="34" charset="-79"/>
                <a:cs typeface="FrankRuehl" pitchFamily="34" charset="-79"/>
              </a:rPr>
              <a:t> (משלי י"ח פסוק י"ג)</a:t>
            </a:r>
            <a:endParaRPr lang="en-US" dirty="0" smtClean="0">
              <a:solidFill>
                <a:srgbClr val="003399"/>
              </a:solidFill>
              <a:latin typeface="FrankRuehl" pitchFamily="34" charset="-79"/>
              <a:cs typeface="FrankRuehl" pitchFamily="34" charset="-79"/>
            </a:endParaRPr>
          </a:p>
          <a:p>
            <a:pPr marL="274320" indent="-274320" algn="l" rtl="1">
              <a:lnSpc>
                <a:spcPct val="80000"/>
              </a:lnSpc>
              <a:buFont typeface="Arial" panose="020B0604020202020204" pitchFamily="34" charset="0"/>
              <a:buNone/>
              <a:defRPr/>
            </a:pPr>
            <a:r>
              <a:rPr lang="he-IL" sz="5400" dirty="0" smtClean="0">
                <a:solidFill>
                  <a:srgbClr val="003399"/>
                </a:solidFill>
                <a:latin typeface="FrankRuehl" pitchFamily="34" charset="-79"/>
                <a:cs typeface="FrankRuehl" pitchFamily="34" charset="-79"/>
              </a:rPr>
              <a:t>מַיִם עֲמֻקִּים, עֵצָה בְלֶב-אִישׁ;    וְאִישׁ תְּבוּנָה </a:t>
            </a:r>
            <a:r>
              <a:rPr lang="he-IL" sz="5400" dirty="0" err="1" smtClean="0">
                <a:solidFill>
                  <a:srgbClr val="003399"/>
                </a:solidFill>
                <a:latin typeface="FrankRuehl" pitchFamily="34" charset="-79"/>
                <a:cs typeface="FrankRuehl" pitchFamily="34" charset="-79"/>
              </a:rPr>
              <a:t>יִדְלֶנָּה</a:t>
            </a:r>
            <a:r>
              <a:rPr lang="he-IL" sz="5400" dirty="0" smtClean="0">
                <a:solidFill>
                  <a:srgbClr val="003399"/>
                </a:solidFill>
                <a:latin typeface="FrankRuehl" pitchFamily="34" charset="-79"/>
                <a:cs typeface="FrankRuehl" pitchFamily="34" charset="-79"/>
              </a:rPr>
              <a:t>.</a:t>
            </a:r>
            <a:endParaRPr lang="he-IL" dirty="0" smtClean="0">
              <a:solidFill>
                <a:srgbClr val="003399"/>
              </a:solidFill>
              <a:latin typeface="FrankRuehl" pitchFamily="34" charset="-79"/>
              <a:cs typeface="FrankRuehl" pitchFamily="34" charset="-79"/>
            </a:endParaRPr>
          </a:p>
          <a:p>
            <a:pPr marL="274320" indent="-274320" algn="l" rtl="1">
              <a:lnSpc>
                <a:spcPct val="80000"/>
              </a:lnSpc>
              <a:buFont typeface="Arial" panose="020B0604020202020204" pitchFamily="34" charset="0"/>
              <a:buNone/>
              <a:defRPr/>
            </a:pPr>
            <a:r>
              <a:rPr lang="he-IL" dirty="0" smtClean="0">
                <a:solidFill>
                  <a:srgbClr val="003399"/>
                </a:solidFill>
                <a:latin typeface="FrankRuehl" pitchFamily="34" charset="-79"/>
                <a:cs typeface="FrankRuehl" pitchFamily="34" charset="-79"/>
              </a:rPr>
              <a:t>(משלי כ' פסוק ה')</a:t>
            </a:r>
            <a:endParaRPr lang="en-US" dirty="0" smtClean="0">
              <a:solidFill>
                <a:srgbClr val="003399"/>
              </a:solidFill>
              <a:latin typeface="FrankRuehl" pitchFamily="34" charset="-79"/>
              <a:cs typeface="FrankRuehl" pitchFamily="34" charset="-79"/>
            </a:endParaRPr>
          </a:p>
          <a:p>
            <a:pPr marL="274320" indent="-274320" algn="r" rtl="1">
              <a:lnSpc>
                <a:spcPct val="80000"/>
              </a:lnSpc>
              <a:buNone/>
              <a:defRPr/>
            </a:pPr>
            <a:r>
              <a:rPr lang="en-US" sz="2600" dirty="0">
                <a:solidFill>
                  <a:srgbClr val="003399"/>
                </a:solidFill>
                <a:latin typeface="FrankRuehl" pitchFamily="34" charset="-79"/>
                <a:cs typeface="FrankRuehl" pitchFamily="34" charset="-79"/>
              </a:rPr>
              <a:t> </a:t>
            </a:r>
            <a:r>
              <a:rPr lang="en-US" sz="2600" dirty="0" smtClean="0">
                <a:solidFill>
                  <a:srgbClr val="003399"/>
                </a:solidFill>
                <a:latin typeface="FrankRuehl" pitchFamily="34" charset="-79"/>
                <a:cs typeface="FrankRuehl" pitchFamily="34" charset="-79"/>
              </a:rPr>
              <a:t>     </a:t>
            </a:r>
            <a:r>
              <a:rPr lang="he-IL" sz="5400" dirty="0">
                <a:solidFill>
                  <a:srgbClr val="003399"/>
                </a:solidFill>
                <a:latin typeface="FrankRuehl" pitchFamily="34" charset="-79"/>
                <a:cs typeface="FrankRuehl" pitchFamily="34" charset="-79"/>
              </a:rPr>
              <a:t>אֵין חַבוּשׁ מַתִּיר עָצְמוּ מִבֵּית </a:t>
            </a:r>
            <a:r>
              <a:rPr lang="he-IL" sz="5400" dirty="0" smtClean="0">
                <a:solidFill>
                  <a:srgbClr val="003399"/>
                </a:solidFill>
                <a:latin typeface="FrankRuehl" pitchFamily="34" charset="-79"/>
                <a:cs typeface="FrankRuehl" pitchFamily="34" charset="-79"/>
              </a:rPr>
              <a:t>הָאֲסוּרִים</a:t>
            </a:r>
          </a:p>
          <a:p>
            <a:pPr marL="274320" indent="-274320" rtl="1">
              <a:lnSpc>
                <a:spcPct val="80000"/>
              </a:lnSpc>
              <a:buNone/>
              <a:defRPr/>
            </a:pPr>
            <a:r>
              <a:rPr lang="he-IL" dirty="0">
                <a:solidFill>
                  <a:srgbClr val="003399"/>
                </a:solidFill>
                <a:latin typeface="FrankRuehl" pitchFamily="34" charset="-79"/>
                <a:cs typeface="FrankRuehl" pitchFamily="34" charset="-79"/>
              </a:rPr>
              <a:t> </a:t>
            </a:r>
            <a:r>
              <a:rPr lang="he-IL" dirty="0" smtClean="0">
                <a:solidFill>
                  <a:srgbClr val="003399"/>
                </a:solidFill>
                <a:latin typeface="FrankRuehl" pitchFamily="34" charset="-79"/>
                <a:cs typeface="FrankRuehl" pitchFamily="34" charset="-79"/>
              </a:rPr>
              <a:t> (ברכות </a:t>
            </a:r>
            <a:r>
              <a:rPr lang="he-IL" dirty="0">
                <a:solidFill>
                  <a:srgbClr val="003399"/>
                </a:solidFill>
                <a:latin typeface="FrankRuehl" pitchFamily="34" charset="-79"/>
                <a:cs typeface="FrankRuehl" pitchFamily="34" charset="-79"/>
              </a:rPr>
              <a:t>ה׳. ב</a:t>
            </a:r>
            <a:r>
              <a:rPr lang="he-IL" dirty="0" smtClean="0">
                <a:solidFill>
                  <a:srgbClr val="003399"/>
                </a:solidFill>
                <a:latin typeface="FrankRuehl" pitchFamily="34" charset="-79"/>
                <a:cs typeface="FrankRuehl" pitchFamily="34" charset="-79"/>
              </a:rPr>
              <a:t>׳</a:t>
            </a:r>
            <a:r>
              <a:rPr lang="en-US" dirty="0" smtClean="0">
                <a:solidFill>
                  <a:srgbClr val="003399"/>
                </a:solidFill>
                <a:latin typeface="FrankRuehl" pitchFamily="34" charset="-79"/>
                <a:cs typeface="FrankRuehl" pitchFamily="34" charset="-79"/>
              </a:rPr>
              <a:t>(</a:t>
            </a:r>
            <a:r>
              <a:rPr lang="he-IL" dirty="0">
                <a:solidFill>
                  <a:srgbClr val="003399"/>
                </a:solidFill>
                <a:latin typeface="FrankRuehl" pitchFamily="34" charset="-79"/>
                <a:cs typeface="FrankRuehl" pitchFamily="34" charset="-79"/>
              </a:rPr>
              <a:t> </a:t>
            </a:r>
          </a:p>
          <a:p>
            <a:pPr marL="0" indent="0" algn="r" rtl="1">
              <a:buFont typeface="Arial" panose="020B0604020202020204" pitchFamily="34" charset="0"/>
              <a:buNone/>
            </a:pPr>
            <a:r>
              <a:rPr lang="he-IL" dirty="0" smtClean="0"/>
              <a:t>	</a:t>
            </a:r>
            <a:endParaRPr lang="he-IL" dirty="0"/>
          </a:p>
        </p:txBody>
      </p:sp>
    </p:spTree>
    <p:extLst>
      <p:ext uri="{BB962C8B-B14F-4D97-AF65-F5344CB8AC3E}">
        <p14:creationId xmlns:p14="http://schemas.microsoft.com/office/powerpoint/2010/main" val="1076601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1" y="0"/>
            <a:ext cx="12191999" cy="7105049"/>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09638" y="1690688"/>
            <a:ext cx="10515600" cy="4477544"/>
          </a:xfrm>
        </p:spPr>
        <p:txBody>
          <a:bodyPr>
            <a:normAutofit/>
          </a:bodyPr>
          <a:lstStyle/>
          <a:p>
            <a:pPr marL="0" indent="0" algn="r" rtl="1">
              <a:buNone/>
            </a:pPr>
            <a:r>
              <a:rPr lang="he-IL" sz="4000" dirty="0" smtClean="0"/>
              <a:t>המצגת זמינה באתר המרצה </a:t>
            </a:r>
            <a:r>
              <a:rPr lang="en-US" sz="4000" dirty="0" smtClean="0">
                <a:hlinkClick r:id="rId4"/>
              </a:rPr>
              <a:t>avi-kluger.com</a:t>
            </a:r>
            <a:endParaRPr lang="he-IL" sz="4000" dirty="0" smtClean="0"/>
          </a:p>
          <a:p>
            <a:pPr marL="0" indent="0" algn="r" rtl="1">
              <a:buNone/>
            </a:pPr>
            <a:r>
              <a:rPr lang="he-IL" sz="3200" dirty="0" smtClean="0"/>
              <a:t>לשונית </a:t>
            </a:r>
            <a:r>
              <a:rPr lang="en-US" sz="3200" dirty="0" smtClean="0"/>
              <a:t>resources</a:t>
            </a:r>
            <a:r>
              <a:rPr lang="he-IL" sz="3200" dirty="0" smtClean="0"/>
              <a:t> לשונית </a:t>
            </a:r>
            <a:r>
              <a:rPr lang="en-US" sz="3200" dirty="0" smtClean="0"/>
              <a:t>for everyone</a:t>
            </a:r>
          </a:p>
          <a:p>
            <a:pPr marL="0" indent="0" algn="r" rtl="1">
              <a:buNone/>
            </a:pPr>
            <a:r>
              <a:rPr lang="he-IL" sz="4000" dirty="0" smtClean="0"/>
              <a:t>למחקר </a:t>
            </a:r>
            <a:r>
              <a:rPr lang="he-IL" sz="4000" dirty="0"/>
              <a:t>הקשבה </a:t>
            </a:r>
            <a:r>
              <a:rPr lang="he-IL" sz="4000" dirty="0" smtClean="0"/>
              <a:t>בינלאומי, אני מזמין אתכם לתרום חצי שעה מזמנכם </a:t>
            </a:r>
            <a:r>
              <a:rPr lang="he-IL" sz="3200" dirty="0"/>
              <a:t>(למי שעובד תחת אותו מנהל/ת חצי משרה או יותר</a:t>
            </a:r>
            <a:r>
              <a:rPr lang="he-IL" sz="3200" dirty="0" smtClean="0"/>
              <a:t>) </a:t>
            </a:r>
            <a:r>
              <a:rPr lang="he-IL" sz="4000" dirty="0"/>
              <a:t>ולמלא </a:t>
            </a:r>
            <a:r>
              <a:rPr lang="he-IL" sz="4000" b="1" dirty="0">
                <a:latin typeface="DFPWaWaW5-GB" pitchFamily="82" charset="-122"/>
                <a:ea typeface="DFPWaWaW5-GB" pitchFamily="82" charset="-122"/>
              </a:rPr>
              <a:t>שאלון</a:t>
            </a:r>
            <a:r>
              <a:rPr lang="he-IL" sz="4000" dirty="0"/>
              <a:t> </a:t>
            </a:r>
            <a:r>
              <a:rPr lang="he-IL" sz="4000" dirty="0" smtClean="0">
                <a:hlinkClick r:id="rId5"/>
              </a:rPr>
              <a:t>כאן</a:t>
            </a:r>
            <a:r>
              <a:rPr lang="he-IL" sz="4000" dirty="0" smtClean="0"/>
              <a:t>. </a:t>
            </a:r>
            <a:endParaRPr lang="he-IL" sz="4800" dirty="0" smtClean="0">
              <a:hlinkClick r:id="rId4"/>
            </a:endParaRPr>
          </a:p>
          <a:p>
            <a:pPr marL="0" indent="0" algn="r" rtl="1">
              <a:buNone/>
            </a:pPr>
            <a:r>
              <a:rPr lang="he-IL" sz="4000" dirty="0" smtClean="0">
                <a:hlinkClick r:id="rId4"/>
              </a:rPr>
              <a:t>למידע נוסף באתר המרצה</a:t>
            </a:r>
            <a:endParaRPr lang="en-US" sz="4000" dirty="0" smtClean="0"/>
          </a:p>
        </p:txBody>
      </p:sp>
      <p:sp>
        <p:nvSpPr>
          <p:cNvPr id="4" name="Content Placeholder 2"/>
          <p:cNvSpPr txBox="1">
            <a:spLocks/>
          </p:cNvSpPr>
          <p:nvPr/>
        </p:nvSpPr>
        <p:spPr>
          <a:xfrm>
            <a:off x="1095554" y="2055813"/>
            <a:ext cx="10457235" cy="3873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gn="l" rtl="1">
              <a:lnSpc>
                <a:spcPct val="80000"/>
              </a:lnSpc>
              <a:buFont typeface="Arial" panose="020B0604020202020204" pitchFamily="34" charset="0"/>
              <a:buNone/>
              <a:defRPr/>
            </a:pPr>
            <a:endParaRPr lang="he-IL" dirty="0"/>
          </a:p>
        </p:txBody>
      </p:sp>
    </p:spTree>
    <p:extLst>
      <p:ext uri="{BB962C8B-B14F-4D97-AF65-F5344CB8AC3E}">
        <p14:creationId xmlns:p14="http://schemas.microsoft.com/office/powerpoint/2010/main" val="2857367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cstate="print"/>
          <a:stretch>
            <a:fillRect/>
          </a:stretch>
        </p:blipFill>
        <p:spPr>
          <a:xfrm>
            <a:off x="0" y="0"/>
            <a:ext cx="12191999" cy="6891041"/>
          </a:xfrm>
          <a:prstGeom prst="rect">
            <a:avLst/>
          </a:prstGeom>
        </p:spPr>
      </p:pic>
      <p:sp>
        <p:nvSpPr>
          <p:cNvPr id="5" name="TextBox 4"/>
          <p:cNvSpPr txBox="1"/>
          <p:nvPr/>
        </p:nvSpPr>
        <p:spPr>
          <a:xfrm>
            <a:off x="0" y="1002952"/>
            <a:ext cx="12192000" cy="1815882"/>
          </a:xfrm>
          <a:prstGeom prst="rect">
            <a:avLst/>
          </a:prstGeom>
          <a:noFill/>
        </p:spPr>
        <p:txBody>
          <a:bodyPr wrap="square" rtlCol="0">
            <a:spAutoFit/>
          </a:bodyPr>
          <a:lstStyle/>
          <a:p>
            <a:pPr algn="ctr" rtl="1"/>
            <a:endParaRPr lang="he-IL" sz="4000" b="1" dirty="0" smtClean="0">
              <a:solidFill>
                <a:srgbClr val="C00000"/>
              </a:solidFill>
              <a:latin typeface="DFPWaWaW5-GB" pitchFamily="82" charset="-122"/>
              <a:ea typeface="DFPWaWaW5-GB" pitchFamily="82" charset="-122"/>
            </a:endParaRPr>
          </a:p>
          <a:p>
            <a:pPr algn="r" rtl="1"/>
            <a:r>
              <a:rPr lang="he-IL" sz="4000" b="1" dirty="0" smtClean="0">
                <a:solidFill>
                  <a:srgbClr val="C00000"/>
                </a:solidFill>
                <a:latin typeface="DFPWaWaW5-GB" pitchFamily="82" charset="-122"/>
                <a:ea typeface="DFPWaWaW5-GB" pitchFamily="82" charset="-122"/>
              </a:rPr>
              <a:t>סיכום</a:t>
            </a:r>
            <a:endParaRPr lang="he-IL" sz="3200" b="1" dirty="0" smtClean="0">
              <a:solidFill>
                <a:srgbClr val="C00000"/>
              </a:solidFill>
              <a:latin typeface="DFPWaWaW5-GB" pitchFamily="82" charset="-122"/>
              <a:ea typeface="DFPWaWaW5-GB" pitchFamily="82" charset="-122"/>
            </a:endParaRPr>
          </a:p>
          <a:p>
            <a:pPr algn="r" rtl="1"/>
            <a:r>
              <a:rPr lang="he-IL" sz="3200" b="1" dirty="0">
                <a:solidFill>
                  <a:srgbClr val="C00000"/>
                </a:solidFill>
                <a:latin typeface="DFPWaWaW5-GB" pitchFamily="82" charset="-122"/>
                <a:ea typeface="DFPWaWaW5-GB" pitchFamily="82" charset="-122"/>
              </a:rPr>
              <a:t>	</a:t>
            </a:r>
            <a:endParaRPr lang="en-US" sz="3200" b="1" dirty="0">
              <a:solidFill>
                <a:srgbClr val="C00000"/>
              </a:solidFill>
              <a:latin typeface="DFPWaWaW5-GB" pitchFamily="82" charset="-122"/>
              <a:ea typeface="DFPWaWaW5-GB" pitchFamily="82" charset="-122"/>
            </a:endParaRPr>
          </a:p>
        </p:txBody>
      </p:sp>
      <p:sp>
        <p:nvSpPr>
          <p:cNvPr id="2" name="Rectangle 1"/>
          <p:cNvSpPr/>
          <p:nvPr/>
        </p:nvSpPr>
        <p:spPr>
          <a:xfrm>
            <a:off x="4034286" y="2208059"/>
            <a:ext cx="3964547" cy="2646878"/>
          </a:xfrm>
          <a:prstGeom prst="rect">
            <a:avLst/>
          </a:prstGeom>
        </p:spPr>
        <p:txBody>
          <a:bodyPr wrap="none">
            <a:spAutoFit/>
          </a:bodyPr>
          <a:lstStyle/>
          <a:p>
            <a:r>
              <a:rPr lang="en-US" sz="16600" dirty="0" smtClean="0"/>
              <a:t>1</a:t>
            </a:r>
            <a:r>
              <a:rPr lang="en-US" sz="2800" dirty="0" smtClean="0"/>
              <a:t> </a:t>
            </a:r>
            <a:r>
              <a:rPr lang="en-US" sz="16600" dirty="0" smtClean="0"/>
              <a:t>= 2</a:t>
            </a:r>
            <a:endParaRPr lang="en-US" sz="2800" dirty="0"/>
          </a:p>
        </p:txBody>
      </p:sp>
    </p:spTree>
    <p:extLst>
      <p:ext uri="{BB962C8B-B14F-4D97-AF65-F5344CB8AC3E}">
        <p14:creationId xmlns:p14="http://schemas.microsoft.com/office/powerpoint/2010/main" val="1075574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cstate="print"/>
          <a:stretch>
            <a:fillRect/>
          </a:stretch>
        </p:blipFill>
        <p:spPr>
          <a:xfrm>
            <a:off x="0" y="0"/>
            <a:ext cx="12191999" cy="6891041"/>
          </a:xfrm>
          <a:prstGeom prst="rect">
            <a:avLst/>
          </a:prstGeom>
        </p:spPr>
      </p:pic>
      <p:sp>
        <p:nvSpPr>
          <p:cNvPr id="5" name="TextBox 4"/>
          <p:cNvSpPr txBox="1"/>
          <p:nvPr/>
        </p:nvSpPr>
        <p:spPr>
          <a:xfrm>
            <a:off x="0" y="1436089"/>
            <a:ext cx="12192000" cy="4401205"/>
          </a:xfrm>
          <a:prstGeom prst="rect">
            <a:avLst/>
          </a:prstGeom>
          <a:noFill/>
        </p:spPr>
        <p:txBody>
          <a:bodyPr wrap="square" rtlCol="0">
            <a:spAutoFit/>
          </a:bodyPr>
          <a:lstStyle/>
          <a:p>
            <a:pPr algn="ctr" rtl="1"/>
            <a:endParaRPr lang="he-IL" sz="4000" b="1" dirty="0" smtClean="0">
              <a:solidFill>
                <a:srgbClr val="C00000"/>
              </a:solidFill>
              <a:latin typeface="DFPWaWaW5-GB" pitchFamily="82" charset="-122"/>
              <a:ea typeface="DFPWaWaW5-GB" pitchFamily="82" charset="-122"/>
            </a:endParaRPr>
          </a:p>
          <a:p>
            <a:pPr algn="r" rtl="1"/>
            <a:r>
              <a:rPr lang="he-IL" sz="4000" b="1" dirty="0" smtClean="0">
                <a:solidFill>
                  <a:srgbClr val="C00000"/>
                </a:solidFill>
                <a:latin typeface="DFPWaWaW5-GB" pitchFamily="82" charset="-122"/>
                <a:ea typeface="DFPWaWaW5-GB" pitchFamily="82" charset="-122"/>
              </a:rPr>
              <a:t>הקשבה: מה זה?</a:t>
            </a:r>
            <a:endParaRPr lang="he-IL" sz="4000" b="1" dirty="0">
              <a:solidFill>
                <a:srgbClr val="C00000"/>
              </a:solidFill>
              <a:latin typeface="DFPWaWaW5-GB" pitchFamily="82" charset="-122"/>
              <a:ea typeface="DFPWaWaW5-GB" pitchFamily="82" charset="-122"/>
            </a:endParaRPr>
          </a:p>
          <a:p>
            <a:pPr algn="r" rtl="1"/>
            <a:r>
              <a:rPr lang="he-IL" sz="4000" b="1" dirty="0" smtClean="0">
                <a:solidFill>
                  <a:srgbClr val="C00000"/>
                </a:solidFill>
                <a:latin typeface="DFPWaWaW5-GB" pitchFamily="82" charset="-122"/>
                <a:ea typeface="DFPWaWaW5-GB" pitchFamily="82" charset="-122"/>
              </a:rPr>
              <a:t>	המידה בה המדבר תופס כי בן שיחו:</a:t>
            </a:r>
          </a:p>
          <a:p>
            <a:pPr algn="r" rtl="1"/>
            <a:r>
              <a:rPr lang="he-IL" sz="4000" b="1" dirty="0">
                <a:solidFill>
                  <a:srgbClr val="C00000"/>
                </a:solidFill>
                <a:latin typeface="DFPWaWaW5-GB" pitchFamily="82" charset="-122"/>
                <a:ea typeface="DFPWaWaW5-GB" pitchFamily="82" charset="-122"/>
              </a:rPr>
              <a:t>	</a:t>
            </a:r>
            <a:r>
              <a:rPr lang="he-IL" sz="4000" b="1" dirty="0" smtClean="0">
                <a:solidFill>
                  <a:srgbClr val="C00000"/>
                </a:solidFill>
                <a:latin typeface="DFPWaWaW5-GB" pitchFamily="82" charset="-122"/>
                <a:ea typeface="DFPWaWaW5-GB" pitchFamily="82" charset="-122"/>
              </a:rPr>
              <a:t>	מפנה אליו קשב</a:t>
            </a:r>
          </a:p>
          <a:p>
            <a:pPr algn="r" rtl="1"/>
            <a:r>
              <a:rPr lang="he-IL" sz="4000" b="1" dirty="0">
                <a:solidFill>
                  <a:srgbClr val="C00000"/>
                </a:solidFill>
                <a:latin typeface="DFPWaWaW5-GB" pitchFamily="82" charset="-122"/>
                <a:ea typeface="DFPWaWaW5-GB" pitchFamily="82" charset="-122"/>
              </a:rPr>
              <a:t>	</a:t>
            </a:r>
            <a:r>
              <a:rPr lang="he-IL" sz="4000" b="1" dirty="0" smtClean="0">
                <a:solidFill>
                  <a:srgbClr val="C00000"/>
                </a:solidFill>
                <a:latin typeface="DFPWaWaW5-GB" pitchFamily="82" charset="-122"/>
                <a:ea typeface="DFPWaWaW5-GB" pitchFamily="82" charset="-122"/>
              </a:rPr>
              <a:t>	מבין אותו</a:t>
            </a:r>
          </a:p>
          <a:p>
            <a:pPr algn="r" rtl="1"/>
            <a:r>
              <a:rPr lang="he-IL" sz="4000" b="1" dirty="0">
                <a:solidFill>
                  <a:srgbClr val="C00000"/>
                </a:solidFill>
                <a:latin typeface="DFPWaWaW5-GB" pitchFamily="82" charset="-122"/>
                <a:ea typeface="DFPWaWaW5-GB" pitchFamily="82" charset="-122"/>
              </a:rPr>
              <a:t>	</a:t>
            </a:r>
            <a:r>
              <a:rPr lang="he-IL" sz="4000" b="1" dirty="0" smtClean="0">
                <a:solidFill>
                  <a:srgbClr val="C00000"/>
                </a:solidFill>
                <a:latin typeface="DFPWaWaW5-GB" pitchFamily="82" charset="-122"/>
                <a:ea typeface="DFPWaWaW5-GB" pitchFamily="82" charset="-122"/>
              </a:rPr>
              <a:t>	מתייחס אליו באופן חיובי (ללא שיפוטיות)</a:t>
            </a:r>
          </a:p>
          <a:p>
            <a:pPr algn="ctr" rtl="1"/>
            <a:endParaRPr lang="en-US" sz="4000" dirty="0">
              <a:latin typeface="DFPWaWaW5-GB" pitchFamily="82" charset="-122"/>
              <a:ea typeface="DFPWaWaW5-GB" pitchFamily="82" charset="-122"/>
            </a:endParaRPr>
          </a:p>
        </p:txBody>
      </p:sp>
    </p:spTree>
    <p:extLst>
      <p:ext uri="{BB962C8B-B14F-4D97-AF65-F5344CB8AC3E}">
        <p14:creationId xmlns:p14="http://schemas.microsoft.com/office/powerpoint/2010/main" val="2699609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cstate="print"/>
          <a:stretch>
            <a:fillRect/>
          </a:stretch>
        </p:blipFill>
        <p:spPr>
          <a:xfrm>
            <a:off x="71438" y="0"/>
            <a:ext cx="12191999" cy="689104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676" y="2303517"/>
            <a:ext cx="1570322" cy="2339780"/>
          </a:xfrm>
          <a:prstGeom prst="rect">
            <a:avLst/>
          </a:prstGeom>
        </p:spPr>
      </p:pic>
      <p:pic>
        <p:nvPicPr>
          <p:cNvPr id="8" name="Picture 2" descr="http://techmalak.techmalak.netdna-cdn.com/wp-content/uploads/2015/03/new-smartphon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7715" y="2506578"/>
            <a:ext cx="3287064" cy="21897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429006" y="2303517"/>
            <a:ext cx="2502608" cy="1323439"/>
          </a:xfrm>
          <a:prstGeom prst="rect">
            <a:avLst/>
          </a:prstGeom>
        </p:spPr>
        <p:txBody>
          <a:bodyPr wrap="none">
            <a:spAutoFit/>
          </a:bodyPr>
          <a:lstStyle/>
          <a:p>
            <a:pPr algn="r" rtl="1"/>
            <a:r>
              <a:rPr lang="he-IL" sz="4000" b="1" dirty="0">
                <a:solidFill>
                  <a:srgbClr val="C00000"/>
                </a:solidFill>
                <a:latin typeface="DFPWaWaW5-GB" pitchFamily="82" charset="-122"/>
                <a:ea typeface="DFPWaWaW5-GB" pitchFamily="82" charset="-122"/>
              </a:rPr>
              <a:t>הקשבה: </a:t>
            </a:r>
            <a:endParaRPr lang="he-IL" sz="4000" b="1" dirty="0" smtClean="0">
              <a:solidFill>
                <a:srgbClr val="C00000"/>
              </a:solidFill>
              <a:latin typeface="DFPWaWaW5-GB" pitchFamily="82" charset="-122"/>
              <a:ea typeface="DFPWaWaW5-GB" pitchFamily="82" charset="-122"/>
            </a:endParaRPr>
          </a:p>
          <a:p>
            <a:pPr algn="r" rtl="1"/>
            <a:r>
              <a:rPr lang="he-IL" sz="4000" b="1" dirty="0" smtClean="0">
                <a:solidFill>
                  <a:srgbClr val="C00000"/>
                </a:solidFill>
                <a:latin typeface="DFPWaWaW5-GB" pitchFamily="82" charset="-122"/>
                <a:ea typeface="DFPWaWaW5-GB" pitchFamily="82" charset="-122"/>
              </a:rPr>
              <a:t>מה זה</a:t>
            </a:r>
            <a:r>
              <a:rPr lang="he-IL" sz="4000" b="1" dirty="0">
                <a:solidFill>
                  <a:srgbClr val="C00000"/>
                </a:solidFill>
                <a:latin typeface="DFPWaWaW5-GB" pitchFamily="82" charset="-122"/>
                <a:ea typeface="DFPWaWaW5-GB" pitchFamily="82" charset="-122"/>
              </a:rPr>
              <a:t> </a:t>
            </a:r>
            <a:r>
              <a:rPr lang="he-IL" sz="4000" b="1" dirty="0" smtClean="0">
                <a:solidFill>
                  <a:srgbClr val="C00000"/>
                </a:solidFill>
                <a:latin typeface="DFPWaWaW5-GB" pitchFamily="82" charset="-122"/>
                <a:ea typeface="DFPWaWaW5-GB" pitchFamily="82" charset="-122"/>
              </a:rPr>
              <a:t>לא?</a:t>
            </a:r>
            <a:endParaRPr lang="he-IL" sz="4000" b="1" dirty="0">
              <a:solidFill>
                <a:srgbClr val="C00000"/>
              </a:solidFill>
              <a:latin typeface="DFPWaWaW5-GB" pitchFamily="82" charset="-122"/>
              <a:ea typeface="DFPWaWaW5-GB" pitchFamily="82" charset="-122"/>
            </a:endParaRPr>
          </a:p>
        </p:txBody>
      </p:sp>
    </p:spTree>
    <p:extLst>
      <p:ext uri="{BB962C8B-B14F-4D97-AF65-F5344CB8AC3E}">
        <p14:creationId xmlns:p14="http://schemas.microsoft.com/office/powerpoint/2010/main" val="2985384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cstate="print"/>
          <a:stretch>
            <a:fillRect/>
          </a:stretch>
        </p:blipFill>
        <p:spPr>
          <a:xfrm>
            <a:off x="71438" y="0"/>
            <a:ext cx="12191999" cy="6891041"/>
          </a:xfrm>
          <a:prstGeom prst="rect">
            <a:avLst/>
          </a:prstGeom>
        </p:spPr>
      </p:pic>
      <p:sp>
        <p:nvSpPr>
          <p:cNvPr id="2" name="Rectangle 1"/>
          <p:cNvSpPr/>
          <p:nvPr/>
        </p:nvSpPr>
        <p:spPr>
          <a:xfrm>
            <a:off x="9429006" y="2303517"/>
            <a:ext cx="2502608" cy="1323439"/>
          </a:xfrm>
          <a:prstGeom prst="rect">
            <a:avLst/>
          </a:prstGeom>
        </p:spPr>
        <p:txBody>
          <a:bodyPr wrap="none">
            <a:spAutoFit/>
          </a:bodyPr>
          <a:lstStyle/>
          <a:p>
            <a:pPr algn="r" rtl="1"/>
            <a:r>
              <a:rPr lang="he-IL" sz="4000" b="1" dirty="0">
                <a:solidFill>
                  <a:srgbClr val="C00000"/>
                </a:solidFill>
                <a:latin typeface="DFPWaWaW5-GB" pitchFamily="82" charset="-122"/>
                <a:ea typeface="DFPWaWaW5-GB" pitchFamily="82" charset="-122"/>
              </a:rPr>
              <a:t>הקשבה: </a:t>
            </a:r>
            <a:endParaRPr lang="he-IL" sz="4000" b="1" dirty="0" smtClean="0">
              <a:solidFill>
                <a:srgbClr val="C00000"/>
              </a:solidFill>
              <a:latin typeface="DFPWaWaW5-GB" pitchFamily="82" charset="-122"/>
              <a:ea typeface="DFPWaWaW5-GB" pitchFamily="82" charset="-122"/>
            </a:endParaRPr>
          </a:p>
          <a:p>
            <a:pPr algn="r" rtl="1"/>
            <a:r>
              <a:rPr lang="he-IL" sz="4000" b="1" dirty="0" smtClean="0">
                <a:solidFill>
                  <a:srgbClr val="C00000"/>
                </a:solidFill>
                <a:latin typeface="DFPWaWaW5-GB" pitchFamily="82" charset="-122"/>
                <a:ea typeface="DFPWaWaW5-GB" pitchFamily="82" charset="-122"/>
              </a:rPr>
              <a:t>מה זה</a:t>
            </a:r>
            <a:r>
              <a:rPr lang="he-IL" sz="4000" b="1" dirty="0">
                <a:solidFill>
                  <a:srgbClr val="C00000"/>
                </a:solidFill>
                <a:latin typeface="DFPWaWaW5-GB" pitchFamily="82" charset="-122"/>
                <a:ea typeface="DFPWaWaW5-GB" pitchFamily="82" charset="-122"/>
              </a:rPr>
              <a:t> </a:t>
            </a:r>
            <a:r>
              <a:rPr lang="he-IL" sz="4000" b="1" dirty="0" smtClean="0">
                <a:solidFill>
                  <a:srgbClr val="C00000"/>
                </a:solidFill>
                <a:latin typeface="DFPWaWaW5-GB" pitchFamily="82" charset="-122"/>
                <a:ea typeface="DFPWaWaW5-GB" pitchFamily="82" charset="-122"/>
              </a:rPr>
              <a:t>לא?</a:t>
            </a:r>
            <a:endParaRPr lang="he-IL" sz="4000" b="1" dirty="0">
              <a:solidFill>
                <a:srgbClr val="C00000"/>
              </a:solidFill>
              <a:latin typeface="DFPWaWaW5-GB" pitchFamily="82" charset="-122"/>
              <a:ea typeface="DFPWaWaW5-GB" pitchFamily="82" charset="-122"/>
            </a:endParaRPr>
          </a:p>
        </p:txBody>
      </p:sp>
      <p:pic>
        <p:nvPicPr>
          <p:cNvPr id="9" name="Picture 2" descr="תוצאת תמונה עבור ‪phone comp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581" y="2270234"/>
            <a:ext cx="3333591" cy="22183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i.telegraph.co.uk/multimedia/archive/01681/multitask_1681109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3555" y="2300222"/>
            <a:ext cx="3495309" cy="2188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193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cstate="print"/>
          <a:stretch>
            <a:fillRect/>
          </a:stretch>
        </p:blipFill>
        <p:spPr>
          <a:xfrm>
            <a:off x="71438" y="0"/>
            <a:ext cx="12191999" cy="6891041"/>
          </a:xfrm>
          <a:prstGeom prst="rect">
            <a:avLst/>
          </a:prstGeom>
        </p:spPr>
      </p:pic>
      <p:sp>
        <p:nvSpPr>
          <p:cNvPr id="2" name="Rectangle 1"/>
          <p:cNvSpPr/>
          <p:nvPr/>
        </p:nvSpPr>
        <p:spPr>
          <a:xfrm>
            <a:off x="9429006" y="2303517"/>
            <a:ext cx="2502608" cy="1323439"/>
          </a:xfrm>
          <a:prstGeom prst="rect">
            <a:avLst/>
          </a:prstGeom>
        </p:spPr>
        <p:txBody>
          <a:bodyPr wrap="none">
            <a:spAutoFit/>
          </a:bodyPr>
          <a:lstStyle/>
          <a:p>
            <a:pPr algn="r" rtl="1"/>
            <a:r>
              <a:rPr lang="he-IL" sz="4000" b="1" dirty="0">
                <a:solidFill>
                  <a:srgbClr val="C00000"/>
                </a:solidFill>
                <a:latin typeface="DFPWaWaW5-GB" pitchFamily="82" charset="-122"/>
                <a:ea typeface="DFPWaWaW5-GB" pitchFamily="82" charset="-122"/>
              </a:rPr>
              <a:t>הקשבה: </a:t>
            </a:r>
            <a:endParaRPr lang="he-IL" sz="4000" b="1" dirty="0" smtClean="0">
              <a:solidFill>
                <a:srgbClr val="C00000"/>
              </a:solidFill>
              <a:latin typeface="DFPWaWaW5-GB" pitchFamily="82" charset="-122"/>
              <a:ea typeface="DFPWaWaW5-GB" pitchFamily="82" charset="-122"/>
            </a:endParaRPr>
          </a:p>
          <a:p>
            <a:pPr algn="r" rtl="1"/>
            <a:r>
              <a:rPr lang="he-IL" sz="4000" b="1" dirty="0" smtClean="0">
                <a:solidFill>
                  <a:srgbClr val="C00000"/>
                </a:solidFill>
                <a:latin typeface="DFPWaWaW5-GB" pitchFamily="82" charset="-122"/>
                <a:ea typeface="DFPWaWaW5-GB" pitchFamily="82" charset="-122"/>
              </a:rPr>
              <a:t>מה זה</a:t>
            </a:r>
            <a:r>
              <a:rPr lang="he-IL" sz="4000" b="1" dirty="0">
                <a:solidFill>
                  <a:srgbClr val="C00000"/>
                </a:solidFill>
                <a:latin typeface="DFPWaWaW5-GB" pitchFamily="82" charset="-122"/>
                <a:ea typeface="DFPWaWaW5-GB" pitchFamily="82" charset="-122"/>
              </a:rPr>
              <a:t> </a:t>
            </a:r>
            <a:r>
              <a:rPr lang="he-IL" sz="4000" b="1" dirty="0" smtClean="0">
                <a:solidFill>
                  <a:srgbClr val="C00000"/>
                </a:solidFill>
                <a:latin typeface="DFPWaWaW5-GB" pitchFamily="82" charset="-122"/>
                <a:ea typeface="DFPWaWaW5-GB" pitchFamily="82" charset="-122"/>
              </a:rPr>
              <a:t>לא?</a:t>
            </a:r>
            <a:endParaRPr lang="he-IL" sz="4000" b="1" dirty="0">
              <a:solidFill>
                <a:srgbClr val="C00000"/>
              </a:solidFill>
              <a:latin typeface="DFPWaWaW5-GB" pitchFamily="82" charset="-122"/>
              <a:ea typeface="DFPWaWaW5-GB" pitchFamily="82" charset="-122"/>
            </a:endParaRPr>
          </a:p>
        </p:txBody>
      </p:sp>
      <p:pic>
        <p:nvPicPr>
          <p:cNvPr id="9" name="Picture 2" descr="http://3.bp.blogspot.com/-fvjQf9OEwx4/VXxALFcZ_RI/AAAAAAAAAHU/Pgf1VKx7ddc/s64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4612" y="1681807"/>
            <a:ext cx="3762375"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487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cstate="print"/>
          <a:stretch>
            <a:fillRect/>
          </a:stretch>
        </p:blipFill>
        <p:spPr>
          <a:xfrm>
            <a:off x="71438" y="0"/>
            <a:ext cx="12191999" cy="6891041"/>
          </a:xfrm>
          <a:prstGeom prst="rect">
            <a:avLst/>
          </a:prstGeom>
        </p:spPr>
      </p:pic>
      <p:sp>
        <p:nvSpPr>
          <p:cNvPr id="2" name="Rectangle 1"/>
          <p:cNvSpPr/>
          <p:nvPr/>
        </p:nvSpPr>
        <p:spPr>
          <a:xfrm>
            <a:off x="9429006" y="2303517"/>
            <a:ext cx="2502608" cy="1323439"/>
          </a:xfrm>
          <a:prstGeom prst="rect">
            <a:avLst/>
          </a:prstGeom>
        </p:spPr>
        <p:txBody>
          <a:bodyPr wrap="none">
            <a:spAutoFit/>
          </a:bodyPr>
          <a:lstStyle/>
          <a:p>
            <a:pPr algn="r" rtl="1"/>
            <a:r>
              <a:rPr lang="he-IL" sz="4000" b="1" dirty="0">
                <a:solidFill>
                  <a:srgbClr val="C00000"/>
                </a:solidFill>
                <a:latin typeface="DFPWaWaW5-GB" pitchFamily="82" charset="-122"/>
                <a:ea typeface="DFPWaWaW5-GB" pitchFamily="82" charset="-122"/>
              </a:rPr>
              <a:t>הקשבה: </a:t>
            </a:r>
            <a:endParaRPr lang="he-IL" sz="4000" b="1" dirty="0" smtClean="0">
              <a:solidFill>
                <a:srgbClr val="C00000"/>
              </a:solidFill>
              <a:latin typeface="DFPWaWaW5-GB" pitchFamily="82" charset="-122"/>
              <a:ea typeface="DFPWaWaW5-GB" pitchFamily="82" charset="-122"/>
            </a:endParaRPr>
          </a:p>
          <a:p>
            <a:pPr algn="r" rtl="1"/>
            <a:r>
              <a:rPr lang="he-IL" sz="4000" b="1" dirty="0" smtClean="0">
                <a:solidFill>
                  <a:srgbClr val="C00000"/>
                </a:solidFill>
                <a:latin typeface="DFPWaWaW5-GB" pitchFamily="82" charset="-122"/>
                <a:ea typeface="DFPWaWaW5-GB" pitchFamily="82" charset="-122"/>
              </a:rPr>
              <a:t>מה זה</a:t>
            </a:r>
            <a:r>
              <a:rPr lang="he-IL" sz="4000" b="1" dirty="0">
                <a:solidFill>
                  <a:srgbClr val="C00000"/>
                </a:solidFill>
                <a:latin typeface="DFPWaWaW5-GB" pitchFamily="82" charset="-122"/>
                <a:ea typeface="DFPWaWaW5-GB" pitchFamily="82" charset="-122"/>
              </a:rPr>
              <a:t> </a:t>
            </a:r>
            <a:r>
              <a:rPr lang="he-IL" sz="4000" b="1" dirty="0" smtClean="0">
                <a:solidFill>
                  <a:srgbClr val="C00000"/>
                </a:solidFill>
                <a:latin typeface="DFPWaWaW5-GB" pitchFamily="82" charset="-122"/>
                <a:ea typeface="DFPWaWaW5-GB" pitchFamily="82" charset="-122"/>
              </a:rPr>
              <a:t>לא?</a:t>
            </a:r>
            <a:endParaRPr lang="he-IL" sz="4000" b="1" dirty="0">
              <a:solidFill>
                <a:srgbClr val="C00000"/>
              </a:solidFill>
              <a:latin typeface="DFPWaWaW5-GB" pitchFamily="82" charset="-122"/>
              <a:ea typeface="DFPWaWaW5-GB" pitchFamily="82" charset="-122"/>
            </a:endParaRPr>
          </a:p>
        </p:txBody>
      </p:sp>
      <p:sp>
        <p:nvSpPr>
          <p:cNvPr id="22" name="TextBox 21"/>
          <p:cNvSpPr txBox="1"/>
          <p:nvPr/>
        </p:nvSpPr>
        <p:spPr>
          <a:xfrm>
            <a:off x="3619500" y="2413000"/>
            <a:ext cx="5054600" cy="1569660"/>
          </a:xfrm>
          <a:prstGeom prst="rect">
            <a:avLst/>
          </a:prstGeom>
          <a:noFill/>
        </p:spPr>
        <p:txBody>
          <a:bodyPr wrap="square" rtlCol="0">
            <a:spAutoFit/>
          </a:bodyPr>
          <a:lstStyle/>
          <a:p>
            <a:pPr algn="r"/>
            <a:r>
              <a:rPr lang="he-IL" sz="3200" dirty="0" smtClean="0"/>
              <a:t>אבל אמרתי לך אלף פעם</a:t>
            </a:r>
          </a:p>
          <a:p>
            <a:pPr algn="r"/>
            <a:r>
              <a:rPr lang="he-IL" sz="3200" dirty="0" smtClean="0"/>
              <a:t>אלף פעם אמרתי לך ש...</a:t>
            </a:r>
          </a:p>
          <a:p>
            <a:pPr algn="r"/>
            <a:r>
              <a:rPr lang="he-IL" sz="3200" dirty="0"/>
              <a:t>אמרתי לך כבר אלף פעם</a:t>
            </a:r>
            <a:endParaRPr lang="en-US" sz="3200" dirty="0"/>
          </a:p>
        </p:txBody>
      </p:sp>
    </p:spTree>
    <p:extLst>
      <p:ext uri="{BB962C8B-B14F-4D97-AF65-F5344CB8AC3E}">
        <p14:creationId xmlns:p14="http://schemas.microsoft.com/office/powerpoint/2010/main" val="1245926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p:cNvPicPr>
            <a:picLocks noChangeAspect="1"/>
          </p:cNvPicPr>
          <p:nvPr/>
        </p:nvPicPr>
        <p:blipFill>
          <a:blip r:embed="rId3" cstate="print"/>
          <a:stretch>
            <a:fillRect/>
          </a:stretch>
        </p:blipFill>
        <p:spPr>
          <a:xfrm>
            <a:off x="71438" y="0"/>
            <a:ext cx="12191999" cy="6891041"/>
          </a:xfrm>
          <a:prstGeom prst="rect">
            <a:avLst/>
          </a:prstGeom>
        </p:spPr>
      </p:pic>
      <p:sp>
        <p:nvSpPr>
          <p:cNvPr id="2" name="Rectangle 1"/>
          <p:cNvSpPr/>
          <p:nvPr/>
        </p:nvSpPr>
        <p:spPr>
          <a:xfrm>
            <a:off x="9429006" y="2303517"/>
            <a:ext cx="2502608" cy="1323439"/>
          </a:xfrm>
          <a:prstGeom prst="rect">
            <a:avLst/>
          </a:prstGeom>
        </p:spPr>
        <p:txBody>
          <a:bodyPr wrap="none">
            <a:spAutoFit/>
          </a:bodyPr>
          <a:lstStyle/>
          <a:p>
            <a:pPr algn="r" rtl="1"/>
            <a:r>
              <a:rPr lang="he-IL" sz="4000" b="1" dirty="0">
                <a:solidFill>
                  <a:srgbClr val="C00000"/>
                </a:solidFill>
                <a:latin typeface="DFPWaWaW5-GB" pitchFamily="82" charset="-122"/>
                <a:ea typeface="DFPWaWaW5-GB" pitchFamily="82" charset="-122"/>
              </a:rPr>
              <a:t>הקשבה: </a:t>
            </a:r>
            <a:endParaRPr lang="he-IL" sz="4000" b="1" dirty="0" smtClean="0">
              <a:solidFill>
                <a:srgbClr val="C00000"/>
              </a:solidFill>
              <a:latin typeface="DFPWaWaW5-GB" pitchFamily="82" charset="-122"/>
              <a:ea typeface="DFPWaWaW5-GB" pitchFamily="82" charset="-122"/>
            </a:endParaRPr>
          </a:p>
          <a:p>
            <a:pPr algn="r" rtl="1"/>
            <a:r>
              <a:rPr lang="he-IL" sz="4000" b="1" dirty="0" smtClean="0">
                <a:solidFill>
                  <a:srgbClr val="C00000"/>
                </a:solidFill>
                <a:latin typeface="DFPWaWaW5-GB" pitchFamily="82" charset="-122"/>
                <a:ea typeface="DFPWaWaW5-GB" pitchFamily="82" charset="-122"/>
              </a:rPr>
              <a:t>מה זה</a:t>
            </a:r>
            <a:r>
              <a:rPr lang="he-IL" sz="4000" b="1" dirty="0">
                <a:solidFill>
                  <a:srgbClr val="C00000"/>
                </a:solidFill>
                <a:latin typeface="DFPWaWaW5-GB" pitchFamily="82" charset="-122"/>
                <a:ea typeface="DFPWaWaW5-GB" pitchFamily="82" charset="-122"/>
              </a:rPr>
              <a:t> </a:t>
            </a:r>
            <a:r>
              <a:rPr lang="he-IL" sz="4000" b="1" dirty="0" smtClean="0">
                <a:solidFill>
                  <a:srgbClr val="C00000"/>
                </a:solidFill>
                <a:latin typeface="DFPWaWaW5-GB" pitchFamily="82" charset="-122"/>
                <a:ea typeface="DFPWaWaW5-GB" pitchFamily="82" charset="-122"/>
              </a:rPr>
              <a:t>לא?</a:t>
            </a:r>
            <a:endParaRPr lang="he-IL" sz="4000" b="1" dirty="0">
              <a:solidFill>
                <a:srgbClr val="C00000"/>
              </a:solidFill>
              <a:latin typeface="DFPWaWaW5-GB" pitchFamily="82" charset="-122"/>
              <a:ea typeface="DFPWaWaW5-GB" pitchFamily="82" charset="-122"/>
            </a:endParaRPr>
          </a:p>
        </p:txBody>
      </p:sp>
      <p:pic>
        <p:nvPicPr>
          <p:cNvPr id="6" name="Picture 5"/>
          <p:cNvPicPr>
            <a:picLocks noChangeAspect="1"/>
          </p:cNvPicPr>
          <p:nvPr/>
        </p:nvPicPr>
        <p:blipFill>
          <a:blip r:embed="rId4"/>
          <a:stretch>
            <a:fillRect/>
          </a:stretch>
        </p:blipFill>
        <p:spPr>
          <a:xfrm>
            <a:off x="3283372" y="1866900"/>
            <a:ext cx="5509632" cy="2933700"/>
          </a:xfrm>
          <a:prstGeom prst="rect">
            <a:avLst/>
          </a:prstGeom>
        </p:spPr>
      </p:pic>
    </p:spTree>
    <p:extLst>
      <p:ext uri="{BB962C8B-B14F-4D97-AF65-F5344CB8AC3E}">
        <p14:creationId xmlns:p14="http://schemas.microsoft.com/office/powerpoint/2010/main" val="441564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15878</TotalTime>
  <Words>667</Words>
  <Application>Microsoft Office PowerPoint</Application>
  <PresentationFormat>Widescreen</PresentationFormat>
  <Paragraphs>215</Paragraphs>
  <Slides>26</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DFPWaWaW5-GB</vt:lpstr>
      <vt:lpstr>FrankRuehl</vt:lpstr>
      <vt:lpstr>Kristen ITC</vt:lpstr>
      <vt:lpstr>Office Theme</vt:lpstr>
      <vt:lpstr>כוחה של הקשבה פרופ' אבי קלוגר בית הספר למנהל עסקים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Descriptive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 Kluger</dc:creator>
  <cp:lastModifiedBy>Avi Kluger</cp:lastModifiedBy>
  <cp:revision>115</cp:revision>
  <dcterms:created xsi:type="dcterms:W3CDTF">2015-08-22T08:17:58Z</dcterms:created>
  <dcterms:modified xsi:type="dcterms:W3CDTF">2020-11-19T14:57:20Z</dcterms:modified>
</cp:coreProperties>
</file>