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5"/>
  </p:notesMasterIdLst>
  <p:sldIdLst>
    <p:sldId id="256" r:id="rId2"/>
    <p:sldId id="299" r:id="rId3"/>
    <p:sldId id="260" r:id="rId4"/>
    <p:sldId id="291" r:id="rId5"/>
    <p:sldId id="292" r:id="rId6"/>
    <p:sldId id="265" r:id="rId7"/>
    <p:sldId id="264" r:id="rId8"/>
    <p:sldId id="266" r:id="rId9"/>
    <p:sldId id="267" r:id="rId10"/>
    <p:sldId id="268" r:id="rId11"/>
    <p:sldId id="269" r:id="rId12"/>
    <p:sldId id="270" r:id="rId13"/>
    <p:sldId id="271" r:id="rId14"/>
    <p:sldId id="272" r:id="rId15"/>
    <p:sldId id="273" r:id="rId16"/>
    <p:sldId id="280" r:id="rId17"/>
    <p:sldId id="275" r:id="rId18"/>
    <p:sldId id="276" r:id="rId19"/>
    <p:sldId id="293" r:id="rId20"/>
    <p:sldId id="278" r:id="rId21"/>
    <p:sldId id="279" r:id="rId22"/>
    <p:sldId id="282" r:id="rId23"/>
    <p:sldId id="283" r:id="rId24"/>
    <p:sldId id="284" r:id="rId25"/>
    <p:sldId id="296" r:id="rId26"/>
    <p:sldId id="297" r:id="rId27"/>
    <p:sldId id="298" r:id="rId28"/>
    <p:sldId id="285" r:id="rId29"/>
    <p:sldId id="286" r:id="rId30"/>
    <p:sldId id="289" r:id="rId31"/>
    <p:sldId id="287" r:id="rId32"/>
    <p:sldId id="288" r:id="rId33"/>
    <p:sldId id="290" r:id="rId34"/>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2" userDrawn="1">
          <p15:clr>
            <a:srgbClr val="A4A3A4"/>
          </p15:clr>
        </p15:guide>
        <p15:guide id="2" pos="385" userDrawn="1">
          <p15:clr>
            <a:srgbClr val="A4A3A4"/>
          </p15:clr>
        </p15:guide>
        <p15:guide id="3" orient="horz" pos="754" userDrawn="1">
          <p15:clr>
            <a:srgbClr val="A4A3A4"/>
          </p15:clr>
        </p15:guide>
        <p15:guide id="4" orient="horz" pos="1117" userDrawn="1">
          <p15:clr>
            <a:srgbClr val="A4A3A4"/>
          </p15:clr>
        </p15:guide>
        <p15:guide id="5" pos="2980" userDrawn="1">
          <p15:clr>
            <a:srgbClr val="A4A3A4"/>
          </p15:clr>
        </p15:guide>
        <p15:guide id="6" pos="5375" userDrawn="1">
          <p15:clr>
            <a:srgbClr val="A4A3A4"/>
          </p15:clr>
        </p15:guide>
        <p15:guide id="7" orient="horz" pos="14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3314" autoAdjust="0"/>
  </p:normalViewPr>
  <p:slideViewPr>
    <p:cSldViewPr>
      <p:cViewPr varScale="1">
        <p:scale>
          <a:sx n="93" d="100"/>
          <a:sy n="93" d="100"/>
        </p:scale>
        <p:origin x="2046" y="102"/>
      </p:cViewPr>
      <p:guideLst>
        <p:guide orient="horz" pos="572"/>
        <p:guide pos="385"/>
        <p:guide orient="horz" pos="754"/>
        <p:guide orient="horz" pos="1117"/>
        <p:guide pos="2980"/>
        <p:guide pos="5375"/>
        <p:guide orient="horz" pos="14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A362EB5-CE11-44E7-9AA4-26677ED85D9F}" type="datetimeFigureOut">
              <a:rPr lang="he-IL" smtClean="0"/>
              <a:t>כ'/שבט/תשע"ה</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7623C15-68A2-4ECF-B95D-1F6255A4F6DC}" type="slidenum">
              <a:rPr lang="he-IL" smtClean="0"/>
              <a:t>‹#›</a:t>
            </a:fld>
            <a:endParaRPr lang="he-IL"/>
          </a:p>
        </p:txBody>
      </p:sp>
    </p:spTree>
    <p:extLst>
      <p:ext uri="{BB962C8B-B14F-4D97-AF65-F5344CB8AC3E}">
        <p14:creationId xmlns:p14="http://schemas.microsoft.com/office/powerpoint/2010/main" val="12358146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1</a:t>
            </a:fld>
            <a:endParaRPr lang="he-IL"/>
          </a:p>
        </p:txBody>
      </p:sp>
    </p:spTree>
    <p:extLst>
      <p:ext uri="{BB962C8B-B14F-4D97-AF65-F5344CB8AC3E}">
        <p14:creationId xmlns:p14="http://schemas.microsoft.com/office/powerpoint/2010/main" val="808363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10</a:t>
            </a:fld>
            <a:endParaRPr lang="he-IL"/>
          </a:p>
        </p:txBody>
      </p:sp>
    </p:spTree>
    <p:extLst>
      <p:ext uri="{BB962C8B-B14F-4D97-AF65-F5344CB8AC3E}">
        <p14:creationId xmlns:p14="http://schemas.microsoft.com/office/powerpoint/2010/main" val="8156557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11</a:t>
            </a:fld>
            <a:endParaRPr lang="he-IL"/>
          </a:p>
        </p:txBody>
      </p:sp>
    </p:spTree>
    <p:extLst>
      <p:ext uri="{BB962C8B-B14F-4D97-AF65-F5344CB8AC3E}">
        <p14:creationId xmlns:p14="http://schemas.microsoft.com/office/powerpoint/2010/main" val="1192070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12</a:t>
            </a:fld>
            <a:endParaRPr lang="he-IL"/>
          </a:p>
        </p:txBody>
      </p:sp>
    </p:spTree>
    <p:extLst>
      <p:ext uri="{BB962C8B-B14F-4D97-AF65-F5344CB8AC3E}">
        <p14:creationId xmlns:p14="http://schemas.microsoft.com/office/powerpoint/2010/main" val="2677898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13</a:t>
            </a:fld>
            <a:endParaRPr lang="he-IL"/>
          </a:p>
        </p:txBody>
      </p:sp>
    </p:spTree>
    <p:extLst>
      <p:ext uri="{BB962C8B-B14F-4D97-AF65-F5344CB8AC3E}">
        <p14:creationId xmlns:p14="http://schemas.microsoft.com/office/powerpoint/2010/main" val="9895982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14</a:t>
            </a:fld>
            <a:endParaRPr lang="he-IL"/>
          </a:p>
        </p:txBody>
      </p:sp>
    </p:spTree>
    <p:extLst>
      <p:ext uri="{BB962C8B-B14F-4D97-AF65-F5344CB8AC3E}">
        <p14:creationId xmlns:p14="http://schemas.microsoft.com/office/powerpoint/2010/main" val="4268423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15</a:t>
            </a:fld>
            <a:endParaRPr lang="he-IL"/>
          </a:p>
        </p:txBody>
      </p:sp>
    </p:spTree>
    <p:extLst>
      <p:ext uri="{BB962C8B-B14F-4D97-AF65-F5344CB8AC3E}">
        <p14:creationId xmlns:p14="http://schemas.microsoft.com/office/powerpoint/2010/main" val="3201072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16</a:t>
            </a:fld>
            <a:endParaRPr lang="he-IL"/>
          </a:p>
        </p:txBody>
      </p:sp>
    </p:spTree>
    <p:extLst>
      <p:ext uri="{BB962C8B-B14F-4D97-AF65-F5344CB8AC3E}">
        <p14:creationId xmlns:p14="http://schemas.microsoft.com/office/powerpoint/2010/main" val="3842515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17</a:t>
            </a:fld>
            <a:endParaRPr lang="he-IL"/>
          </a:p>
        </p:txBody>
      </p:sp>
    </p:spTree>
    <p:extLst>
      <p:ext uri="{BB962C8B-B14F-4D97-AF65-F5344CB8AC3E}">
        <p14:creationId xmlns:p14="http://schemas.microsoft.com/office/powerpoint/2010/main" val="3448364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18</a:t>
            </a:fld>
            <a:endParaRPr lang="he-IL"/>
          </a:p>
        </p:txBody>
      </p:sp>
    </p:spTree>
    <p:extLst>
      <p:ext uri="{BB962C8B-B14F-4D97-AF65-F5344CB8AC3E}">
        <p14:creationId xmlns:p14="http://schemas.microsoft.com/office/powerpoint/2010/main" val="39237997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19</a:t>
            </a:fld>
            <a:endParaRPr lang="he-IL"/>
          </a:p>
        </p:txBody>
      </p:sp>
    </p:spTree>
    <p:extLst>
      <p:ext uri="{BB962C8B-B14F-4D97-AF65-F5344CB8AC3E}">
        <p14:creationId xmlns:p14="http://schemas.microsoft.com/office/powerpoint/2010/main" val="758905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2</a:t>
            </a:fld>
            <a:endParaRPr lang="he-IL"/>
          </a:p>
        </p:txBody>
      </p:sp>
    </p:spTree>
    <p:extLst>
      <p:ext uri="{BB962C8B-B14F-4D97-AF65-F5344CB8AC3E}">
        <p14:creationId xmlns:p14="http://schemas.microsoft.com/office/powerpoint/2010/main" val="8884633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20</a:t>
            </a:fld>
            <a:endParaRPr lang="he-IL"/>
          </a:p>
        </p:txBody>
      </p:sp>
    </p:spTree>
    <p:extLst>
      <p:ext uri="{BB962C8B-B14F-4D97-AF65-F5344CB8AC3E}">
        <p14:creationId xmlns:p14="http://schemas.microsoft.com/office/powerpoint/2010/main" val="7552860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21</a:t>
            </a:fld>
            <a:endParaRPr lang="he-IL"/>
          </a:p>
        </p:txBody>
      </p:sp>
    </p:spTree>
    <p:extLst>
      <p:ext uri="{BB962C8B-B14F-4D97-AF65-F5344CB8AC3E}">
        <p14:creationId xmlns:p14="http://schemas.microsoft.com/office/powerpoint/2010/main" val="26119511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22</a:t>
            </a:fld>
            <a:endParaRPr lang="he-IL"/>
          </a:p>
        </p:txBody>
      </p:sp>
    </p:spTree>
    <p:extLst>
      <p:ext uri="{BB962C8B-B14F-4D97-AF65-F5344CB8AC3E}">
        <p14:creationId xmlns:p14="http://schemas.microsoft.com/office/powerpoint/2010/main" val="40454923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23</a:t>
            </a:fld>
            <a:endParaRPr lang="he-IL"/>
          </a:p>
        </p:txBody>
      </p:sp>
    </p:spTree>
    <p:extLst>
      <p:ext uri="{BB962C8B-B14F-4D97-AF65-F5344CB8AC3E}">
        <p14:creationId xmlns:p14="http://schemas.microsoft.com/office/powerpoint/2010/main" val="34957549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24</a:t>
            </a:fld>
            <a:endParaRPr lang="he-IL"/>
          </a:p>
        </p:txBody>
      </p:sp>
    </p:spTree>
    <p:extLst>
      <p:ext uri="{BB962C8B-B14F-4D97-AF65-F5344CB8AC3E}">
        <p14:creationId xmlns:p14="http://schemas.microsoft.com/office/powerpoint/2010/main" val="13444243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25</a:t>
            </a:fld>
            <a:endParaRPr lang="he-IL"/>
          </a:p>
        </p:txBody>
      </p:sp>
    </p:spTree>
    <p:extLst>
      <p:ext uri="{BB962C8B-B14F-4D97-AF65-F5344CB8AC3E}">
        <p14:creationId xmlns:p14="http://schemas.microsoft.com/office/powerpoint/2010/main" val="1388816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26</a:t>
            </a:fld>
            <a:endParaRPr lang="he-IL"/>
          </a:p>
        </p:txBody>
      </p:sp>
    </p:spTree>
    <p:extLst>
      <p:ext uri="{BB962C8B-B14F-4D97-AF65-F5344CB8AC3E}">
        <p14:creationId xmlns:p14="http://schemas.microsoft.com/office/powerpoint/2010/main" val="10413182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27</a:t>
            </a:fld>
            <a:endParaRPr lang="he-IL"/>
          </a:p>
        </p:txBody>
      </p:sp>
    </p:spTree>
    <p:extLst>
      <p:ext uri="{BB962C8B-B14F-4D97-AF65-F5344CB8AC3E}">
        <p14:creationId xmlns:p14="http://schemas.microsoft.com/office/powerpoint/2010/main" val="10413182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28</a:t>
            </a:fld>
            <a:endParaRPr lang="he-IL"/>
          </a:p>
        </p:txBody>
      </p:sp>
    </p:spTree>
    <p:extLst>
      <p:ext uri="{BB962C8B-B14F-4D97-AF65-F5344CB8AC3E}">
        <p14:creationId xmlns:p14="http://schemas.microsoft.com/office/powerpoint/2010/main" val="6401350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29</a:t>
            </a:fld>
            <a:endParaRPr lang="he-IL"/>
          </a:p>
        </p:txBody>
      </p:sp>
    </p:spTree>
    <p:extLst>
      <p:ext uri="{BB962C8B-B14F-4D97-AF65-F5344CB8AC3E}">
        <p14:creationId xmlns:p14="http://schemas.microsoft.com/office/powerpoint/2010/main" val="2256755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3</a:t>
            </a:fld>
            <a:endParaRPr lang="he-IL"/>
          </a:p>
        </p:txBody>
      </p:sp>
    </p:spTree>
    <p:extLst>
      <p:ext uri="{BB962C8B-B14F-4D97-AF65-F5344CB8AC3E}">
        <p14:creationId xmlns:p14="http://schemas.microsoft.com/office/powerpoint/2010/main" val="8884633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30</a:t>
            </a:fld>
            <a:endParaRPr lang="he-IL"/>
          </a:p>
        </p:txBody>
      </p:sp>
    </p:spTree>
    <p:extLst>
      <p:ext uri="{BB962C8B-B14F-4D97-AF65-F5344CB8AC3E}">
        <p14:creationId xmlns:p14="http://schemas.microsoft.com/office/powerpoint/2010/main" val="40117272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31</a:t>
            </a:fld>
            <a:endParaRPr lang="he-IL"/>
          </a:p>
        </p:txBody>
      </p:sp>
    </p:spTree>
    <p:extLst>
      <p:ext uri="{BB962C8B-B14F-4D97-AF65-F5344CB8AC3E}">
        <p14:creationId xmlns:p14="http://schemas.microsoft.com/office/powerpoint/2010/main" val="6135897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32</a:t>
            </a:fld>
            <a:endParaRPr lang="he-IL"/>
          </a:p>
        </p:txBody>
      </p:sp>
    </p:spTree>
    <p:extLst>
      <p:ext uri="{BB962C8B-B14F-4D97-AF65-F5344CB8AC3E}">
        <p14:creationId xmlns:p14="http://schemas.microsoft.com/office/powerpoint/2010/main" val="5203389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33</a:t>
            </a:fld>
            <a:endParaRPr lang="he-IL"/>
          </a:p>
        </p:txBody>
      </p:sp>
    </p:spTree>
    <p:extLst>
      <p:ext uri="{BB962C8B-B14F-4D97-AF65-F5344CB8AC3E}">
        <p14:creationId xmlns:p14="http://schemas.microsoft.com/office/powerpoint/2010/main" val="3188528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4</a:t>
            </a:fld>
            <a:endParaRPr lang="he-IL"/>
          </a:p>
        </p:txBody>
      </p:sp>
    </p:spTree>
    <p:extLst>
      <p:ext uri="{BB962C8B-B14F-4D97-AF65-F5344CB8AC3E}">
        <p14:creationId xmlns:p14="http://schemas.microsoft.com/office/powerpoint/2010/main" val="3075195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5</a:t>
            </a:fld>
            <a:endParaRPr lang="he-IL"/>
          </a:p>
        </p:txBody>
      </p:sp>
    </p:spTree>
    <p:extLst>
      <p:ext uri="{BB962C8B-B14F-4D97-AF65-F5344CB8AC3E}">
        <p14:creationId xmlns:p14="http://schemas.microsoft.com/office/powerpoint/2010/main" val="2162755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6</a:t>
            </a:fld>
            <a:endParaRPr lang="he-IL"/>
          </a:p>
        </p:txBody>
      </p:sp>
    </p:spTree>
    <p:extLst>
      <p:ext uri="{BB962C8B-B14F-4D97-AF65-F5344CB8AC3E}">
        <p14:creationId xmlns:p14="http://schemas.microsoft.com/office/powerpoint/2010/main" val="2621610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7</a:t>
            </a:fld>
            <a:endParaRPr lang="he-IL"/>
          </a:p>
        </p:txBody>
      </p:sp>
    </p:spTree>
    <p:extLst>
      <p:ext uri="{BB962C8B-B14F-4D97-AF65-F5344CB8AC3E}">
        <p14:creationId xmlns:p14="http://schemas.microsoft.com/office/powerpoint/2010/main" val="61211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8</a:t>
            </a:fld>
            <a:endParaRPr lang="he-IL"/>
          </a:p>
        </p:txBody>
      </p:sp>
    </p:spTree>
    <p:extLst>
      <p:ext uri="{BB962C8B-B14F-4D97-AF65-F5344CB8AC3E}">
        <p14:creationId xmlns:p14="http://schemas.microsoft.com/office/powerpoint/2010/main" val="2519335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7623C15-68A2-4ECF-B95D-1F6255A4F6DC}" type="slidenum">
              <a:rPr lang="he-IL" smtClean="0"/>
              <a:t>9</a:t>
            </a:fld>
            <a:endParaRPr lang="he-IL"/>
          </a:p>
        </p:txBody>
      </p:sp>
    </p:spTree>
    <p:extLst>
      <p:ext uri="{BB962C8B-B14F-4D97-AF65-F5344CB8AC3E}">
        <p14:creationId xmlns:p14="http://schemas.microsoft.com/office/powerpoint/2010/main" val="2113035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2808374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551078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57438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2801125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2366585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316562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4136731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282534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3373271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3807473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C729E8-CC6D-4088-B2AB-37E46D39C830}" type="datetimeFigureOut">
              <a:rPr lang="he-IL" smtClean="0"/>
              <a:t>כ'/שבט/תשע"ה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CAD8B9D-9168-4BEE-B2D8-61472A84ADCA}" type="slidenum">
              <a:rPr lang="he-IL" smtClean="0"/>
              <a:t>‹#›</a:t>
            </a:fld>
            <a:endParaRPr lang="he-IL"/>
          </a:p>
        </p:txBody>
      </p:sp>
    </p:spTree>
    <p:extLst>
      <p:ext uri="{BB962C8B-B14F-4D97-AF65-F5344CB8AC3E}">
        <p14:creationId xmlns:p14="http://schemas.microsoft.com/office/powerpoint/2010/main" val="1984792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9C729E8-CC6D-4088-B2AB-37E46D39C830}" type="datetimeFigureOut">
              <a:rPr lang="he-IL" smtClean="0"/>
              <a:t>כ'/שבט/תשע"ה</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CAD8B9D-9168-4BEE-B2D8-61472A84ADCA}" type="slidenum">
              <a:rPr lang="he-IL" smtClean="0"/>
              <a:t>‹#›</a:t>
            </a:fld>
            <a:endParaRPr lang="he-IL"/>
          </a:p>
        </p:txBody>
      </p:sp>
    </p:spTree>
    <p:extLst>
      <p:ext uri="{BB962C8B-B14F-4D97-AF65-F5344CB8AC3E}">
        <p14:creationId xmlns:p14="http://schemas.microsoft.com/office/powerpoint/2010/main" val="3993161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he-IL"/>
          </a:p>
        </p:txBody>
      </p:sp>
      <p:sp>
        <p:nvSpPr>
          <p:cNvPr id="3" name="Subtitle 2"/>
          <p:cNvSpPr>
            <a:spLocks noGrp="1"/>
          </p:cNvSpPr>
          <p:nvPr>
            <p:ph type="subTitle" idx="1"/>
          </p:nvPr>
        </p:nvSpPr>
        <p:spPr/>
        <p:txBody>
          <a:bodyPr/>
          <a:lstStyle/>
          <a:p>
            <a:endParaRPr lang="he-I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78286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18864" y="188640"/>
            <a:ext cx="8229600"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STORY</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589355" y="2426370"/>
            <a:ext cx="8551716" cy="3522910"/>
          </a:xfrm>
        </p:spPr>
        <p:txBody>
          <a:bodyPr>
            <a:noAutofit/>
          </a:bodyPr>
          <a:lstStyle/>
          <a:p>
            <a:pPr marL="0" indent="0" algn="l" rtl="0">
              <a:spcBef>
                <a:spcPts val="0"/>
              </a:spcBef>
              <a:buClr>
                <a:srgbClr val="336699"/>
              </a:buClr>
              <a:buFont typeface="Wingdings" pitchFamily="2" charset="2"/>
              <a:buNone/>
              <a:defRPr/>
            </a:pPr>
            <a:r>
              <a:rPr lang="en-US" sz="2400" b="1" dirty="0">
                <a:solidFill>
                  <a:srgbClr val="000000"/>
                </a:solidFill>
                <a:latin typeface="AvenirNext LT Pro Cn" panose="020B0506020202020204" pitchFamily="34" charset="0"/>
                <a:cs typeface="Arial" pitchFamily="34" charset="0"/>
              </a:rPr>
              <a:t>Could you please tell me a story </a:t>
            </a:r>
            <a:r>
              <a:rPr lang="en-US" sz="2400" b="1" dirty="0" smtClean="0">
                <a:solidFill>
                  <a:srgbClr val="000000"/>
                </a:solidFill>
                <a:latin typeface="AvenirNext LT Pro Cn" panose="020B0506020202020204" pitchFamily="34" charset="0"/>
                <a:cs typeface="Arial" pitchFamily="34" charset="0"/>
              </a:rPr>
              <a:t>about a process at </a:t>
            </a:r>
            <a:r>
              <a:rPr lang="en-US" sz="2400" b="1" dirty="0">
                <a:solidFill>
                  <a:srgbClr val="000000"/>
                </a:solidFill>
                <a:latin typeface="AvenirNext LT Pro Cn" panose="020B0506020202020204" pitchFamily="34" charset="0"/>
                <a:cs typeface="Arial" pitchFamily="34" charset="0"/>
              </a:rPr>
              <a:t>your work, during which you felt full of life (happy, energized), even before the results of your actions became known?</a:t>
            </a:r>
          </a:p>
          <a:p>
            <a:pPr marL="533400" indent="-533400" algn="l" rtl="0">
              <a:lnSpc>
                <a:spcPct val="90000"/>
              </a:lnSpc>
              <a:spcAft>
                <a:spcPct val="20000"/>
              </a:spcAft>
              <a:buClr>
                <a:srgbClr val="336699"/>
              </a:buClr>
              <a:buFont typeface="Wingdings" pitchFamily="2" charset="2"/>
              <a:buNone/>
              <a:defRPr/>
            </a:pPr>
            <a:endParaRPr lang="en-US" sz="2400" dirty="0" smtClean="0">
              <a:solidFill>
                <a:srgbClr val="000000"/>
              </a:solidFill>
              <a:latin typeface="AvenirNext LT Pro Cn" panose="020B0506020202020204" pitchFamily="34" charset="0"/>
              <a:cs typeface="Arial" pitchFamily="34" charset="0"/>
            </a:endParaRPr>
          </a:p>
          <a:p>
            <a:pPr marL="533400" indent="815975" algn="l" rtl="0">
              <a:lnSpc>
                <a:spcPct val="90000"/>
              </a:lnSpc>
              <a:spcAft>
                <a:spcPct val="20000"/>
              </a:spcAft>
              <a:buClr>
                <a:srgbClr val="336699"/>
              </a:buClr>
              <a:buFont typeface="Wingdings" pitchFamily="2" charset="2"/>
              <a:buNone/>
              <a:defRPr/>
            </a:pPr>
            <a:r>
              <a:rPr lang="en-US" sz="2000" dirty="0" smtClean="0">
                <a:solidFill>
                  <a:srgbClr val="000000"/>
                </a:solidFill>
                <a:latin typeface="AvenirNext LT Pro Cn" panose="020B0506020202020204" pitchFamily="34" charset="0"/>
                <a:cs typeface="Arial" pitchFamily="34" charset="0"/>
              </a:rPr>
              <a:t>Make </a:t>
            </a:r>
            <a:r>
              <a:rPr lang="en-US" sz="2000" dirty="0">
                <a:solidFill>
                  <a:srgbClr val="000000"/>
                </a:solidFill>
                <a:latin typeface="AvenirNext LT Pro Cn" panose="020B0506020202020204" pitchFamily="34" charset="0"/>
                <a:cs typeface="Arial" pitchFamily="34" charset="0"/>
              </a:rPr>
              <a:t>sure you hear a </a:t>
            </a:r>
            <a:r>
              <a:rPr lang="en-US" sz="2000" dirty="0" smtClean="0">
                <a:solidFill>
                  <a:srgbClr val="000000"/>
                </a:solidFill>
                <a:latin typeface="AvenirNext LT Pro Cn" panose="020B0506020202020204" pitchFamily="34" charset="0"/>
                <a:cs typeface="Arial" pitchFamily="34" charset="0"/>
              </a:rPr>
              <a:t>story.</a:t>
            </a:r>
            <a:endParaRPr lang="en-US" sz="2000" dirty="0">
              <a:solidFill>
                <a:srgbClr val="000000"/>
              </a:solidFill>
              <a:latin typeface="AvenirNext LT Pro Cn" panose="020B0506020202020204" pitchFamily="34" charset="0"/>
              <a:cs typeface="Arial" pitchFamily="34" charset="0"/>
            </a:endParaRPr>
          </a:p>
          <a:p>
            <a:pPr marL="533400" indent="815975" algn="l" rtl="0">
              <a:lnSpc>
                <a:spcPct val="90000"/>
              </a:lnSpc>
              <a:spcAft>
                <a:spcPct val="20000"/>
              </a:spcAft>
              <a:buClr>
                <a:srgbClr val="336699"/>
              </a:buClr>
              <a:buFont typeface="Wingdings" pitchFamily="2" charset="2"/>
              <a:buNone/>
              <a:defRPr/>
            </a:pPr>
            <a:r>
              <a:rPr lang="en-US" sz="2000" dirty="0" smtClean="0">
                <a:solidFill>
                  <a:srgbClr val="000000"/>
                </a:solidFill>
                <a:latin typeface="AvenirNext LT Pro Cn" panose="020B0506020202020204" pitchFamily="34" charset="0"/>
                <a:cs typeface="Arial" pitchFamily="34" charset="0"/>
              </a:rPr>
              <a:t>Would </a:t>
            </a:r>
            <a:r>
              <a:rPr lang="en-US" sz="2000" dirty="0">
                <a:solidFill>
                  <a:srgbClr val="000000"/>
                </a:solidFill>
                <a:latin typeface="AvenirNext LT Pro Cn" panose="020B0506020202020204" pitchFamily="34" charset="0"/>
                <a:cs typeface="Arial" pitchFamily="34" charset="0"/>
              </a:rPr>
              <a:t>you be happy to experience a similar story (process) again?  </a:t>
            </a:r>
          </a:p>
          <a:p>
            <a:pPr marL="533400" indent="815975" algn="l" rtl="0">
              <a:lnSpc>
                <a:spcPct val="90000"/>
              </a:lnSpc>
              <a:spcAft>
                <a:spcPct val="20000"/>
              </a:spcAft>
              <a:buClr>
                <a:srgbClr val="336699"/>
              </a:buClr>
              <a:buFont typeface="Wingdings" pitchFamily="2" charset="2"/>
              <a:buNone/>
              <a:defRPr/>
            </a:pPr>
            <a:r>
              <a:rPr lang="en-US" sz="2000" dirty="0">
                <a:solidFill>
                  <a:srgbClr val="000000"/>
                </a:solidFill>
                <a:latin typeface="AvenirNext LT Pro Cn" panose="020B0506020202020204" pitchFamily="34" charset="0"/>
                <a:cs typeface="Arial" pitchFamily="34" charset="0"/>
              </a:rPr>
              <a:t>[IF YES, reflect the story &amp; proceed; IF NOT, ask for another story.]</a:t>
            </a:r>
          </a:p>
          <a:p>
            <a:pPr marL="533400" indent="815975" algn="l" rtl="0">
              <a:lnSpc>
                <a:spcPct val="90000"/>
              </a:lnSpc>
              <a:spcAft>
                <a:spcPct val="20000"/>
              </a:spcAft>
              <a:buClr>
                <a:srgbClr val="336699"/>
              </a:buClr>
              <a:buFont typeface="Wingdings" pitchFamily="2" charset="2"/>
              <a:buNone/>
              <a:defRPr/>
            </a:pPr>
            <a:r>
              <a:rPr lang="en-US" sz="2000" dirty="0" smtClean="0">
                <a:solidFill>
                  <a:srgbClr val="000000"/>
                </a:solidFill>
                <a:latin typeface="AvenirNext LT Pro Cn" panose="020B0506020202020204" pitchFamily="34" charset="0"/>
                <a:cs typeface="Arial" pitchFamily="34" charset="0"/>
              </a:rPr>
              <a:t>Ask </a:t>
            </a:r>
            <a:r>
              <a:rPr lang="en-US" sz="2000" dirty="0">
                <a:solidFill>
                  <a:srgbClr val="000000"/>
                </a:solidFill>
                <a:latin typeface="AvenirNext LT Pro Cn" panose="020B0506020202020204" pitchFamily="34" charset="0"/>
                <a:cs typeface="Arial" pitchFamily="34" charset="0"/>
              </a:rPr>
              <a:t>whether you missed </a:t>
            </a:r>
            <a:r>
              <a:rPr lang="en-US" sz="2000" dirty="0" smtClean="0">
                <a:solidFill>
                  <a:srgbClr val="000000"/>
                </a:solidFill>
                <a:latin typeface="AvenirNext LT Pro Cn" panose="020B0506020202020204" pitchFamily="34" charset="0"/>
                <a:cs typeface="Arial" pitchFamily="34" charset="0"/>
              </a:rPr>
              <a:t>anything </a:t>
            </a:r>
            <a:r>
              <a:rPr lang="en-US" sz="2000" dirty="0">
                <a:solidFill>
                  <a:srgbClr val="000000"/>
                </a:solidFill>
                <a:latin typeface="AvenirNext LT Pro Cn" panose="020B0506020202020204" pitchFamily="34" charset="0"/>
                <a:cs typeface="Arial" pitchFamily="34" charset="0"/>
              </a:rPr>
              <a:t>in your </a:t>
            </a:r>
            <a:r>
              <a:rPr lang="en-US" sz="2000" dirty="0" smtClean="0">
                <a:solidFill>
                  <a:srgbClr val="000000"/>
                </a:solidFill>
                <a:latin typeface="AvenirNext LT Pro Cn" panose="020B0506020202020204" pitchFamily="34" charset="0"/>
                <a:cs typeface="Arial" pitchFamily="34" charset="0"/>
              </a:rPr>
              <a:t>reflection.</a:t>
            </a:r>
            <a:endParaRPr lang="en-US" sz="2000" dirty="0">
              <a:solidFill>
                <a:srgbClr val="000000"/>
              </a:solidFill>
              <a:latin typeface="AvenirNext LT Pro Cn" panose="020B0506020202020204" pitchFamily="34" charset="0"/>
              <a:cs typeface="Arial"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3657520"/>
            <a:ext cx="9144000" cy="59512"/>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2366859"/>
            <a:ext cx="9144000" cy="59512"/>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35696" y="3933055"/>
            <a:ext cx="71161" cy="1728193"/>
          </a:xfrm>
          <a:prstGeom prst="rect">
            <a:avLst/>
          </a:prstGeom>
        </p:spPr>
      </p:pic>
    </p:spTree>
    <p:extLst>
      <p:ext uri="{BB962C8B-B14F-4D97-AF65-F5344CB8AC3E}">
        <p14:creationId xmlns:p14="http://schemas.microsoft.com/office/powerpoint/2010/main" val="34284842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46856" y="188640"/>
            <a:ext cx="8229600" cy="614767"/>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PEAK</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589355" y="2426370"/>
            <a:ext cx="8551716" cy="3522910"/>
          </a:xfrm>
        </p:spPr>
        <p:txBody>
          <a:bodyPr>
            <a:noAutofit/>
          </a:bodyPr>
          <a:lstStyle/>
          <a:p>
            <a:pPr marL="0" indent="0" algn="l" rtl="0">
              <a:spcBef>
                <a:spcPts val="0"/>
              </a:spcBef>
              <a:buNone/>
            </a:pPr>
            <a:r>
              <a:rPr lang="en-US" sz="2400" b="1" dirty="0">
                <a:latin typeface="AvenirNext LT Pro Cn" panose="020B0506020202020204" pitchFamily="34" charset="0"/>
              </a:rPr>
              <a:t>What was the peak moment (climax) of this story?  </a:t>
            </a:r>
            <a:endParaRPr lang="en-US" sz="2400" b="1" dirty="0" smtClean="0">
              <a:latin typeface="AvenirNext LT Pro Cn" panose="020B0506020202020204" pitchFamily="34" charset="0"/>
            </a:endParaRPr>
          </a:p>
          <a:p>
            <a:pPr marL="0" indent="0" algn="l" rtl="0">
              <a:spcBef>
                <a:spcPts val="0"/>
              </a:spcBef>
              <a:buNone/>
            </a:pPr>
            <a:r>
              <a:rPr lang="en-US" sz="2400" b="1" dirty="0" smtClean="0">
                <a:latin typeface="AvenirNext LT Pro Cn" panose="020B0506020202020204" pitchFamily="34" charset="0"/>
              </a:rPr>
              <a:t>What </a:t>
            </a:r>
            <a:r>
              <a:rPr lang="en-US" sz="2400" b="1" dirty="0">
                <a:latin typeface="AvenirNext LT Pro Cn" panose="020B0506020202020204" pitchFamily="34" charset="0"/>
              </a:rPr>
              <a:t>did you think at the peak moment?  </a:t>
            </a:r>
            <a:endParaRPr lang="en-US" sz="2400" b="1" dirty="0" smtClean="0">
              <a:latin typeface="AvenirNext LT Pro Cn" panose="020B0506020202020204" pitchFamily="34" charset="0"/>
            </a:endParaRPr>
          </a:p>
          <a:p>
            <a:pPr marL="0" indent="0" algn="l" rtl="0">
              <a:spcBef>
                <a:spcPts val="0"/>
              </a:spcBef>
              <a:buNone/>
            </a:pPr>
            <a:r>
              <a:rPr lang="en-US" sz="2400" b="1" dirty="0" smtClean="0">
                <a:latin typeface="AvenirNext LT Pro Cn" panose="020B0506020202020204" pitchFamily="34" charset="0"/>
              </a:rPr>
              <a:t>How </a:t>
            </a:r>
            <a:r>
              <a:rPr lang="en-US" sz="2400" b="1" dirty="0">
                <a:latin typeface="AvenirNext LT Pro Cn" panose="020B0506020202020204" pitchFamily="34" charset="0"/>
              </a:rPr>
              <a:t>did you feel at that moment (including your physiological reaction)? </a:t>
            </a:r>
            <a:endParaRPr lang="en-US" sz="2400" dirty="0">
              <a:latin typeface="AvenirNext LT Pro Cn" panose="020B0506020202020204" pitchFamily="34" charset="0"/>
            </a:endParaRPr>
          </a:p>
          <a:p>
            <a:pPr marL="0" indent="0" algn="l" rtl="0">
              <a:spcBef>
                <a:spcPts val="0"/>
              </a:spcBef>
              <a:buNone/>
            </a:pPr>
            <a:r>
              <a:rPr lang="en-US" sz="2400" dirty="0">
                <a:latin typeface="AvenirNext LT Pro Cn" panose="020B0506020202020204" pitchFamily="34" charset="0"/>
              </a:rPr>
              <a:t>	</a:t>
            </a:r>
          </a:p>
          <a:p>
            <a:pPr marL="1346200" indent="0" algn="l" defTabSz="777875" rtl="0">
              <a:spcBef>
                <a:spcPts val="0"/>
              </a:spcBef>
              <a:buNone/>
            </a:pPr>
            <a:endParaRPr lang="en-US" sz="2400" dirty="0" smtClean="0">
              <a:latin typeface="AvenirNext LT Pro Cn" panose="020B0506020202020204" pitchFamily="34" charset="0"/>
            </a:endParaRPr>
          </a:p>
          <a:p>
            <a:pPr marL="1346200" indent="0" algn="l" defTabSz="777875" rtl="0">
              <a:spcBef>
                <a:spcPts val="0"/>
              </a:spcBef>
              <a:buNone/>
            </a:pPr>
            <a:r>
              <a:rPr lang="en-US" sz="2400" dirty="0" smtClean="0">
                <a:latin typeface="AvenirNext LT Pro Cn" panose="020B0506020202020204" pitchFamily="34" charset="0"/>
              </a:rPr>
              <a:t>Would you like to experience these emotions again?  </a:t>
            </a:r>
          </a:p>
          <a:p>
            <a:pPr marL="1346200" indent="0" algn="l" defTabSz="777875" rtl="0">
              <a:spcBef>
                <a:spcPts val="0"/>
              </a:spcBef>
              <a:buNone/>
            </a:pPr>
            <a:r>
              <a:rPr lang="en-US" sz="2400" dirty="0" smtClean="0">
                <a:latin typeface="AvenirNext LT Pro Cn" panose="020B0506020202020204" pitchFamily="34" charset="0"/>
              </a:rPr>
              <a:t>[IF ABSOLUTELY YES, reflect the emotions &amp; proceed; IF NOT, ask for another story.]</a:t>
            </a:r>
            <a:endParaRPr lang="en-US" sz="2400" dirty="0">
              <a:latin typeface="AvenirNext LT Pro Cn" panose="020B0506020202020204"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3717032"/>
            <a:ext cx="9144000" cy="59512"/>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2366859"/>
            <a:ext cx="9144000" cy="59512"/>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35696" y="4149080"/>
            <a:ext cx="56336" cy="1368153"/>
          </a:xfrm>
          <a:prstGeom prst="rect">
            <a:avLst/>
          </a:prstGeom>
        </p:spPr>
      </p:pic>
    </p:spTree>
    <p:extLst>
      <p:ext uri="{BB962C8B-B14F-4D97-AF65-F5344CB8AC3E}">
        <p14:creationId xmlns:p14="http://schemas.microsoft.com/office/powerpoint/2010/main" val="22962862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7544" y="221945"/>
            <a:ext cx="8229600" cy="614767"/>
          </a:xfrm>
        </p:spPr>
        <p:txBody>
          <a:bodyPr>
            <a:noAutofit/>
          </a:bodyPr>
          <a:lstStyle/>
          <a:p>
            <a:pPr algn="l"/>
            <a:r>
              <a:rPr lang="en-US" sz="8000" b="1" dirty="0" smtClean="0">
                <a:solidFill>
                  <a:schemeClr val="accent4">
                    <a:lumMod val="60000"/>
                    <a:lumOff val="40000"/>
                  </a:schemeClr>
                </a:solidFill>
                <a:latin typeface="Avenir Black" panose="020B0803020203020204"/>
                <a:cs typeface="Times New Roman" pitchFamily="18" charset="0"/>
              </a:rPr>
              <a:t>CONDITIONS</a:t>
            </a:r>
            <a:endParaRPr lang="he-IL" sz="8000" b="1" dirty="0">
              <a:solidFill>
                <a:schemeClr val="accent4">
                  <a:lumMod val="60000"/>
                  <a:lumOff val="40000"/>
                </a:schemeClr>
              </a:solidFill>
              <a:latin typeface="Avenir Black" panose="020B0803020203020204"/>
              <a:cs typeface="Times New Roman" pitchFamily="18" charset="0"/>
            </a:endParaRPr>
          </a:p>
        </p:txBody>
      </p:sp>
      <p:sp>
        <p:nvSpPr>
          <p:cNvPr id="3" name="Content Placeholder 2"/>
          <p:cNvSpPr>
            <a:spLocks noGrp="1"/>
          </p:cNvSpPr>
          <p:nvPr>
            <p:ph idx="1"/>
          </p:nvPr>
        </p:nvSpPr>
        <p:spPr>
          <a:xfrm>
            <a:off x="589355" y="2417959"/>
            <a:ext cx="8551716" cy="4539432"/>
          </a:xfrm>
        </p:spPr>
        <p:txBody>
          <a:bodyPr>
            <a:noAutofit/>
          </a:bodyPr>
          <a:lstStyle/>
          <a:p>
            <a:pPr marL="0" indent="0" algn="l" rtl="0">
              <a:buNone/>
            </a:pPr>
            <a:r>
              <a:rPr lang="en-US" sz="2400" b="1" dirty="0"/>
              <a:t>What were the conditions </a:t>
            </a:r>
            <a:endParaRPr lang="en-US" sz="2400" b="1" dirty="0" smtClean="0"/>
          </a:p>
          <a:p>
            <a:pPr marL="0" indent="0" algn="l" rtl="0">
              <a:buNone/>
            </a:pPr>
            <a:r>
              <a:rPr lang="en-US" sz="2400" b="1" dirty="0"/>
              <a:t>	</a:t>
            </a:r>
            <a:r>
              <a:rPr lang="en-US" sz="2400" b="1" dirty="0" smtClean="0"/>
              <a:t>in </a:t>
            </a:r>
            <a:r>
              <a:rPr lang="en-US" sz="2400" b="1" dirty="0"/>
              <a:t>you, </a:t>
            </a:r>
            <a:endParaRPr lang="en-US" sz="2400" b="1" dirty="0" smtClean="0"/>
          </a:p>
          <a:p>
            <a:pPr marL="0" indent="0" algn="l" rtl="0">
              <a:buNone/>
            </a:pPr>
            <a:r>
              <a:rPr lang="en-US" sz="2400" b="1" dirty="0" smtClean="0"/>
              <a:t>	in </a:t>
            </a:r>
            <a:r>
              <a:rPr lang="en-US" sz="2400" b="1" dirty="0"/>
              <a:t>others, </a:t>
            </a:r>
            <a:endParaRPr lang="en-US" sz="2400" b="1" dirty="0" smtClean="0"/>
          </a:p>
          <a:p>
            <a:pPr marL="0" indent="0" algn="l" rtl="0">
              <a:buNone/>
            </a:pPr>
            <a:r>
              <a:rPr lang="en-US" sz="2400" b="1" dirty="0"/>
              <a:t>	</a:t>
            </a:r>
            <a:r>
              <a:rPr lang="en-US" sz="2400" b="1" dirty="0" smtClean="0"/>
              <a:t>the </a:t>
            </a:r>
            <a:r>
              <a:rPr lang="en-US" sz="2400" b="1" dirty="0"/>
              <a:t>organization, </a:t>
            </a:r>
            <a:endParaRPr lang="en-US" sz="2400" b="1" dirty="0" smtClean="0"/>
          </a:p>
          <a:p>
            <a:pPr marL="0" indent="0" algn="l" rtl="0">
              <a:buNone/>
            </a:pPr>
            <a:r>
              <a:rPr lang="en-US" sz="2400" b="1" dirty="0"/>
              <a:t>	</a:t>
            </a:r>
            <a:r>
              <a:rPr lang="en-US" sz="2400" b="1" dirty="0" smtClean="0"/>
              <a:t>location</a:t>
            </a:r>
            <a:r>
              <a:rPr lang="en-US" sz="2400" b="1" dirty="0"/>
              <a:t>, or </a:t>
            </a:r>
            <a:endParaRPr lang="en-US" sz="2400" b="1" dirty="0" smtClean="0"/>
          </a:p>
          <a:p>
            <a:pPr marL="0" indent="0" algn="l" rtl="0">
              <a:buNone/>
            </a:pPr>
            <a:r>
              <a:rPr lang="en-US" sz="2400" b="1" dirty="0"/>
              <a:t>	</a:t>
            </a:r>
            <a:r>
              <a:rPr lang="en-US" sz="2400" b="1" dirty="0" smtClean="0"/>
              <a:t>timing </a:t>
            </a:r>
          </a:p>
          <a:p>
            <a:pPr marL="0" indent="0" algn="l" rtl="0">
              <a:buNone/>
            </a:pPr>
            <a:r>
              <a:rPr lang="en-US" sz="2400" b="1" dirty="0" smtClean="0"/>
              <a:t>that </a:t>
            </a:r>
            <a:r>
              <a:rPr lang="en-US" sz="2400" b="1" dirty="0"/>
              <a:t>allowed this story to happen?</a:t>
            </a:r>
          </a:p>
          <a:p>
            <a:pPr marL="1254125" indent="0" algn="l" rtl="0">
              <a:buNone/>
            </a:pPr>
            <a:r>
              <a:rPr lang="en-US" sz="2400" dirty="0" smtClean="0"/>
              <a:t>[</a:t>
            </a:r>
            <a:r>
              <a:rPr lang="en-US" sz="2400" dirty="0"/>
              <a:t>Reflect the condition(s), ask “are there additional conditions?” and make sure the interviewee considers both self and others.] </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576" y="5517231"/>
            <a:ext cx="9144000" cy="59512"/>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2358447"/>
            <a:ext cx="9144000" cy="59512"/>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35696" y="5546987"/>
            <a:ext cx="56336" cy="1368153"/>
          </a:xfrm>
          <a:prstGeom prst="rect">
            <a:avLst/>
          </a:prstGeom>
        </p:spPr>
      </p:pic>
    </p:spTree>
    <p:extLst>
      <p:ext uri="{BB962C8B-B14F-4D97-AF65-F5344CB8AC3E}">
        <p14:creationId xmlns:p14="http://schemas.microsoft.com/office/powerpoint/2010/main" val="4081080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46856" y="188640"/>
            <a:ext cx="8229600" cy="614767"/>
          </a:xfrm>
        </p:spPr>
        <p:txBody>
          <a:bodyPr>
            <a:noAutofit/>
          </a:bodyPr>
          <a:lstStyle/>
          <a:p>
            <a:pPr algn="l"/>
            <a:r>
              <a:rPr lang="en-US" sz="8000" b="1" dirty="0" err="1" smtClean="0">
                <a:solidFill>
                  <a:schemeClr val="accent4">
                    <a:lumMod val="60000"/>
                    <a:lumOff val="40000"/>
                  </a:schemeClr>
                </a:solidFill>
                <a:latin typeface="Avenir Black" panose="020B0803020203020204" pitchFamily="34" charset="0"/>
                <a:cs typeface="Times New Roman" pitchFamily="18" charset="0"/>
              </a:rPr>
              <a:t>FFI</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11560" y="992771"/>
            <a:ext cx="7921253" cy="6937866"/>
          </a:xfrm>
        </p:spPr>
        <p:txBody>
          <a:bodyPr>
            <a:noAutofit/>
          </a:bodyPr>
          <a:lstStyle/>
          <a:p>
            <a:pPr marL="0" indent="0" algn="l" rtl="0">
              <a:spcAft>
                <a:spcPts val="1800"/>
              </a:spcAft>
              <a:buNone/>
            </a:pPr>
            <a:r>
              <a:rPr lang="en-US" sz="2000" dirty="0">
                <a:solidFill>
                  <a:srgbClr val="000000"/>
                </a:solidFill>
                <a:latin typeface="AvenirNext LT Pro Cn" panose="020B0506020202020204" pitchFamily="34" charset="0"/>
              </a:rPr>
              <a:t>I am sure that during your work here you have had both negative experiences and positive experiences.  Today, if possible, I would like to focus on your positive experiences</a:t>
            </a:r>
            <a:r>
              <a:rPr lang="en-US" sz="2000" dirty="0" smtClean="0">
                <a:solidFill>
                  <a:srgbClr val="000000"/>
                </a:solidFill>
                <a:latin typeface="AvenirNext LT Pro Cn" panose="020B0506020202020204" pitchFamily="34" charset="0"/>
              </a:rPr>
              <a:t>.</a:t>
            </a:r>
          </a:p>
          <a:p>
            <a:pPr marL="0" indent="0" algn="l" rtl="0">
              <a:spcBef>
                <a:spcPts val="0"/>
              </a:spcBef>
              <a:spcAft>
                <a:spcPts val="1800"/>
              </a:spcAft>
              <a:buClr>
                <a:srgbClr val="336699"/>
              </a:buClr>
              <a:buFont typeface="Wingdings" pitchFamily="2" charset="2"/>
              <a:buNone/>
              <a:defRPr/>
            </a:pPr>
            <a:r>
              <a:rPr lang="en-US" sz="2000" b="1" dirty="0" smtClean="0">
                <a:solidFill>
                  <a:srgbClr val="000000"/>
                </a:solidFill>
                <a:latin typeface="AvenirNext LT Pro Cn" panose="020B0506020202020204" pitchFamily="34" charset="0"/>
                <a:cs typeface="Arial" pitchFamily="34" charset="0"/>
              </a:rPr>
              <a:t>Could </a:t>
            </a:r>
            <a:r>
              <a:rPr lang="en-US" sz="2000" b="1" dirty="0">
                <a:solidFill>
                  <a:srgbClr val="000000"/>
                </a:solidFill>
                <a:latin typeface="AvenirNext LT Pro Cn" panose="020B0506020202020204" pitchFamily="34" charset="0"/>
                <a:cs typeface="Arial" pitchFamily="34" charset="0"/>
              </a:rPr>
              <a:t>you please tell me a story about a process at your work, during which you felt full of life (happy, energized), even before the results of your actions became </a:t>
            </a:r>
            <a:r>
              <a:rPr lang="en-US" sz="2000" b="1" dirty="0" smtClean="0">
                <a:solidFill>
                  <a:srgbClr val="000000"/>
                </a:solidFill>
                <a:latin typeface="AvenirNext LT Pro Cn" panose="020B0506020202020204" pitchFamily="34" charset="0"/>
                <a:cs typeface="Arial" pitchFamily="34" charset="0"/>
              </a:rPr>
              <a:t>known?  </a:t>
            </a:r>
            <a:r>
              <a:rPr lang="en-US" sz="2000" dirty="0" smtClean="0">
                <a:solidFill>
                  <a:srgbClr val="000000"/>
                </a:solidFill>
                <a:latin typeface="AvenirNext LT Pro Cn" panose="020B0506020202020204" pitchFamily="34" charset="0"/>
                <a:cs typeface="Arial" pitchFamily="34" charset="0"/>
              </a:rPr>
              <a:t>Make </a:t>
            </a:r>
            <a:r>
              <a:rPr lang="en-US" sz="2000" dirty="0">
                <a:solidFill>
                  <a:srgbClr val="000000"/>
                </a:solidFill>
                <a:latin typeface="AvenirNext LT Pro Cn" panose="020B0506020202020204" pitchFamily="34" charset="0"/>
                <a:cs typeface="Arial" pitchFamily="34" charset="0"/>
              </a:rPr>
              <a:t>sure you hear a </a:t>
            </a:r>
            <a:r>
              <a:rPr lang="en-US" sz="2000" dirty="0" smtClean="0">
                <a:solidFill>
                  <a:srgbClr val="000000"/>
                </a:solidFill>
                <a:latin typeface="AvenirNext LT Pro Cn" panose="020B0506020202020204" pitchFamily="34" charset="0"/>
                <a:cs typeface="Arial" pitchFamily="34" charset="0"/>
              </a:rPr>
              <a:t>story.  Would </a:t>
            </a:r>
            <a:r>
              <a:rPr lang="en-US" sz="2000" dirty="0">
                <a:solidFill>
                  <a:srgbClr val="000000"/>
                </a:solidFill>
                <a:latin typeface="AvenirNext LT Pro Cn" panose="020B0506020202020204" pitchFamily="34" charset="0"/>
                <a:cs typeface="Arial" pitchFamily="34" charset="0"/>
              </a:rPr>
              <a:t>you be happy to experience a similar story (process) again?  </a:t>
            </a:r>
            <a:r>
              <a:rPr lang="en-US" sz="2000" dirty="0" smtClean="0">
                <a:solidFill>
                  <a:srgbClr val="000000"/>
                </a:solidFill>
                <a:latin typeface="AvenirNext LT Pro Cn" panose="020B0506020202020204" pitchFamily="34" charset="0"/>
                <a:cs typeface="Arial" pitchFamily="34" charset="0"/>
              </a:rPr>
              <a:t>[</a:t>
            </a:r>
            <a:r>
              <a:rPr lang="en-US" sz="2000" dirty="0">
                <a:solidFill>
                  <a:srgbClr val="000000"/>
                </a:solidFill>
                <a:latin typeface="AvenirNext LT Pro Cn" panose="020B0506020202020204" pitchFamily="34" charset="0"/>
                <a:cs typeface="Arial" pitchFamily="34" charset="0"/>
              </a:rPr>
              <a:t>IF YES, reflect the story &amp; proceed; IF NOT, ask for another story</a:t>
            </a:r>
            <a:r>
              <a:rPr lang="en-US" sz="2000" dirty="0" smtClean="0">
                <a:solidFill>
                  <a:srgbClr val="000000"/>
                </a:solidFill>
                <a:latin typeface="AvenirNext LT Pro Cn" panose="020B0506020202020204" pitchFamily="34" charset="0"/>
                <a:cs typeface="Arial" pitchFamily="34" charset="0"/>
              </a:rPr>
              <a:t>.]  Ask </a:t>
            </a:r>
            <a:r>
              <a:rPr lang="en-US" sz="2000" dirty="0">
                <a:solidFill>
                  <a:srgbClr val="000000"/>
                </a:solidFill>
                <a:latin typeface="AvenirNext LT Pro Cn" panose="020B0506020202020204" pitchFamily="34" charset="0"/>
                <a:cs typeface="Arial" pitchFamily="34" charset="0"/>
              </a:rPr>
              <a:t>whether you missed </a:t>
            </a:r>
            <a:r>
              <a:rPr lang="en-US" sz="2000" dirty="0" smtClean="0">
                <a:solidFill>
                  <a:srgbClr val="000000"/>
                </a:solidFill>
                <a:latin typeface="AvenirNext LT Pro Cn" panose="020B0506020202020204" pitchFamily="34" charset="0"/>
                <a:cs typeface="Arial" pitchFamily="34" charset="0"/>
              </a:rPr>
              <a:t>anything </a:t>
            </a:r>
            <a:r>
              <a:rPr lang="en-US" sz="2000" dirty="0">
                <a:solidFill>
                  <a:srgbClr val="000000"/>
                </a:solidFill>
                <a:latin typeface="AvenirNext LT Pro Cn" panose="020B0506020202020204" pitchFamily="34" charset="0"/>
                <a:cs typeface="Arial" pitchFamily="34" charset="0"/>
              </a:rPr>
              <a:t>in your reflection</a:t>
            </a:r>
            <a:r>
              <a:rPr lang="en-US" sz="2000" dirty="0" smtClean="0">
                <a:solidFill>
                  <a:srgbClr val="000000"/>
                </a:solidFill>
                <a:latin typeface="AvenirNext LT Pro Cn" panose="020B0506020202020204" pitchFamily="34" charset="0"/>
                <a:cs typeface="Arial" pitchFamily="34" charset="0"/>
              </a:rPr>
              <a:t>.</a:t>
            </a:r>
          </a:p>
          <a:p>
            <a:pPr marL="0" indent="0" algn="l" rtl="0">
              <a:spcBef>
                <a:spcPts val="0"/>
              </a:spcBef>
              <a:spcAft>
                <a:spcPts val="1800"/>
              </a:spcAft>
              <a:buNone/>
            </a:pPr>
            <a:r>
              <a:rPr lang="en-US" sz="2000" b="1" dirty="0" smtClean="0">
                <a:latin typeface="AvenirNext LT Pro Cn" panose="020B0506020202020204" pitchFamily="34" charset="0"/>
              </a:rPr>
              <a:t>What </a:t>
            </a:r>
            <a:r>
              <a:rPr lang="en-US" sz="2000" b="1" dirty="0">
                <a:latin typeface="AvenirNext LT Pro Cn" panose="020B0506020202020204" pitchFamily="34" charset="0"/>
              </a:rPr>
              <a:t>was the peak moment (climax) of this story?  </a:t>
            </a:r>
            <a:r>
              <a:rPr lang="en-US" sz="2000" b="1" dirty="0" smtClean="0">
                <a:latin typeface="AvenirNext LT Pro Cn" panose="020B0506020202020204" pitchFamily="34" charset="0"/>
              </a:rPr>
              <a:t>What </a:t>
            </a:r>
            <a:r>
              <a:rPr lang="en-US" sz="2000" b="1" dirty="0">
                <a:latin typeface="AvenirNext LT Pro Cn" panose="020B0506020202020204" pitchFamily="34" charset="0"/>
              </a:rPr>
              <a:t>did you think at the peak moment? </a:t>
            </a:r>
            <a:r>
              <a:rPr lang="en-US" sz="2000" b="1" dirty="0" smtClean="0">
                <a:latin typeface="AvenirNext LT Pro Cn" panose="020B0506020202020204" pitchFamily="34" charset="0"/>
              </a:rPr>
              <a:t>How </a:t>
            </a:r>
            <a:r>
              <a:rPr lang="en-US" sz="2000" b="1" dirty="0">
                <a:latin typeface="AvenirNext LT Pro Cn" panose="020B0506020202020204" pitchFamily="34" charset="0"/>
              </a:rPr>
              <a:t>did you feel at that moment (including your physiological reaction)? </a:t>
            </a:r>
            <a:r>
              <a:rPr lang="en-US" sz="2000" b="1" dirty="0" smtClean="0">
                <a:latin typeface="AvenirNext LT Pro Cn" panose="020B0506020202020204" pitchFamily="34" charset="0"/>
              </a:rPr>
              <a:t> </a:t>
            </a:r>
            <a:r>
              <a:rPr lang="en-US" sz="2000" dirty="0" smtClean="0">
                <a:latin typeface="AvenirNext LT Pro Cn" panose="020B0506020202020204" pitchFamily="34" charset="0"/>
              </a:rPr>
              <a:t>Would </a:t>
            </a:r>
            <a:r>
              <a:rPr lang="en-US" sz="2000" dirty="0">
                <a:latin typeface="AvenirNext LT Pro Cn" panose="020B0506020202020204" pitchFamily="34" charset="0"/>
              </a:rPr>
              <a:t>you like to experience these emotions again?  </a:t>
            </a:r>
            <a:r>
              <a:rPr lang="en-US" sz="2000" dirty="0" smtClean="0">
                <a:latin typeface="AvenirNext LT Pro Cn" panose="020B0506020202020204" pitchFamily="34" charset="0"/>
              </a:rPr>
              <a:t>[</a:t>
            </a:r>
            <a:r>
              <a:rPr lang="en-US" sz="2000" dirty="0">
                <a:latin typeface="AvenirNext LT Pro Cn" panose="020B0506020202020204" pitchFamily="34" charset="0"/>
              </a:rPr>
              <a:t>IF ABSOLUTELY YES, reflect the emotions &amp; proceed; IF NOT, ask for another story.]</a:t>
            </a:r>
          </a:p>
          <a:p>
            <a:pPr marL="0" indent="0" algn="l" rtl="0">
              <a:spcAft>
                <a:spcPts val="1800"/>
              </a:spcAft>
              <a:buNone/>
            </a:pPr>
            <a:r>
              <a:rPr lang="en-US" sz="2000" b="1" dirty="0" smtClean="0">
                <a:latin typeface="AvenirNext LT Pro Cn" panose="020B0506020202020204" pitchFamily="34" charset="0"/>
              </a:rPr>
              <a:t>What </a:t>
            </a:r>
            <a:r>
              <a:rPr lang="en-US" sz="2000" b="1" dirty="0">
                <a:latin typeface="AvenirNext LT Pro Cn" panose="020B0506020202020204" pitchFamily="34" charset="0"/>
              </a:rPr>
              <a:t>were the conditions in you, in others, the organization, location, or timing that allowed this story to happen</a:t>
            </a:r>
            <a:r>
              <a:rPr lang="en-US" sz="2000" b="1" dirty="0" smtClean="0">
                <a:latin typeface="AvenirNext LT Pro Cn" panose="020B0506020202020204" pitchFamily="34" charset="0"/>
              </a:rPr>
              <a:t>? </a:t>
            </a:r>
            <a:r>
              <a:rPr lang="en-US" sz="2000" dirty="0" smtClean="0">
                <a:solidFill>
                  <a:srgbClr val="000000"/>
                </a:solidFill>
                <a:latin typeface="AvenirNext LT Pro Cn" panose="020B0506020202020204" pitchFamily="34" charset="0"/>
                <a:cs typeface="Arial" pitchFamily="34" charset="0"/>
              </a:rPr>
              <a:t>[</a:t>
            </a:r>
            <a:r>
              <a:rPr lang="en-US" sz="2000" dirty="0">
                <a:solidFill>
                  <a:srgbClr val="000000"/>
                </a:solidFill>
                <a:latin typeface="AvenirNext LT Pro Cn" panose="020B0506020202020204" pitchFamily="34" charset="0"/>
                <a:cs typeface="Arial" pitchFamily="34" charset="0"/>
              </a:rPr>
              <a:t>Reflect the condition(s), ask “are there additional conditions?” and make sure the interviewee considers both self and others.] </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6241" y="6681856"/>
            <a:ext cx="9144000" cy="59512"/>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9967" y="980728"/>
            <a:ext cx="9144000" cy="59512"/>
          </a:xfrm>
          <a:prstGeom prst="rect">
            <a:avLst/>
          </a:prstGeom>
        </p:spPr>
      </p:pic>
    </p:spTree>
    <p:extLst>
      <p:ext uri="{BB962C8B-B14F-4D97-AF65-F5344CB8AC3E}">
        <p14:creationId xmlns:p14="http://schemas.microsoft.com/office/powerpoint/2010/main" val="12963303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738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18864" y="332656"/>
            <a:ext cx="8013576" cy="470751"/>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THE QUESTION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588823" y="2349500"/>
            <a:ext cx="7943618" cy="3455764"/>
          </a:xfrm>
        </p:spPr>
        <p:txBody>
          <a:bodyPr>
            <a:noAutofit/>
          </a:bodyPr>
          <a:lstStyle/>
          <a:p>
            <a:pPr marL="0" indent="0" algn="l" rtl="0">
              <a:lnSpc>
                <a:spcPct val="90000"/>
              </a:lnSpc>
              <a:buNone/>
              <a:defRPr/>
            </a:pPr>
            <a:r>
              <a:rPr lang="en-US" sz="2400" dirty="0">
                <a:solidFill>
                  <a:srgbClr val="000000"/>
                </a:solidFill>
                <a:latin typeface="Avenir LT Std 55 Roman" panose="020B0503020203020204" pitchFamily="34" charset="0"/>
                <a:cs typeface="Arial" pitchFamily="34" charset="0"/>
              </a:rPr>
              <a:t>If you truly wish to repeat the process that happened in your story and to replicate the emotions you experienced at the peak, the conditions that facilitated your story may be a part of your own code for well being and superior performance.</a:t>
            </a:r>
          </a:p>
          <a:p>
            <a:pPr marL="0" indent="0" algn="l" rtl="0">
              <a:lnSpc>
                <a:spcPct val="90000"/>
              </a:lnSpc>
              <a:buNone/>
              <a:defRPr/>
            </a:pPr>
            <a:endParaRPr lang="en-US" sz="1050" dirty="0">
              <a:solidFill>
                <a:srgbClr val="000000"/>
              </a:solidFill>
              <a:latin typeface="Avenir LT Std 55 Roman" panose="020B0503020203020204" pitchFamily="34" charset="0"/>
              <a:cs typeface="Arial" pitchFamily="34" charset="0"/>
            </a:endParaRPr>
          </a:p>
          <a:p>
            <a:pPr marL="0" indent="0" algn="l" rtl="0">
              <a:lnSpc>
                <a:spcPct val="90000"/>
              </a:lnSpc>
              <a:buNone/>
              <a:defRPr/>
            </a:pPr>
            <a:r>
              <a:rPr lang="en-US" sz="2400" dirty="0">
                <a:solidFill>
                  <a:srgbClr val="000000"/>
                </a:solidFill>
                <a:latin typeface="Avenir LT Std 55 Roman" panose="020B0503020203020204" pitchFamily="34" charset="0"/>
                <a:cs typeface="Arial" pitchFamily="34" charset="0"/>
              </a:rPr>
              <a:t>Consider these conditions as road signs or a beacon that shows you the way to be at your best.</a:t>
            </a:r>
          </a:p>
          <a:p>
            <a:pPr marL="0" indent="0" algn="l" rtl="0">
              <a:lnSpc>
                <a:spcPct val="90000"/>
              </a:lnSpc>
              <a:buNone/>
              <a:defRPr/>
            </a:pPr>
            <a:endParaRPr lang="en-US" sz="1050" dirty="0">
              <a:solidFill>
                <a:srgbClr val="000000"/>
              </a:solidFill>
              <a:latin typeface="Avenir LT Std 55 Roman" panose="020B0503020203020204" pitchFamily="34" charset="0"/>
              <a:cs typeface="Arial" pitchFamily="34" charset="0"/>
            </a:endParaRPr>
          </a:p>
          <a:p>
            <a:pPr marL="0" indent="0" algn="l" rtl="0">
              <a:lnSpc>
                <a:spcPct val="90000"/>
              </a:lnSpc>
              <a:buNone/>
              <a:defRPr/>
            </a:pPr>
            <a:r>
              <a:rPr lang="en-US" sz="2400" b="1" dirty="0">
                <a:solidFill>
                  <a:srgbClr val="000000"/>
                </a:solidFill>
                <a:latin typeface="Avenir LT Std 55 Roman" panose="020B0503020203020204" pitchFamily="34" charset="0"/>
                <a:cs typeface="Arial" pitchFamily="34" charset="0"/>
              </a:rPr>
              <a:t>To what degree do your current practices take you closer to, or further away from, the conditions that allowed you to be at your best? </a:t>
            </a:r>
            <a:endParaRPr lang="he-IL" sz="2400" b="1" dirty="0">
              <a:solidFill>
                <a:srgbClr val="000000"/>
              </a:solidFill>
              <a:latin typeface="Avenir LT Std 55 Roman" panose="020B0503020203020204"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8823" y="5661248"/>
            <a:ext cx="9144000" cy="59512"/>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188" y="2349500"/>
            <a:ext cx="9144000" cy="59512"/>
          </a:xfrm>
          <a:prstGeom prst="rect">
            <a:avLst/>
          </a:prstGeom>
        </p:spPr>
      </p:pic>
    </p:spTree>
    <p:extLst>
      <p:ext uri="{BB962C8B-B14F-4D97-AF65-F5344CB8AC3E}">
        <p14:creationId xmlns:p14="http://schemas.microsoft.com/office/powerpoint/2010/main" val="35222722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92" y="116632"/>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332656"/>
            <a:ext cx="8229600"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EXTENSIONS</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20550" y="2349500"/>
            <a:ext cx="7943085" cy="4539432"/>
          </a:xfrm>
        </p:spPr>
        <p:txBody>
          <a:bodyPr>
            <a:noAutofit/>
          </a:bodyPr>
          <a:lstStyle/>
          <a:p>
            <a:pPr marL="0" indent="0" algn="l" rtl="0">
              <a:lnSpc>
                <a:spcPct val="90000"/>
              </a:lnSpc>
              <a:buNone/>
              <a:defRPr/>
            </a:pPr>
            <a:r>
              <a:rPr lang="en-US" sz="3600" dirty="0" smtClean="0">
                <a:solidFill>
                  <a:srgbClr val="000000"/>
                </a:solidFill>
                <a:latin typeface="AvenirNext LT Pro Cn" panose="020B0506020202020204" pitchFamily="34" charset="0"/>
              </a:rPr>
              <a:t>strategy</a:t>
            </a:r>
          </a:p>
          <a:p>
            <a:pPr marL="0" indent="0" algn="l" rtl="0">
              <a:lnSpc>
                <a:spcPct val="90000"/>
              </a:lnSpc>
              <a:buNone/>
              <a:defRPr/>
            </a:pPr>
            <a:r>
              <a:rPr lang="en-US" sz="3600" dirty="0" smtClean="0">
                <a:solidFill>
                  <a:srgbClr val="000000"/>
                </a:solidFill>
                <a:latin typeface="AvenirNext LT Pro Cn" panose="020B0506020202020204" pitchFamily="34" charset="0"/>
              </a:rPr>
              <a:t>people/organizations </a:t>
            </a:r>
            <a:r>
              <a:rPr lang="en-US" sz="3600" dirty="0">
                <a:solidFill>
                  <a:srgbClr val="000000"/>
                </a:solidFill>
                <a:latin typeface="AvenirNext LT Pro Cn" panose="020B0506020202020204" pitchFamily="34" charset="0"/>
              </a:rPr>
              <a:t>in pain</a:t>
            </a:r>
          </a:p>
          <a:p>
            <a:pPr marL="0" indent="0" algn="l" rtl="0">
              <a:lnSpc>
                <a:spcPct val="90000"/>
              </a:lnSpc>
              <a:buNone/>
              <a:defRPr/>
            </a:pPr>
            <a:r>
              <a:rPr lang="en-US" sz="3600" dirty="0" smtClean="0">
                <a:solidFill>
                  <a:srgbClr val="000000"/>
                </a:solidFill>
                <a:latin typeface="AvenirNext LT Pro Cn" panose="020B0506020202020204" pitchFamily="34" charset="0"/>
              </a:rPr>
              <a:t>a team/group/organization</a:t>
            </a:r>
            <a:endParaRPr lang="en-US" sz="3600" dirty="0">
              <a:solidFill>
                <a:srgbClr val="000000"/>
              </a:solidFill>
              <a:latin typeface="AvenirNext LT Pro Cn" panose="020B0506020202020204" pitchFamily="34" charset="0"/>
            </a:endParaRPr>
          </a:p>
          <a:p>
            <a:pPr marL="0" indent="0" algn="l" rtl="0">
              <a:lnSpc>
                <a:spcPct val="90000"/>
              </a:lnSpc>
              <a:buNone/>
              <a:defRPr/>
            </a:pPr>
            <a:r>
              <a:rPr lang="en-US" sz="3600" dirty="0" smtClean="0">
                <a:solidFill>
                  <a:srgbClr val="000000"/>
                </a:solidFill>
                <a:latin typeface="AvenirNext LT Pro Cn" panose="020B0506020202020204" pitchFamily="34" charset="0"/>
              </a:rPr>
              <a:t>a </a:t>
            </a:r>
            <a:r>
              <a:rPr lang="en-US" sz="3600" dirty="0">
                <a:solidFill>
                  <a:srgbClr val="000000"/>
                </a:solidFill>
                <a:latin typeface="AvenirNext LT Pro Cn" panose="020B0506020202020204" pitchFamily="34" charset="0"/>
              </a:rPr>
              <a:t>vision (from a hobby)</a:t>
            </a:r>
            <a:endParaRPr lang="he-IL" sz="3600" dirty="0">
              <a:solidFill>
                <a:srgbClr val="000000"/>
              </a:solidFill>
              <a:latin typeface="AvenirNext LT Pro Cn" panose="020B0506020202020204" pitchFamily="34" charset="0"/>
            </a:endParaRPr>
          </a:p>
        </p:txBody>
      </p:sp>
      <p:sp>
        <p:nvSpPr>
          <p:cNvPr id="4" name="TextBox 3"/>
          <p:cNvSpPr txBox="1"/>
          <p:nvPr/>
        </p:nvSpPr>
        <p:spPr>
          <a:xfrm>
            <a:off x="457200" y="1214094"/>
            <a:ext cx="1719202" cy="523220"/>
          </a:xfrm>
          <a:prstGeom prst="rect">
            <a:avLst/>
          </a:prstGeom>
          <a:noFill/>
        </p:spPr>
        <p:txBody>
          <a:bodyPr wrap="square" rtlCol="0">
            <a:spAutoFit/>
          </a:bodyPr>
          <a:lstStyle/>
          <a:p>
            <a:pPr algn="l" rtl="0"/>
            <a:r>
              <a:rPr lang="en-US" sz="2800" dirty="0" err="1">
                <a:solidFill>
                  <a:srgbClr val="000000"/>
                </a:solidFill>
                <a:latin typeface="Avenir Black Oblique" panose="020B0803020203090204" pitchFamily="34" charset="0"/>
              </a:rPr>
              <a:t>FFI</a:t>
            </a:r>
            <a:r>
              <a:rPr lang="en-US" sz="2800" dirty="0">
                <a:solidFill>
                  <a:srgbClr val="000000"/>
                </a:solidFill>
                <a:latin typeface="Avenir Black Oblique" panose="020B0803020203090204" pitchFamily="34" charset="0"/>
              </a:rPr>
              <a:t> for</a:t>
            </a:r>
            <a:endParaRPr lang="en-US" sz="2800" dirty="0">
              <a:latin typeface="Avenir Black Oblique" panose="020B0803020203090204" pitchFamily="34"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2484830"/>
            <a:ext cx="340440" cy="349642"/>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3140565"/>
            <a:ext cx="340440" cy="3496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3716226"/>
            <a:ext cx="340440" cy="349642"/>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4352958"/>
            <a:ext cx="340440" cy="349642"/>
          </a:xfrm>
          <a:prstGeom prst="rect">
            <a:avLst/>
          </a:prstGeom>
        </p:spPr>
      </p:pic>
    </p:spTree>
    <p:extLst>
      <p:ext uri="{BB962C8B-B14F-4D97-AF65-F5344CB8AC3E}">
        <p14:creationId xmlns:p14="http://schemas.microsoft.com/office/powerpoint/2010/main" val="2133334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18864" y="-603448"/>
            <a:ext cx="8229600" cy="2308342"/>
          </a:xfrm>
        </p:spPr>
        <p:txBody>
          <a:bodyPr>
            <a:noAutofit/>
          </a:bodyPr>
          <a:lstStyle/>
          <a:p>
            <a:pPr algn="l"/>
            <a:r>
              <a:rPr lang="en-US" sz="8000" b="1" dirty="0" smtClean="0">
                <a:solidFill>
                  <a:schemeClr val="accent4">
                    <a:lumMod val="60000"/>
                    <a:lumOff val="40000"/>
                  </a:schemeClr>
                </a:solidFill>
                <a:latin typeface="Avenir Black" panose="020B0803020203020204"/>
                <a:cs typeface="Times New Roman" pitchFamily="18" charset="0"/>
              </a:rPr>
              <a:t>STRATEGIC</a:t>
            </a:r>
            <a:endParaRPr lang="he-IL" sz="8000" b="1" dirty="0">
              <a:solidFill>
                <a:schemeClr val="accent4">
                  <a:lumMod val="60000"/>
                  <a:lumOff val="40000"/>
                </a:schemeClr>
              </a:solidFill>
              <a:latin typeface="Avenir Black" panose="020B0803020203020204"/>
              <a:cs typeface="Times New Roman" pitchFamily="18" charset="0"/>
            </a:endParaRPr>
          </a:p>
        </p:txBody>
      </p:sp>
      <p:sp>
        <p:nvSpPr>
          <p:cNvPr id="3" name="Content Placeholder 2"/>
          <p:cNvSpPr>
            <a:spLocks noGrp="1"/>
          </p:cNvSpPr>
          <p:nvPr>
            <p:ph idx="1"/>
          </p:nvPr>
        </p:nvSpPr>
        <p:spPr>
          <a:xfrm>
            <a:off x="589355" y="2348880"/>
            <a:ext cx="8551716" cy="2664296"/>
          </a:xfrm>
        </p:spPr>
        <p:txBody>
          <a:bodyPr>
            <a:noAutofit/>
          </a:bodyPr>
          <a:lstStyle/>
          <a:p>
            <a:pPr marL="0" indent="0" algn="l" rtl="0">
              <a:spcBef>
                <a:spcPts val="0"/>
              </a:spcBef>
              <a:buClr>
                <a:srgbClr val="336699"/>
              </a:buClr>
              <a:buFont typeface="Wingdings" pitchFamily="2" charset="2"/>
              <a:buNone/>
              <a:defRPr/>
            </a:pPr>
            <a:r>
              <a:rPr lang="en-US" sz="2400" b="1" dirty="0">
                <a:solidFill>
                  <a:srgbClr val="000000"/>
                </a:solidFill>
                <a:latin typeface="AvenirNext LT Pro Cn" panose="020B0506020202020204" pitchFamily="34" charset="0"/>
                <a:cs typeface="Arial" pitchFamily="34" charset="0"/>
              </a:rPr>
              <a:t>Could you please tell me a story </a:t>
            </a:r>
            <a:r>
              <a:rPr lang="en-US" sz="2400" b="1" dirty="0" smtClean="0">
                <a:solidFill>
                  <a:srgbClr val="000000"/>
                </a:solidFill>
                <a:latin typeface="AvenirNext LT Pro Cn" panose="020B0506020202020204" pitchFamily="34" charset="0"/>
                <a:cs typeface="Arial" pitchFamily="34" charset="0"/>
              </a:rPr>
              <a:t>about __________, which you truly enjoyed?</a:t>
            </a:r>
          </a:p>
          <a:p>
            <a:pPr marL="0" indent="0" algn="l" rtl="0">
              <a:spcBef>
                <a:spcPts val="0"/>
              </a:spcBef>
              <a:buClr>
                <a:srgbClr val="336699"/>
              </a:buClr>
              <a:buFont typeface="Wingdings" pitchFamily="2" charset="2"/>
              <a:buNone/>
              <a:defRPr/>
            </a:pPr>
            <a:endParaRPr lang="en-US" sz="2400" b="1" dirty="0" smtClean="0">
              <a:solidFill>
                <a:srgbClr val="000000"/>
              </a:solidFill>
              <a:latin typeface="AvenirNext LT Pro Cn" panose="020B0506020202020204" pitchFamily="34" charset="0"/>
              <a:cs typeface="Arial" pitchFamily="34" charset="0"/>
            </a:endParaRPr>
          </a:p>
          <a:p>
            <a:pPr marL="1252538" indent="0" algn="l" rtl="0">
              <a:spcBef>
                <a:spcPts val="0"/>
              </a:spcBef>
              <a:buClr>
                <a:srgbClr val="336699"/>
              </a:buClr>
              <a:buFont typeface="Wingdings" pitchFamily="2" charset="2"/>
              <a:buNone/>
              <a:defRPr/>
            </a:pPr>
            <a:r>
              <a:rPr lang="en-US" sz="2400" b="1" dirty="0" smtClean="0">
                <a:solidFill>
                  <a:srgbClr val="000000"/>
                </a:solidFill>
                <a:latin typeface="AvenirNext LT Pro Cn" panose="020B0506020202020204" pitchFamily="34" charset="0"/>
                <a:cs typeface="Arial" pitchFamily="34" charset="0"/>
              </a:rPr>
              <a:t>Examples:</a:t>
            </a:r>
          </a:p>
          <a:p>
            <a:pPr marL="1252538" indent="0" algn="l" rtl="0">
              <a:spcBef>
                <a:spcPts val="0"/>
              </a:spcBef>
              <a:buClr>
                <a:srgbClr val="336699"/>
              </a:buClr>
              <a:buFont typeface="Wingdings" pitchFamily="2" charset="2"/>
              <a:buNone/>
              <a:defRPr/>
            </a:pPr>
            <a:r>
              <a:rPr lang="en-US" sz="2400" b="1" dirty="0">
                <a:solidFill>
                  <a:srgbClr val="000000"/>
                </a:solidFill>
                <a:latin typeface="AvenirNext LT Pro Cn" panose="020B0506020202020204" pitchFamily="34" charset="0"/>
                <a:cs typeface="Arial" pitchFamily="34" charset="0"/>
              </a:rPr>
              <a:t>	</a:t>
            </a:r>
            <a:r>
              <a:rPr lang="en-US" sz="2400" b="1" dirty="0" smtClean="0">
                <a:solidFill>
                  <a:srgbClr val="000000"/>
                </a:solidFill>
                <a:latin typeface="AvenirNext LT Pro Cn" panose="020B0506020202020204" pitchFamily="34" charset="0"/>
                <a:cs typeface="Arial" pitchFamily="34" charset="0"/>
              </a:rPr>
              <a:t>a time you were extremely creative</a:t>
            </a:r>
          </a:p>
          <a:p>
            <a:pPr marL="1252538" indent="0" algn="l" rtl="0">
              <a:spcBef>
                <a:spcPts val="0"/>
              </a:spcBef>
              <a:buClr>
                <a:srgbClr val="336699"/>
              </a:buClr>
              <a:buFont typeface="Wingdings" pitchFamily="2" charset="2"/>
              <a:buNone/>
              <a:defRPr/>
            </a:pPr>
            <a:r>
              <a:rPr lang="en-US" sz="2400" b="1" dirty="0">
                <a:solidFill>
                  <a:srgbClr val="000000"/>
                </a:solidFill>
                <a:latin typeface="AvenirNext LT Pro Cn" panose="020B0506020202020204" pitchFamily="34" charset="0"/>
                <a:cs typeface="Arial" pitchFamily="34" charset="0"/>
              </a:rPr>
              <a:t>	</a:t>
            </a:r>
            <a:r>
              <a:rPr lang="en-US" sz="2400" b="1" dirty="0" smtClean="0">
                <a:solidFill>
                  <a:srgbClr val="000000"/>
                </a:solidFill>
                <a:latin typeface="AvenirNext LT Pro Cn" panose="020B0506020202020204" pitchFamily="34" charset="0"/>
                <a:cs typeface="Arial" pitchFamily="34" charset="0"/>
              </a:rPr>
              <a:t>gave a service</a:t>
            </a:r>
          </a:p>
          <a:p>
            <a:pPr marL="1252538" indent="0" algn="l" rtl="0">
              <a:spcBef>
                <a:spcPts val="0"/>
              </a:spcBef>
              <a:buClr>
                <a:srgbClr val="336699"/>
              </a:buClr>
              <a:buFont typeface="Wingdings" pitchFamily="2" charset="2"/>
              <a:buNone/>
              <a:defRPr/>
            </a:pPr>
            <a:r>
              <a:rPr lang="en-US" sz="2400" b="1" dirty="0">
                <a:solidFill>
                  <a:srgbClr val="000000"/>
                </a:solidFill>
                <a:latin typeface="AvenirNext LT Pro Cn" panose="020B0506020202020204" pitchFamily="34" charset="0"/>
                <a:cs typeface="Arial" pitchFamily="34" charset="0"/>
              </a:rPr>
              <a:t>	</a:t>
            </a:r>
            <a:r>
              <a:rPr lang="en-US" sz="2400" b="1" dirty="0" smtClean="0">
                <a:solidFill>
                  <a:srgbClr val="000000"/>
                </a:solidFill>
                <a:latin typeface="AvenirNext LT Pro Cn" panose="020B0506020202020204" pitchFamily="34" charset="0"/>
                <a:cs typeface="Arial" pitchFamily="34" charset="0"/>
              </a:rPr>
              <a:t>demonstrated leadership</a:t>
            </a:r>
          </a:p>
          <a:p>
            <a:pPr marL="1252538" indent="0" algn="l" rtl="0">
              <a:spcBef>
                <a:spcPts val="0"/>
              </a:spcBef>
              <a:buClr>
                <a:srgbClr val="336699"/>
              </a:buClr>
              <a:buFont typeface="Wingdings" pitchFamily="2" charset="2"/>
              <a:buNone/>
              <a:defRPr/>
            </a:pPr>
            <a:r>
              <a:rPr lang="en-US" sz="2400" b="1" dirty="0">
                <a:solidFill>
                  <a:srgbClr val="000000"/>
                </a:solidFill>
                <a:latin typeface="AvenirNext LT Pro Cn" panose="020B0506020202020204" pitchFamily="34" charset="0"/>
                <a:cs typeface="Arial" pitchFamily="34" charset="0"/>
              </a:rPr>
              <a:t>	</a:t>
            </a:r>
            <a:r>
              <a:rPr lang="en-US" sz="2400" b="1" dirty="0" smtClean="0">
                <a:solidFill>
                  <a:srgbClr val="000000"/>
                </a:solidFill>
                <a:latin typeface="AvenirNext LT Pro Cn" panose="020B0506020202020204" pitchFamily="34" charset="0"/>
                <a:cs typeface="Arial" pitchFamily="34" charset="0"/>
              </a:rPr>
              <a:t>being a team member</a:t>
            </a:r>
            <a:endParaRPr lang="en-US" sz="2400" b="1" dirty="0">
              <a:solidFill>
                <a:srgbClr val="000000"/>
              </a:solidFill>
              <a:latin typeface="AvenirNext LT Pro Cn" panose="020B0506020202020204" pitchFamily="34" charset="0"/>
              <a:cs typeface="Arial" pitchFamily="34" charset="0"/>
            </a:endParaRPr>
          </a:p>
          <a:p>
            <a:pPr marL="0" indent="0" algn="l" rtl="0">
              <a:spcBef>
                <a:spcPts val="0"/>
              </a:spcBef>
              <a:buClr>
                <a:srgbClr val="336699"/>
              </a:buClr>
              <a:buFont typeface="Wingdings" pitchFamily="2" charset="2"/>
              <a:buNone/>
              <a:defRPr/>
            </a:pPr>
            <a:endParaRPr lang="en-US" sz="2400" b="1" dirty="0">
              <a:solidFill>
                <a:srgbClr val="000000"/>
              </a:solidFill>
              <a:latin typeface="AvenirNext LT Pro Cn" panose="020B0506020202020204" pitchFamily="34" charset="0"/>
              <a:cs typeface="Arial"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3140968"/>
            <a:ext cx="9144000" cy="59512"/>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2348880"/>
            <a:ext cx="9144000" cy="54029"/>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2394538" y="3793244"/>
            <a:ext cx="62093" cy="1507964"/>
          </a:xfrm>
          <a:prstGeom prst="rect">
            <a:avLst/>
          </a:prstGeom>
        </p:spPr>
      </p:pic>
    </p:spTree>
    <p:extLst>
      <p:ext uri="{BB962C8B-B14F-4D97-AF65-F5344CB8AC3E}">
        <p14:creationId xmlns:p14="http://schemas.microsoft.com/office/powerpoint/2010/main" val="36622620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0118"/>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46856" y="404664"/>
            <a:ext cx="8229600" cy="614767"/>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IN PAIN</a:t>
            </a:r>
            <a:endParaRPr lang="he-IL" sz="8000" b="1" dirty="0">
              <a:solidFill>
                <a:schemeClr val="accent4">
                  <a:lumMod val="60000"/>
                  <a:lumOff val="40000"/>
                </a:schemeClr>
              </a:solidFill>
              <a:latin typeface="Avenir" panose="02000603020000090003" pitchFamily="2" charset="0"/>
              <a:cs typeface="Times New Roman" pitchFamily="18" charset="0"/>
            </a:endParaRPr>
          </a:p>
        </p:txBody>
      </p:sp>
      <p:sp>
        <p:nvSpPr>
          <p:cNvPr id="3" name="Content Placeholder 2"/>
          <p:cNvSpPr>
            <a:spLocks noGrp="1"/>
          </p:cNvSpPr>
          <p:nvPr>
            <p:ph idx="1"/>
          </p:nvPr>
        </p:nvSpPr>
        <p:spPr>
          <a:xfrm>
            <a:off x="602168" y="2356198"/>
            <a:ext cx="7930645" cy="4457178"/>
          </a:xfrm>
        </p:spPr>
        <p:txBody>
          <a:bodyPr>
            <a:noAutofit/>
          </a:bodyPr>
          <a:lstStyle/>
          <a:p>
            <a:pPr marL="0" indent="0" algn="l" rtl="0">
              <a:buNone/>
            </a:pPr>
            <a:r>
              <a:rPr lang="en-US" sz="2800" b="1" dirty="0">
                <a:solidFill>
                  <a:srgbClr val="000000"/>
                </a:solidFill>
                <a:latin typeface="Avenir LT Std 55 Roman" panose="020B0503020203020204" pitchFamily="34" charset="0"/>
              </a:rPr>
              <a:t>What currently upsets (irritates, annoys) you the most?</a:t>
            </a:r>
          </a:p>
          <a:p>
            <a:pPr marL="457200" lvl="1" indent="0" algn="l" rtl="0">
              <a:buNone/>
            </a:pPr>
            <a:r>
              <a:rPr lang="en-US" dirty="0">
                <a:solidFill>
                  <a:srgbClr val="000000"/>
                </a:solidFill>
                <a:latin typeface="Avenir LT Std 55 Roman" panose="020B0503020203020204" pitchFamily="34" charset="0"/>
              </a:rPr>
              <a:t>“I am nervous when I teach”</a:t>
            </a:r>
          </a:p>
          <a:p>
            <a:pPr marL="0" indent="0" algn="l" rtl="0">
              <a:buNone/>
            </a:pPr>
            <a:r>
              <a:rPr lang="en-US" sz="2800" b="1" dirty="0">
                <a:solidFill>
                  <a:srgbClr val="000000"/>
                </a:solidFill>
                <a:latin typeface="Avenir LT Std 55 Roman" panose="020B0503020203020204" pitchFamily="34" charset="0"/>
              </a:rPr>
              <a:t>What is it a symptom of?</a:t>
            </a:r>
          </a:p>
          <a:p>
            <a:pPr marL="457200" lvl="1" indent="0" algn="l" rtl="0">
              <a:buNone/>
            </a:pPr>
            <a:r>
              <a:rPr lang="en-US" dirty="0">
                <a:solidFill>
                  <a:srgbClr val="000000"/>
                </a:solidFill>
                <a:latin typeface="Avenir LT Std 55 Roman" panose="020B0503020203020204" pitchFamily="34" charset="0"/>
              </a:rPr>
              <a:t>“My lack of confidence”</a:t>
            </a:r>
          </a:p>
          <a:p>
            <a:pPr marL="0" indent="0" algn="l" rtl="0">
              <a:buNone/>
            </a:pPr>
            <a:r>
              <a:rPr lang="en-US" sz="2800" b="1" dirty="0">
                <a:solidFill>
                  <a:srgbClr val="000000"/>
                </a:solidFill>
                <a:latin typeface="Avenir LT Std 55 Roman" panose="020B0503020203020204" pitchFamily="34" charset="0"/>
              </a:rPr>
              <a:t>What is the ideal opposites?</a:t>
            </a:r>
          </a:p>
          <a:p>
            <a:pPr marL="457200" lvl="1" indent="0" algn="l" rtl="0">
              <a:buNone/>
            </a:pPr>
            <a:r>
              <a:rPr lang="en-US" dirty="0">
                <a:solidFill>
                  <a:srgbClr val="000000"/>
                </a:solidFill>
                <a:latin typeface="Avenir LT Std 55 Roman" panose="020B0503020203020204" pitchFamily="34" charset="0"/>
              </a:rPr>
              <a:t>“Enjoying what I am doing without worrying”?</a:t>
            </a:r>
          </a:p>
        </p:txBody>
      </p:sp>
      <p:sp>
        <p:nvSpPr>
          <p:cNvPr id="10" name="TextBox 9"/>
          <p:cNvSpPr txBox="1"/>
          <p:nvPr/>
        </p:nvSpPr>
        <p:spPr>
          <a:xfrm>
            <a:off x="489143" y="1109922"/>
            <a:ext cx="6583835" cy="646331"/>
          </a:xfrm>
          <a:prstGeom prst="rect">
            <a:avLst/>
          </a:prstGeom>
          <a:noFill/>
        </p:spPr>
        <p:txBody>
          <a:bodyPr wrap="square" rtlCol="0">
            <a:spAutoFit/>
          </a:bodyPr>
          <a:lstStyle/>
          <a:p>
            <a:pPr algn="l" defTabSz="361950" rtl="0"/>
            <a:r>
              <a:rPr lang="en-US" sz="3600" dirty="0">
                <a:solidFill>
                  <a:srgbClr val="000000"/>
                </a:solidFill>
                <a:latin typeface="AvenirNext LT Pro Cn" panose="020B0506020202020204" pitchFamily="34" charset="0"/>
              </a:rPr>
              <a:t>Creating an </a:t>
            </a:r>
            <a:r>
              <a:rPr lang="en-US" sz="3600" dirty="0" smtClean="0">
                <a:solidFill>
                  <a:srgbClr val="000000"/>
                </a:solidFill>
                <a:latin typeface="AvenirNext LT Pro Cn" panose="020B0506020202020204" pitchFamily="34" charset="0"/>
              </a:rPr>
              <a:t>affirmative topic</a:t>
            </a:r>
            <a:endParaRPr lang="en-US" sz="3600" dirty="0">
              <a:solidFill>
                <a:srgbClr val="000000"/>
              </a:solidFill>
              <a:latin typeface="AvenirNext LT Pro Cn" panose="020B0506020202020204" pitchFamily="34"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2484830"/>
            <a:ext cx="340440" cy="349642"/>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3891105"/>
            <a:ext cx="340440" cy="3496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2928" y="4941168"/>
            <a:ext cx="340440" cy="349642"/>
          </a:xfrm>
          <a:prstGeom prst="rect">
            <a:avLst/>
          </a:prstGeom>
        </p:spPr>
      </p:pic>
    </p:spTree>
    <p:extLst>
      <p:ext uri="{BB962C8B-B14F-4D97-AF65-F5344CB8AC3E}">
        <p14:creationId xmlns:p14="http://schemas.microsoft.com/office/powerpoint/2010/main" val="20244418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0118"/>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7544" y="404664"/>
            <a:ext cx="8229600"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IN PAIN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02168" y="2349500"/>
            <a:ext cx="7930646" cy="4499142"/>
          </a:xfrm>
        </p:spPr>
        <p:txBody>
          <a:bodyPr>
            <a:noAutofit/>
          </a:bodyPr>
          <a:lstStyle/>
          <a:p>
            <a:pPr marL="0" indent="0" algn="l" rtl="0">
              <a:spcBef>
                <a:spcPts val="0"/>
              </a:spcBef>
              <a:buClr>
                <a:srgbClr val="0033CC"/>
              </a:buClr>
              <a:buNone/>
            </a:pPr>
            <a:r>
              <a:rPr lang="en-US" sz="2800" dirty="0" smtClean="0">
                <a:solidFill>
                  <a:srgbClr val="000000"/>
                </a:solidFill>
                <a:latin typeface="Avenir LT Std 55 Roman" panose="020B0503020203020204" pitchFamily="34" charset="0"/>
              </a:rPr>
              <a:t>From </a:t>
            </a:r>
            <a:r>
              <a:rPr lang="en-US" sz="2800" dirty="0">
                <a:solidFill>
                  <a:srgbClr val="000000"/>
                </a:solidFill>
                <a:latin typeface="Avenir LT Std 55 Roman" panose="020B0503020203020204" pitchFamily="34" charset="0"/>
              </a:rPr>
              <a:t>what you told me, it is clear that often you feel nervous when you teach, but perhaps there were times, even very rare, in which you enjoyed yourself teaching without worrying.  Today, I would like us to search for such events even if now it seems very hard to recall such a moment</a:t>
            </a:r>
            <a:r>
              <a:rPr lang="en-US" sz="2800" dirty="0" smtClean="0">
                <a:solidFill>
                  <a:srgbClr val="000000"/>
                </a:solidFill>
                <a:latin typeface="Avenir LT Std 55 Roman" panose="020B0503020203020204" pitchFamily="34" charset="0"/>
              </a:rPr>
              <a:t>.</a:t>
            </a:r>
            <a:endParaRPr lang="he-IL" sz="2800" dirty="0">
              <a:solidFill>
                <a:srgbClr val="000000"/>
              </a:solidFill>
              <a:latin typeface="Avenir LT Std 55 Roman" panose="020B0503020203020204" pitchFamily="34" charset="0"/>
            </a:endParaRPr>
          </a:p>
        </p:txBody>
      </p:sp>
      <p:sp>
        <p:nvSpPr>
          <p:cNvPr id="10" name="TextBox 9"/>
          <p:cNvSpPr txBox="1"/>
          <p:nvPr/>
        </p:nvSpPr>
        <p:spPr>
          <a:xfrm>
            <a:off x="489143" y="1109922"/>
            <a:ext cx="6583835" cy="646331"/>
          </a:xfrm>
          <a:prstGeom prst="rect">
            <a:avLst/>
          </a:prstGeom>
          <a:noFill/>
        </p:spPr>
        <p:txBody>
          <a:bodyPr wrap="square" rtlCol="0">
            <a:spAutoFit/>
          </a:bodyPr>
          <a:lstStyle/>
          <a:p>
            <a:pPr algn="l" defTabSz="361950" rtl="0"/>
            <a:r>
              <a:rPr lang="en-US" sz="3600" dirty="0" smtClean="0">
                <a:solidFill>
                  <a:srgbClr val="000000"/>
                </a:solidFill>
                <a:latin typeface="AvenirNext LT Pro Cn" panose="020B0506020202020204" pitchFamily="34" charset="0"/>
              </a:rPr>
              <a:t>Introduction</a:t>
            </a:r>
            <a:endParaRPr lang="en-US" sz="3600" dirty="0">
              <a:solidFill>
                <a:srgbClr val="000000"/>
              </a:solidFill>
              <a:latin typeface="AvenirNext LT Pro Cn" panose="020B0506020202020204" pitchFamily="34"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168" y="2319744"/>
            <a:ext cx="9144000" cy="59512"/>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188" y="5373216"/>
            <a:ext cx="9144000" cy="59512"/>
          </a:xfrm>
          <a:prstGeom prst="rect">
            <a:avLst/>
          </a:prstGeom>
        </p:spPr>
      </p:pic>
    </p:spTree>
    <p:extLst>
      <p:ext uri="{BB962C8B-B14F-4D97-AF65-F5344CB8AC3E}">
        <p14:creationId xmlns:p14="http://schemas.microsoft.com/office/powerpoint/2010/main" val="4615102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0118"/>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7544" y="404664"/>
            <a:ext cx="8229600"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IN PAIN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02168" y="2349500"/>
            <a:ext cx="7930646" cy="4499142"/>
          </a:xfrm>
        </p:spPr>
        <p:txBody>
          <a:bodyPr>
            <a:noAutofit/>
          </a:bodyPr>
          <a:lstStyle/>
          <a:p>
            <a:pPr marL="0" indent="0" algn="l" rtl="0">
              <a:spcBef>
                <a:spcPts val="0"/>
              </a:spcBef>
              <a:buClr>
                <a:srgbClr val="0033CC"/>
              </a:buClr>
              <a:buNone/>
            </a:pPr>
            <a:r>
              <a:rPr lang="en-US" sz="2800" dirty="0">
                <a:solidFill>
                  <a:srgbClr val="000000"/>
                </a:solidFill>
                <a:latin typeface="Avenir LT Std 55 Roman" panose="020B0503020203020204" pitchFamily="34" charset="0"/>
              </a:rPr>
              <a:t>Could you please tell me a story about a teaching (or another) event during which you felt that you enjoy yourself without worrying?</a:t>
            </a:r>
          </a:p>
        </p:txBody>
      </p:sp>
      <p:sp>
        <p:nvSpPr>
          <p:cNvPr id="10" name="TextBox 9"/>
          <p:cNvSpPr txBox="1"/>
          <p:nvPr/>
        </p:nvSpPr>
        <p:spPr>
          <a:xfrm>
            <a:off x="489143" y="1109922"/>
            <a:ext cx="6583835" cy="646331"/>
          </a:xfrm>
          <a:prstGeom prst="rect">
            <a:avLst/>
          </a:prstGeom>
          <a:noFill/>
        </p:spPr>
        <p:txBody>
          <a:bodyPr wrap="square" rtlCol="0">
            <a:spAutoFit/>
          </a:bodyPr>
          <a:lstStyle/>
          <a:p>
            <a:pPr algn="l" defTabSz="361950" rtl="0"/>
            <a:r>
              <a:rPr lang="en-US" sz="3600" dirty="0">
                <a:solidFill>
                  <a:srgbClr val="000000"/>
                </a:solidFill>
                <a:latin typeface="AvenirNext LT Pro Cn" panose="020B0506020202020204" pitchFamily="34" charset="0"/>
              </a:rPr>
              <a:t>Story</a:t>
            </a: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168" y="2319744"/>
            <a:ext cx="9144000" cy="59512"/>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188" y="3682615"/>
            <a:ext cx="9144000" cy="59512"/>
          </a:xfrm>
          <a:prstGeom prst="rect">
            <a:avLst/>
          </a:prstGeom>
        </p:spPr>
      </p:pic>
    </p:spTree>
    <p:extLst>
      <p:ext uri="{BB962C8B-B14F-4D97-AF65-F5344CB8AC3E}">
        <p14:creationId xmlns:p14="http://schemas.microsoft.com/office/powerpoint/2010/main" val="121661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18492" y="332656"/>
            <a:ext cx="7797924"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THE</a:t>
            </a:r>
            <a:r>
              <a:rPr lang="en-US" sz="4000" b="1" dirty="0" smtClean="0">
                <a:solidFill>
                  <a:schemeClr val="accent4">
                    <a:lumMod val="60000"/>
                    <a:lumOff val="40000"/>
                  </a:schemeClr>
                </a:solidFill>
                <a:latin typeface="Avenir Black" panose="020B0803020203020204" pitchFamily="34" charset="0"/>
                <a:cs typeface="Times New Roman" pitchFamily="18" charset="0"/>
              </a:rPr>
              <a:t> </a:t>
            </a:r>
            <a:r>
              <a:rPr lang="en-US" sz="3200" b="1" dirty="0">
                <a:solidFill>
                  <a:schemeClr val="accent4">
                    <a:lumMod val="60000"/>
                    <a:lumOff val="40000"/>
                  </a:schemeClr>
                </a:solidFill>
                <a:latin typeface="Avenir Black" panose="020B0803020203020204" pitchFamily="34" charset="0"/>
                <a:cs typeface="Times New Roman" pitchFamily="18" charset="0"/>
              </a:rPr>
              <a:t>Feedforward Interview (FFI</a:t>
            </a:r>
            <a:r>
              <a:rPr lang="en-US" sz="3200" b="1" dirty="0" smtClean="0">
                <a:solidFill>
                  <a:schemeClr val="accent4">
                    <a:lumMod val="60000"/>
                    <a:lumOff val="40000"/>
                  </a:schemeClr>
                </a:solidFill>
                <a:latin typeface="Avenir Black" panose="020B0803020203020204" pitchFamily="34" charset="0"/>
                <a:cs typeface="Times New Roman" pitchFamily="18" charset="0"/>
              </a:rPr>
              <a:t>)</a:t>
            </a:r>
            <a:br>
              <a:rPr lang="en-US" sz="3200" b="1" dirty="0" smtClean="0">
                <a:solidFill>
                  <a:schemeClr val="accent4">
                    <a:lumMod val="60000"/>
                    <a:lumOff val="40000"/>
                  </a:schemeClr>
                </a:solidFill>
                <a:latin typeface="Avenir Black" panose="020B0803020203020204" pitchFamily="34" charset="0"/>
                <a:cs typeface="Times New Roman" pitchFamily="18" charset="0"/>
              </a:rPr>
            </a:br>
            <a:endParaRPr lang="he-IL" sz="1600" b="1" dirty="0">
              <a:solidFill>
                <a:schemeClr val="accent4">
                  <a:lumMod val="60000"/>
                  <a:lumOff val="40000"/>
                </a:schemeClr>
              </a:solidFill>
              <a:latin typeface="Avenir Black" panose="020B0803020203020204" pitchFamily="34" charset="0"/>
            </a:endParaRPr>
          </a:p>
        </p:txBody>
      </p:sp>
      <p:sp>
        <p:nvSpPr>
          <p:cNvPr id="3" name="Content Placeholder 2"/>
          <p:cNvSpPr>
            <a:spLocks noGrp="1"/>
          </p:cNvSpPr>
          <p:nvPr>
            <p:ph idx="1"/>
          </p:nvPr>
        </p:nvSpPr>
        <p:spPr>
          <a:xfrm>
            <a:off x="611187" y="2349500"/>
            <a:ext cx="7921625" cy="3167732"/>
          </a:xfrm>
        </p:spPr>
        <p:txBody>
          <a:bodyPr>
            <a:noAutofit/>
          </a:bodyPr>
          <a:lstStyle/>
          <a:p>
            <a:pPr marL="0" indent="0" algn="l" defTabSz="361950" rtl="0">
              <a:spcBef>
                <a:spcPts val="0"/>
              </a:spcBef>
              <a:buNone/>
            </a:pPr>
            <a:r>
              <a:rPr lang="en-US" sz="2400" dirty="0" smtClean="0">
                <a:solidFill>
                  <a:srgbClr val="000000"/>
                </a:solidFill>
                <a:latin typeface="Avenir LT Std 55 Roman" panose="020B0503020203020204" pitchFamily="34" charset="0"/>
              </a:rPr>
              <a:t>Definition</a:t>
            </a:r>
            <a:endParaRPr lang="en-US" sz="2400" dirty="0">
              <a:solidFill>
                <a:srgbClr val="000000"/>
              </a:solidFill>
              <a:latin typeface="Avenir Light" panose="020B0402020203020204" pitchFamily="34" charset="0"/>
            </a:endParaRPr>
          </a:p>
          <a:p>
            <a:pPr marL="0" indent="0" algn="l" defTabSz="361950" rtl="0">
              <a:spcBef>
                <a:spcPts val="0"/>
              </a:spcBef>
              <a:buNone/>
            </a:pPr>
            <a:endParaRPr lang="en-US" sz="2400" dirty="0">
              <a:solidFill>
                <a:srgbClr val="000000"/>
              </a:solidFill>
              <a:latin typeface="Avenir Light" panose="020B0402020203020204" pitchFamily="34" charset="0"/>
            </a:endParaRPr>
          </a:p>
          <a:p>
            <a:pPr marL="0" indent="0" algn="l" rtl="0">
              <a:buNone/>
            </a:pPr>
            <a:r>
              <a:rPr lang="en-US" sz="2400" dirty="0" smtClean="0">
                <a:solidFill>
                  <a:srgbClr val="000000"/>
                </a:solidFill>
                <a:latin typeface="Avenir Light" panose="020B0402020203020204" pitchFamily="34" charset="0"/>
              </a:rPr>
              <a:t>FFI is an </a:t>
            </a:r>
            <a:r>
              <a:rPr lang="en-US" sz="2400" dirty="0">
                <a:solidFill>
                  <a:srgbClr val="000000"/>
                </a:solidFill>
                <a:latin typeface="Avenir Light" panose="020B0402020203020204" pitchFamily="34" charset="0"/>
              </a:rPr>
              <a:t>interview </a:t>
            </a:r>
            <a:r>
              <a:rPr lang="en-US" sz="2400" dirty="0" smtClean="0">
                <a:solidFill>
                  <a:srgbClr val="000000"/>
                </a:solidFill>
                <a:latin typeface="Avenir Light" panose="020B0402020203020204" pitchFamily="34" charset="0"/>
              </a:rPr>
              <a:t>protocol designed </a:t>
            </a:r>
            <a:r>
              <a:rPr lang="en-US" sz="2400" dirty="0">
                <a:solidFill>
                  <a:srgbClr val="000000"/>
                </a:solidFill>
                <a:latin typeface="Avenir Light" panose="020B0402020203020204" pitchFamily="34" charset="0"/>
              </a:rPr>
              <a:t>to reveal new organizational </a:t>
            </a:r>
            <a:r>
              <a:rPr lang="en-US" sz="2400" dirty="0" smtClean="0">
                <a:solidFill>
                  <a:srgbClr val="000000"/>
                </a:solidFill>
                <a:latin typeface="Avenir Light" panose="020B0402020203020204" pitchFamily="34" charset="0"/>
              </a:rPr>
              <a:t>knowledge, </a:t>
            </a:r>
            <a:r>
              <a:rPr lang="en-US" sz="2400" dirty="0">
                <a:solidFill>
                  <a:srgbClr val="000000"/>
                </a:solidFill>
                <a:latin typeface="Avenir Light" panose="020B0402020203020204" pitchFamily="34" charset="0"/>
              </a:rPr>
              <a:t>which can lead to better alignment between employees’ needs </a:t>
            </a:r>
            <a:r>
              <a:rPr lang="en-US" sz="2400" dirty="0" smtClean="0">
                <a:solidFill>
                  <a:srgbClr val="000000"/>
                </a:solidFill>
                <a:latin typeface="Avenir Light" panose="020B0402020203020204" pitchFamily="34" charset="0"/>
              </a:rPr>
              <a:t>and organizational </a:t>
            </a:r>
            <a:r>
              <a:rPr lang="en-US" sz="2400" dirty="0">
                <a:solidFill>
                  <a:srgbClr val="000000"/>
                </a:solidFill>
                <a:latin typeface="Avenir Light" panose="020B0402020203020204" pitchFamily="34" charset="0"/>
              </a:rPr>
              <a:t>practices, </a:t>
            </a:r>
            <a:r>
              <a:rPr lang="en-US" sz="2400" dirty="0" smtClean="0">
                <a:solidFill>
                  <a:srgbClr val="000000"/>
                </a:solidFill>
                <a:latin typeface="Avenir Light" panose="020B0402020203020204" pitchFamily="34" charset="0"/>
              </a:rPr>
              <a:t>while cultivating the manager-subordinate interdependence as to improve both relationship and performance.</a:t>
            </a:r>
          </a:p>
        </p:txBody>
      </p:sp>
      <p:sp>
        <p:nvSpPr>
          <p:cNvPr id="4" name="TextBox 3"/>
          <p:cNvSpPr txBox="1"/>
          <p:nvPr/>
        </p:nvSpPr>
        <p:spPr>
          <a:xfrm>
            <a:off x="524446" y="1196975"/>
            <a:ext cx="4119562" cy="369332"/>
          </a:xfrm>
          <a:prstGeom prst="rect">
            <a:avLst/>
          </a:prstGeom>
          <a:noFill/>
        </p:spPr>
        <p:txBody>
          <a:bodyPr wrap="square" rtlCol="0">
            <a:spAutoFit/>
          </a:bodyPr>
          <a:lstStyle/>
          <a:p>
            <a:pPr algn="l" rtl="0"/>
            <a:r>
              <a:rPr lang="en-US" b="1" dirty="0">
                <a:latin typeface="Avenir Black Oblique" panose="020B0803020203090204" pitchFamily="34" charset="0"/>
                <a:cs typeface="Times New Roman" pitchFamily="18" charset="0"/>
              </a:rPr>
              <a:t>Kluger &amp; </a:t>
            </a:r>
            <a:r>
              <a:rPr lang="en-US" b="1" dirty="0" smtClean="0">
                <a:latin typeface="Avenir Black Oblique" panose="020B0803020203090204" pitchFamily="34" charset="0"/>
                <a:cs typeface="Times New Roman" pitchFamily="18" charset="0"/>
              </a:rPr>
              <a:t>Nir (2010)</a:t>
            </a:r>
            <a:endParaRPr lang="en-US" dirty="0">
              <a:latin typeface="Avenir Black Oblique" panose="020B0803020203090204" pitchFamily="34" charset="0"/>
            </a:endParaRPr>
          </a:p>
        </p:txBody>
      </p:sp>
    </p:spTree>
    <p:extLst>
      <p:ext uri="{BB962C8B-B14F-4D97-AF65-F5344CB8AC3E}">
        <p14:creationId xmlns:p14="http://schemas.microsoft.com/office/powerpoint/2010/main" val="15148884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0118"/>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37776" y="332656"/>
            <a:ext cx="7950648" cy="686775"/>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IN</a:t>
            </a:r>
            <a:r>
              <a:rPr lang="en-US" sz="3600" b="1" dirty="0">
                <a:solidFill>
                  <a:schemeClr val="accent4">
                    <a:lumMod val="60000"/>
                    <a:lumOff val="40000"/>
                  </a:schemeClr>
                </a:solidFill>
                <a:latin typeface="Avenir Black" panose="020B0803020203020204" pitchFamily="34" charset="0"/>
                <a:cs typeface="Times New Roman" pitchFamily="18" charset="0"/>
              </a:rPr>
              <a:t> </a:t>
            </a:r>
            <a:r>
              <a:rPr lang="en-US" sz="8000" b="1" dirty="0">
                <a:solidFill>
                  <a:schemeClr val="accent4">
                    <a:lumMod val="60000"/>
                    <a:lumOff val="40000"/>
                  </a:schemeClr>
                </a:solidFill>
                <a:latin typeface="Avenir Black" panose="020B0803020203020204" pitchFamily="34" charset="0"/>
                <a:cs typeface="Times New Roman" pitchFamily="18" charset="0"/>
              </a:rPr>
              <a:t>PAIN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02168" y="2349500"/>
            <a:ext cx="7930646" cy="4499142"/>
          </a:xfrm>
        </p:spPr>
        <p:txBody>
          <a:bodyPr>
            <a:noAutofit/>
          </a:bodyPr>
          <a:lstStyle/>
          <a:p>
            <a:pPr marL="514350" indent="-514350" algn="l" rtl="0">
              <a:buClr>
                <a:srgbClr val="000000"/>
              </a:buClr>
              <a:buFont typeface="+mj-lt"/>
              <a:buAutoNum type="arabicPeriod"/>
            </a:pPr>
            <a:r>
              <a:rPr lang="en-US" sz="2400" dirty="0">
                <a:solidFill>
                  <a:srgbClr val="000000"/>
                </a:solidFill>
                <a:latin typeface="Avenir Light" panose="020B0402020203020204" pitchFamily="34" charset="0"/>
              </a:rPr>
              <a:t>A thing that upsets you the most </a:t>
            </a:r>
            <a:r>
              <a:rPr lang="en-US" sz="2400" dirty="0" smtClean="0">
                <a:solidFill>
                  <a:srgbClr val="000000"/>
                </a:solidFill>
                <a:latin typeface="Avenir Light" panose="020B0402020203020204" pitchFamily="34" charset="0"/>
              </a:rPr>
              <a:t>now.</a:t>
            </a:r>
            <a:endParaRPr lang="en-US" sz="2400" dirty="0">
              <a:solidFill>
                <a:srgbClr val="000000"/>
              </a:solidFill>
              <a:latin typeface="Avenir Light" panose="020B0402020203020204" pitchFamily="34" charset="0"/>
            </a:endParaRPr>
          </a:p>
          <a:p>
            <a:pPr marL="514350" indent="-514350" algn="l" rtl="0">
              <a:buClr>
                <a:srgbClr val="000000"/>
              </a:buClr>
              <a:buFont typeface="+mj-lt"/>
              <a:buAutoNum type="arabicPeriod"/>
            </a:pPr>
            <a:r>
              <a:rPr lang="en-US" sz="2400" dirty="0">
                <a:solidFill>
                  <a:srgbClr val="000000"/>
                </a:solidFill>
                <a:latin typeface="Avenir Light" panose="020B0402020203020204" pitchFamily="34" charset="0"/>
              </a:rPr>
              <a:t>Its underlying </a:t>
            </a:r>
            <a:r>
              <a:rPr lang="en-US" sz="2400" dirty="0" smtClean="0">
                <a:solidFill>
                  <a:srgbClr val="000000"/>
                </a:solidFill>
                <a:latin typeface="Avenir Light" panose="020B0402020203020204" pitchFamily="34" charset="0"/>
              </a:rPr>
              <a:t>cause.</a:t>
            </a:r>
            <a:endParaRPr lang="en-US" sz="2400" dirty="0">
              <a:solidFill>
                <a:srgbClr val="000000"/>
              </a:solidFill>
              <a:latin typeface="Avenir Light" panose="020B0402020203020204" pitchFamily="34" charset="0"/>
            </a:endParaRPr>
          </a:p>
          <a:p>
            <a:pPr marL="514350" indent="-514350" algn="l" rtl="0">
              <a:buClr>
                <a:srgbClr val="000000"/>
              </a:buClr>
              <a:buFont typeface="+mj-lt"/>
              <a:buAutoNum type="arabicPeriod"/>
            </a:pPr>
            <a:r>
              <a:rPr lang="en-US" sz="2400" dirty="0">
                <a:solidFill>
                  <a:srgbClr val="000000"/>
                </a:solidFill>
                <a:latin typeface="Avenir Light" panose="020B0402020203020204" pitchFamily="34" charset="0"/>
              </a:rPr>
              <a:t>Its ideal </a:t>
            </a:r>
            <a:r>
              <a:rPr lang="en-US" sz="2400" dirty="0" smtClean="0">
                <a:solidFill>
                  <a:srgbClr val="000000"/>
                </a:solidFill>
                <a:latin typeface="Avenir Light" panose="020B0402020203020204" pitchFamily="34" charset="0"/>
              </a:rPr>
              <a:t>opposite.</a:t>
            </a:r>
            <a:endParaRPr lang="en-US" sz="2400" dirty="0">
              <a:solidFill>
                <a:srgbClr val="000000"/>
              </a:solidFill>
              <a:latin typeface="Avenir Light" panose="020B0402020203020204" pitchFamily="34" charset="0"/>
            </a:endParaRPr>
          </a:p>
          <a:p>
            <a:pPr marL="514350" indent="-514350" algn="l" rtl="0">
              <a:buClr>
                <a:srgbClr val="000000"/>
              </a:buClr>
              <a:buFont typeface="+mj-lt"/>
              <a:buAutoNum type="arabicPeriod"/>
            </a:pPr>
            <a:r>
              <a:rPr lang="en-US" sz="2400" dirty="0" smtClean="0">
                <a:solidFill>
                  <a:srgbClr val="000000"/>
                </a:solidFill>
                <a:latin typeface="Avenir Light" panose="020B0402020203020204" pitchFamily="34" charset="0"/>
              </a:rPr>
              <a:t>Introduction: “Based </a:t>
            </a:r>
            <a:r>
              <a:rPr lang="en-US" sz="2400" dirty="0">
                <a:solidFill>
                  <a:srgbClr val="000000"/>
                </a:solidFill>
                <a:latin typeface="Avenir Light" panose="020B0402020203020204" pitchFamily="34" charset="0"/>
              </a:rPr>
              <a:t>on your </a:t>
            </a:r>
            <a:r>
              <a:rPr lang="en-US" sz="2400" dirty="0" smtClean="0">
                <a:solidFill>
                  <a:srgbClr val="000000"/>
                </a:solidFill>
                <a:latin typeface="Avenir Light" panose="020B0402020203020204" pitchFamily="34" charset="0"/>
              </a:rPr>
              <a:t>story, </a:t>
            </a:r>
            <a:r>
              <a:rPr lang="en-US" sz="2400" dirty="0">
                <a:solidFill>
                  <a:srgbClr val="000000"/>
                </a:solidFill>
                <a:latin typeface="Avenir Light" panose="020B0402020203020204" pitchFamily="34" charset="0"/>
              </a:rPr>
              <a:t>I know that #2, but perhaps you also had #3.  Today I would like to focus on #</a:t>
            </a:r>
            <a:r>
              <a:rPr lang="en-US" sz="2400" dirty="0" smtClean="0">
                <a:solidFill>
                  <a:srgbClr val="000000"/>
                </a:solidFill>
                <a:latin typeface="Avenir Light" panose="020B0402020203020204" pitchFamily="34" charset="0"/>
              </a:rPr>
              <a:t>3”</a:t>
            </a:r>
            <a:endParaRPr lang="en-US" sz="2400" dirty="0">
              <a:solidFill>
                <a:srgbClr val="000000"/>
              </a:solidFill>
              <a:latin typeface="Avenir Light" panose="020B0402020203020204" pitchFamily="34" charset="0"/>
            </a:endParaRPr>
          </a:p>
          <a:p>
            <a:pPr marL="514350" indent="-514350" algn="l" rtl="0">
              <a:buClr>
                <a:srgbClr val="000000"/>
              </a:buClr>
              <a:buFont typeface="+mj-lt"/>
              <a:buAutoNum type="arabicPeriod"/>
            </a:pPr>
            <a:r>
              <a:rPr lang="en-US" sz="2400" dirty="0" smtClean="0">
                <a:solidFill>
                  <a:srgbClr val="000000"/>
                </a:solidFill>
                <a:latin typeface="Avenir Light" panose="020B0402020203020204" pitchFamily="34" charset="0"/>
              </a:rPr>
              <a:t>A </a:t>
            </a:r>
            <a:r>
              <a:rPr lang="en-US" sz="2400" dirty="0">
                <a:solidFill>
                  <a:srgbClr val="000000"/>
                </a:solidFill>
                <a:latin typeface="Avenir Light" panose="020B0402020203020204" pitchFamily="34" charset="0"/>
              </a:rPr>
              <a:t>story in which #3 happened? </a:t>
            </a:r>
            <a:endParaRPr lang="en-US" sz="2400" dirty="0" smtClean="0">
              <a:solidFill>
                <a:srgbClr val="000000"/>
              </a:solidFill>
              <a:latin typeface="Avenir Light" panose="020B0402020203020204" pitchFamily="34" charset="0"/>
            </a:endParaRPr>
          </a:p>
          <a:p>
            <a:pPr marL="514350" indent="-514350" algn="l" rtl="0">
              <a:buClr>
                <a:srgbClr val="000000"/>
              </a:buClr>
              <a:buFont typeface="+mj-lt"/>
              <a:buAutoNum type="arabicPeriod"/>
            </a:pPr>
            <a:r>
              <a:rPr lang="en-US" sz="2400" dirty="0" smtClean="0">
                <a:solidFill>
                  <a:srgbClr val="000000"/>
                </a:solidFill>
                <a:latin typeface="Avenir Light" panose="020B0402020203020204" pitchFamily="34" charset="0"/>
              </a:rPr>
              <a:t>Peak</a:t>
            </a:r>
            <a:endParaRPr lang="en-US" sz="2400" dirty="0">
              <a:solidFill>
                <a:srgbClr val="000000"/>
              </a:solidFill>
              <a:latin typeface="Avenir Light" panose="020B0402020203020204" pitchFamily="34" charset="0"/>
            </a:endParaRPr>
          </a:p>
          <a:p>
            <a:pPr marL="514350" indent="-514350" algn="l" rtl="0">
              <a:buClr>
                <a:srgbClr val="000000"/>
              </a:buClr>
              <a:buFont typeface="+mj-lt"/>
              <a:buAutoNum type="arabicPeriod"/>
            </a:pPr>
            <a:r>
              <a:rPr lang="en-US" sz="2400" dirty="0" smtClean="0">
                <a:solidFill>
                  <a:srgbClr val="000000"/>
                </a:solidFill>
                <a:latin typeface="Avenir Light" panose="020B0402020203020204" pitchFamily="34" charset="0"/>
              </a:rPr>
              <a:t>Conditions</a:t>
            </a:r>
          </a:p>
          <a:p>
            <a:pPr marL="514350" indent="-514350" algn="l" rtl="0">
              <a:buClr>
                <a:srgbClr val="000000"/>
              </a:buClr>
              <a:buFont typeface="+mj-lt"/>
              <a:buAutoNum type="arabicPeriod"/>
            </a:pPr>
            <a:r>
              <a:rPr lang="en-US" sz="2400" dirty="0" smtClean="0">
                <a:solidFill>
                  <a:srgbClr val="000000"/>
                </a:solidFill>
                <a:latin typeface="Avenir Light" panose="020B0402020203020204" pitchFamily="34" charset="0"/>
              </a:rPr>
              <a:t>The feedforward question </a:t>
            </a:r>
            <a:endParaRPr lang="he-IL" sz="2400" dirty="0">
              <a:solidFill>
                <a:srgbClr val="000000"/>
              </a:solidFill>
              <a:latin typeface="Avenir Light" panose="020B0402020203020204" pitchFamily="34" charset="0"/>
            </a:endParaRPr>
          </a:p>
        </p:txBody>
      </p:sp>
      <p:sp>
        <p:nvSpPr>
          <p:cNvPr id="10" name="TextBox 9"/>
          <p:cNvSpPr txBox="1"/>
          <p:nvPr/>
        </p:nvSpPr>
        <p:spPr>
          <a:xfrm>
            <a:off x="437776" y="1289888"/>
            <a:ext cx="6583835" cy="646331"/>
          </a:xfrm>
          <a:prstGeom prst="rect">
            <a:avLst/>
          </a:prstGeom>
          <a:noFill/>
        </p:spPr>
        <p:txBody>
          <a:bodyPr wrap="square" rtlCol="0">
            <a:spAutoFit/>
          </a:bodyPr>
          <a:lstStyle/>
          <a:p>
            <a:pPr algn="l" defTabSz="361950" rtl="0"/>
            <a:r>
              <a:rPr lang="en-US" sz="3600" dirty="0" smtClean="0">
                <a:solidFill>
                  <a:srgbClr val="000000"/>
                </a:solidFill>
                <a:latin typeface="AvenirNext LT Pro Cn" panose="020B0506020202020204" pitchFamily="34" charset="0"/>
              </a:rPr>
              <a:t>Summary</a:t>
            </a:r>
            <a:endParaRPr lang="en-US" sz="3600" dirty="0">
              <a:solidFill>
                <a:srgbClr val="000000"/>
              </a:solidFill>
              <a:latin typeface="AvenirNext LT Pro Cn" panose="020B0506020202020204" pitchFamily="34" charset="0"/>
            </a:endParaRPr>
          </a:p>
        </p:txBody>
      </p:sp>
    </p:spTree>
    <p:extLst>
      <p:ext uri="{BB962C8B-B14F-4D97-AF65-F5344CB8AC3E}">
        <p14:creationId xmlns:p14="http://schemas.microsoft.com/office/powerpoint/2010/main" val="8093152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0118"/>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404664"/>
            <a:ext cx="8229600" cy="657282"/>
          </a:xfrm>
        </p:spPr>
        <p:txBody>
          <a:bodyPr>
            <a:noAutofit/>
          </a:bodyPr>
          <a:lstStyle/>
          <a:p>
            <a:pPr algn="l"/>
            <a:r>
              <a:rPr lang="en-US" sz="8000" b="1" dirty="0" smtClean="0">
                <a:solidFill>
                  <a:schemeClr val="accent4">
                    <a:lumMod val="60000"/>
                    <a:lumOff val="40000"/>
                  </a:schemeClr>
                </a:solidFill>
                <a:latin typeface="Avenir Black" panose="020B0803020203020204"/>
                <a:cs typeface="Times New Roman" pitchFamily="18" charset="0"/>
              </a:rPr>
              <a:t>GROUPS</a:t>
            </a:r>
            <a:endParaRPr lang="he-IL" sz="8000" b="1" dirty="0">
              <a:solidFill>
                <a:schemeClr val="accent4">
                  <a:lumMod val="60000"/>
                  <a:lumOff val="40000"/>
                </a:schemeClr>
              </a:solidFill>
              <a:latin typeface="Avenir Black" panose="020B0803020203020204"/>
              <a:cs typeface="Times New Roman" pitchFamily="18" charset="0"/>
            </a:endParaRPr>
          </a:p>
        </p:txBody>
      </p:sp>
      <p:sp>
        <p:nvSpPr>
          <p:cNvPr id="3" name="Content Placeholder 2"/>
          <p:cNvSpPr>
            <a:spLocks noGrp="1"/>
          </p:cNvSpPr>
          <p:nvPr>
            <p:ph idx="1"/>
          </p:nvPr>
        </p:nvSpPr>
        <p:spPr>
          <a:xfrm>
            <a:off x="611188" y="2378830"/>
            <a:ext cx="6397625" cy="4427296"/>
          </a:xfrm>
        </p:spPr>
        <p:txBody>
          <a:bodyPr>
            <a:noAutofit/>
          </a:bodyPr>
          <a:lstStyle/>
          <a:p>
            <a:pPr marL="952500" lvl="1" indent="-495300" algn="l" rtl="0">
              <a:spcBef>
                <a:spcPts val="0"/>
              </a:spcBef>
              <a:buFont typeface="Wingdings" pitchFamily="2" charset="2"/>
              <a:buAutoNum type="arabicPeriod"/>
            </a:pPr>
            <a:r>
              <a:rPr lang="en-US" sz="2600" dirty="0">
                <a:latin typeface="AvenirNext LT Pro Cn" panose="020B0506020202020204" pitchFamily="34" charset="0"/>
              </a:rPr>
              <a:t>Tell your group </a:t>
            </a:r>
            <a:r>
              <a:rPr lang="en-US" sz="2600" u="sng" dirty="0">
                <a:latin typeface="AvenirNext LT Pro Cn" panose="020B0506020202020204" pitchFamily="34" charset="0"/>
              </a:rPr>
              <a:t>a synopsis of your story</a:t>
            </a:r>
            <a:r>
              <a:rPr lang="en-US" sz="2600" dirty="0">
                <a:latin typeface="AvenirNext LT Pro Cn" panose="020B0506020202020204" pitchFamily="34" charset="0"/>
              </a:rPr>
              <a:t> and share the </a:t>
            </a:r>
            <a:r>
              <a:rPr lang="en-US" sz="2600" u="sng" dirty="0">
                <a:latin typeface="AvenirNext LT Pro Cn" panose="020B0506020202020204" pitchFamily="34" charset="0"/>
              </a:rPr>
              <a:t>conditions</a:t>
            </a:r>
            <a:r>
              <a:rPr lang="en-US" sz="2600" dirty="0">
                <a:latin typeface="AvenirNext LT Pro Cn" panose="020B0506020202020204" pitchFamily="34" charset="0"/>
              </a:rPr>
              <a:t> that allowed it to happen.</a:t>
            </a:r>
          </a:p>
          <a:p>
            <a:pPr marL="952500" lvl="1" indent="-495300" algn="l" rtl="0">
              <a:spcBef>
                <a:spcPts val="0"/>
              </a:spcBef>
              <a:buFont typeface="Wingdings" pitchFamily="2" charset="2"/>
              <a:buAutoNum type="arabicPeriod"/>
            </a:pPr>
            <a:r>
              <a:rPr lang="en-US" sz="2600" dirty="0">
                <a:latin typeface="AvenirNext LT Pro Cn" panose="020B0506020202020204" pitchFamily="34" charset="0"/>
              </a:rPr>
              <a:t>Chose the most moving story and discuss the commonalities among the conditions of all stories.</a:t>
            </a:r>
            <a:endParaRPr lang="he-IL" sz="2600" dirty="0">
              <a:latin typeface="AvenirNext LT Pro Cn" panose="020B0506020202020204" pitchFamily="34" charset="0"/>
            </a:endParaRPr>
          </a:p>
          <a:p>
            <a:pPr marL="952500" lvl="1" indent="-495300" algn="l" rtl="0">
              <a:spcBef>
                <a:spcPts val="0"/>
              </a:spcBef>
              <a:buFont typeface="Wingdings" pitchFamily="2" charset="2"/>
              <a:buAutoNum type="arabicPeriod"/>
            </a:pPr>
            <a:r>
              <a:rPr lang="en-US" sz="2600" dirty="0">
                <a:latin typeface="AvenirNext LT Pro Cn" panose="020B0506020202020204" pitchFamily="34" charset="0"/>
              </a:rPr>
              <a:t>Prepare a presentation to plenary containing:</a:t>
            </a:r>
          </a:p>
          <a:p>
            <a:pPr marL="1371600" lvl="2" indent="-457200" algn="l" rtl="0">
              <a:spcBef>
                <a:spcPts val="0"/>
              </a:spcBef>
              <a:buFont typeface="Wingdings" pitchFamily="2" charset="2"/>
              <a:buChar char="n"/>
            </a:pPr>
            <a:r>
              <a:rPr lang="en-US" sz="2200" dirty="0">
                <a:solidFill>
                  <a:srgbClr val="336699"/>
                </a:solidFill>
                <a:latin typeface="AvenirNext LT Pro Cn" panose="020B0506020202020204" pitchFamily="34" charset="0"/>
              </a:rPr>
              <a:t>The most moving story in your group.</a:t>
            </a:r>
          </a:p>
          <a:p>
            <a:pPr marL="1371600" lvl="2" indent="-457200" algn="l" rtl="0">
              <a:spcBef>
                <a:spcPts val="0"/>
              </a:spcBef>
              <a:buFont typeface="Wingdings" pitchFamily="2" charset="2"/>
              <a:buChar char="n"/>
            </a:pPr>
            <a:r>
              <a:rPr lang="en-US" sz="2200" dirty="0" smtClean="0">
                <a:solidFill>
                  <a:srgbClr val="336699"/>
                </a:solidFill>
                <a:latin typeface="AvenirNext LT Pro Cn" panose="020B0506020202020204" pitchFamily="34" charset="0"/>
              </a:rPr>
              <a:t>A creative </a:t>
            </a:r>
            <a:r>
              <a:rPr lang="en-US" sz="2200" dirty="0">
                <a:solidFill>
                  <a:srgbClr val="336699"/>
                </a:solidFill>
                <a:latin typeface="AvenirNext LT Pro Cn" panose="020B0506020202020204" pitchFamily="34" charset="0"/>
              </a:rPr>
              <a:t>summary of the conditions common to all your stories</a:t>
            </a:r>
            <a:endParaRPr lang="he-IL" sz="2200" dirty="0">
              <a:solidFill>
                <a:srgbClr val="336699"/>
              </a:solidFill>
              <a:latin typeface="AvenirNext LT Pro Cn" panose="020B0506020202020204" pitchFamily="34" charset="0"/>
            </a:endParaRPr>
          </a:p>
          <a:p>
            <a:pPr marL="952500" lvl="1" indent="-495300" algn="l" rtl="0">
              <a:lnSpc>
                <a:spcPct val="120000"/>
              </a:lnSpc>
              <a:buFont typeface="Wingdings" pitchFamily="2" charset="2"/>
              <a:buAutoNum type="arabicPeriod"/>
            </a:pPr>
            <a:endParaRPr lang="he-IL" sz="2600" dirty="0">
              <a:solidFill>
                <a:srgbClr val="336699"/>
              </a:solidFill>
              <a:latin typeface="AvenirNext LT Pro Cn" panose="020B0506020202020204" pitchFamily="34" charset="0"/>
            </a:endParaRPr>
          </a:p>
        </p:txBody>
      </p:sp>
      <p:sp>
        <p:nvSpPr>
          <p:cNvPr id="10" name="TextBox 9"/>
          <p:cNvSpPr txBox="1"/>
          <p:nvPr/>
        </p:nvSpPr>
        <p:spPr>
          <a:xfrm>
            <a:off x="457201" y="1109922"/>
            <a:ext cx="6615778" cy="646331"/>
          </a:xfrm>
          <a:prstGeom prst="rect">
            <a:avLst/>
          </a:prstGeom>
          <a:noFill/>
        </p:spPr>
        <p:txBody>
          <a:bodyPr wrap="square" rtlCol="0">
            <a:spAutoFit/>
          </a:bodyPr>
          <a:lstStyle/>
          <a:p>
            <a:pPr algn="l" defTabSz="361950" rtl="0"/>
            <a:r>
              <a:rPr lang="en-US" sz="3600" dirty="0" smtClean="0">
                <a:solidFill>
                  <a:srgbClr val="000000"/>
                </a:solidFill>
                <a:latin typeface="AvenirNext LT Pro Cn" panose="020B0506020202020204" pitchFamily="34" charset="0"/>
              </a:rPr>
              <a:t>Summary</a:t>
            </a:r>
            <a:endParaRPr lang="en-US" sz="3600" dirty="0">
              <a:solidFill>
                <a:srgbClr val="000000"/>
              </a:solidFill>
              <a:latin typeface="AvenirNext LT Pro Cn" panose="020B0506020202020204" pitchFamily="34" charset="0"/>
            </a:endParaRPr>
          </a:p>
        </p:txBody>
      </p:sp>
      <p:pic>
        <p:nvPicPr>
          <p:cNvPr id="6" name="Picture 4" descr="Teamwork_framed"/>
          <p:cNvPicPr>
            <a:picLocks noChangeAspect="1" noChangeArrowheads="1"/>
          </p:cNvPicPr>
          <p:nvPr/>
        </p:nvPicPr>
        <p:blipFill>
          <a:blip r:embed="rId4" cstate="print"/>
          <a:srcRect/>
          <a:stretch>
            <a:fillRect/>
          </a:stretch>
        </p:blipFill>
        <p:spPr bwMode="auto">
          <a:xfrm>
            <a:off x="7056076" y="5013176"/>
            <a:ext cx="2135187" cy="2101850"/>
          </a:xfrm>
          <a:prstGeom prst="rect">
            <a:avLst/>
          </a:prstGeom>
          <a:noFill/>
          <a:ln w="9525">
            <a:noFill/>
            <a:miter lim="800000"/>
            <a:headEnd/>
            <a:tailEnd/>
          </a:ln>
        </p:spPr>
      </p:pic>
    </p:spTree>
    <p:extLst>
      <p:ext uri="{BB962C8B-B14F-4D97-AF65-F5344CB8AC3E}">
        <p14:creationId xmlns:p14="http://schemas.microsoft.com/office/powerpoint/2010/main" val="1213026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640960" cy="504056"/>
          </a:xfrm>
        </p:spPr>
        <p:txBody>
          <a:bodyPr>
            <a:noAutofit/>
          </a:bodyPr>
          <a:lstStyle/>
          <a:p>
            <a:pPr algn="l">
              <a:defRPr/>
            </a:pPr>
            <a:r>
              <a:rPr lang="en-GB" sz="8000" b="1" dirty="0" smtClean="0">
                <a:solidFill>
                  <a:schemeClr val="accent4">
                    <a:lumMod val="60000"/>
                    <a:lumOff val="40000"/>
                  </a:schemeClr>
                </a:solidFill>
                <a:latin typeface="Avenir Black" panose="020B0803020203020204"/>
                <a:cs typeface="Times New Roman" pitchFamily="18" charset="0"/>
              </a:rPr>
              <a:t>A HOBBY</a:t>
            </a:r>
            <a:endParaRPr lang="he-IL" sz="8000" b="1" dirty="0">
              <a:solidFill>
                <a:schemeClr val="accent4">
                  <a:lumMod val="60000"/>
                  <a:lumOff val="40000"/>
                </a:schemeClr>
              </a:solidFill>
              <a:latin typeface="Avenir Black" panose="020B0803020203020204"/>
              <a:cs typeface="Times New Roman" pitchFamily="18" charset="0"/>
            </a:endParaRPr>
          </a:p>
        </p:txBody>
      </p:sp>
      <p:sp>
        <p:nvSpPr>
          <p:cNvPr id="3" name="Content Placeholder 2"/>
          <p:cNvSpPr>
            <a:spLocks noGrp="1"/>
          </p:cNvSpPr>
          <p:nvPr>
            <p:ph idx="1"/>
          </p:nvPr>
        </p:nvSpPr>
        <p:spPr>
          <a:xfrm>
            <a:off x="611188" y="2349500"/>
            <a:ext cx="7921625" cy="4627369"/>
          </a:xfrm>
        </p:spPr>
        <p:txBody>
          <a:bodyPr>
            <a:noAutofit/>
          </a:bodyPr>
          <a:lstStyle/>
          <a:p>
            <a:pPr algn="l" rtl="0">
              <a:spcBef>
                <a:spcPct val="0"/>
              </a:spcBef>
              <a:buFont typeface="Arial" panose="020B0604020202020204" pitchFamily="34" charset="0"/>
              <a:buAutoNum type="arabicPeriod"/>
            </a:pPr>
            <a:r>
              <a:rPr lang="en-GB" altLang="en-US" sz="1800" dirty="0" smtClean="0">
                <a:solidFill>
                  <a:srgbClr val="000000"/>
                </a:solidFill>
              </a:rPr>
              <a:t>What </a:t>
            </a:r>
            <a:r>
              <a:rPr lang="en-GB" altLang="en-US" sz="1800" dirty="0">
                <a:solidFill>
                  <a:srgbClr val="000000"/>
                </a:solidFill>
              </a:rPr>
              <a:t>is your hobby (or an activity that you love)?</a:t>
            </a:r>
          </a:p>
          <a:p>
            <a:pPr algn="l" rtl="0">
              <a:spcBef>
                <a:spcPct val="0"/>
              </a:spcBef>
              <a:buFont typeface="Arial" panose="020B0604020202020204" pitchFamily="34" charset="0"/>
              <a:buAutoNum type="arabicPeriod"/>
            </a:pPr>
            <a:r>
              <a:rPr lang="en-GB" altLang="en-US" sz="1800" dirty="0">
                <a:solidFill>
                  <a:srgbClr val="000000"/>
                </a:solidFill>
              </a:rPr>
              <a:t>If your hobby were a person, what would you call it? (for example, </a:t>
            </a:r>
            <a:r>
              <a:rPr lang="en-GB" altLang="en-US" sz="1800" dirty="0" smtClean="0">
                <a:solidFill>
                  <a:srgbClr val="000000"/>
                </a:solidFill>
              </a:rPr>
              <a:t>“</a:t>
            </a:r>
            <a:r>
              <a:rPr lang="en-GB" altLang="en-US" sz="1800" dirty="0" err="1" smtClean="0">
                <a:solidFill>
                  <a:srgbClr val="000000"/>
                </a:solidFill>
              </a:rPr>
              <a:t>Vide’o</a:t>
            </a:r>
            <a:r>
              <a:rPr lang="en-GB" altLang="en-US" sz="1800" dirty="0" smtClean="0">
                <a:solidFill>
                  <a:srgbClr val="000000"/>
                </a:solidFill>
              </a:rPr>
              <a:t> Mare” for voice development)</a:t>
            </a:r>
            <a:endParaRPr lang="en-GB" altLang="en-US" sz="1800" dirty="0">
              <a:solidFill>
                <a:srgbClr val="000000"/>
              </a:solidFill>
            </a:endParaRPr>
          </a:p>
          <a:p>
            <a:pPr algn="l" rtl="0">
              <a:spcBef>
                <a:spcPct val="0"/>
              </a:spcBef>
              <a:buFont typeface="Arial" panose="020B0604020202020204" pitchFamily="34" charset="0"/>
              <a:buAutoNum type="arabicPeriod"/>
            </a:pPr>
            <a:r>
              <a:rPr lang="en-GB" altLang="en-US" sz="1800" dirty="0">
                <a:solidFill>
                  <a:srgbClr val="000000"/>
                </a:solidFill>
              </a:rPr>
              <a:t>Now I would like to speak with “</a:t>
            </a:r>
            <a:r>
              <a:rPr lang="en-GB" altLang="en-US" sz="1800" dirty="0" err="1">
                <a:solidFill>
                  <a:srgbClr val="000000"/>
                </a:solidFill>
              </a:rPr>
              <a:t>Vide’o</a:t>
            </a:r>
            <a:r>
              <a:rPr lang="en-GB" altLang="en-US" sz="1800" dirty="0">
                <a:solidFill>
                  <a:srgbClr val="000000"/>
                </a:solidFill>
              </a:rPr>
              <a:t> Mare</a:t>
            </a:r>
            <a:r>
              <a:rPr lang="en-GB" altLang="en-US" sz="1800" dirty="0" smtClean="0">
                <a:solidFill>
                  <a:srgbClr val="000000"/>
                </a:solidFill>
              </a:rPr>
              <a:t>”. </a:t>
            </a:r>
            <a:endParaRPr lang="en-GB" altLang="en-US" sz="1800" dirty="0">
              <a:solidFill>
                <a:srgbClr val="000000"/>
              </a:solidFill>
            </a:endParaRPr>
          </a:p>
          <a:p>
            <a:pPr lvl="1" algn="l" rtl="0">
              <a:spcBef>
                <a:spcPct val="0"/>
              </a:spcBef>
              <a:buFont typeface="Wingdings" panose="05000000000000000000" pitchFamily="2" charset="2"/>
              <a:buChar char="§"/>
            </a:pPr>
            <a:r>
              <a:rPr lang="en-GB" altLang="en-US" sz="1800" dirty="0">
                <a:solidFill>
                  <a:srgbClr val="000000"/>
                </a:solidFill>
              </a:rPr>
              <a:t>“</a:t>
            </a:r>
            <a:r>
              <a:rPr lang="en-GB" altLang="en-US" sz="1800" dirty="0" err="1">
                <a:solidFill>
                  <a:srgbClr val="000000"/>
                </a:solidFill>
              </a:rPr>
              <a:t>Vide’o</a:t>
            </a:r>
            <a:r>
              <a:rPr lang="en-GB" altLang="en-US" sz="1800" dirty="0">
                <a:solidFill>
                  <a:srgbClr val="000000"/>
                </a:solidFill>
              </a:rPr>
              <a:t> Mare”</a:t>
            </a:r>
            <a:r>
              <a:rPr lang="en-GB" altLang="en-US" sz="1800" dirty="0" smtClean="0">
                <a:solidFill>
                  <a:srgbClr val="000000"/>
                </a:solidFill>
              </a:rPr>
              <a:t>, </a:t>
            </a:r>
            <a:r>
              <a:rPr lang="en-GB" altLang="en-US" sz="1800" dirty="0">
                <a:solidFill>
                  <a:srgbClr val="000000"/>
                </a:solidFill>
              </a:rPr>
              <a:t>are you able to talk to me about “Avi” (the interviewee’s real name)?</a:t>
            </a:r>
          </a:p>
          <a:p>
            <a:pPr lvl="1" algn="l" rtl="0">
              <a:spcBef>
                <a:spcPct val="0"/>
              </a:spcBef>
              <a:buFont typeface="Wingdings" panose="05000000000000000000" pitchFamily="2" charset="2"/>
              <a:buChar char="§"/>
            </a:pPr>
            <a:r>
              <a:rPr lang="en-GB" altLang="en-US" sz="1800" dirty="0">
                <a:solidFill>
                  <a:srgbClr val="000000"/>
                </a:solidFill>
              </a:rPr>
              <a:t>How does “Avi” feel when he meets with you?</a:t>
            </a:r>
          </a:p>
          <a:p>
            <a:pPr lvl="1" algn="l" rtl="0">
              <a:spcBef>
                <a:spcPct val="0"/>
              </a:spcBef>
              <a:buFont typeface="Wingdings" panose="05000000000000000000" pitchFamily="2" charset="2"/>
              <a:buChar char="§"/>
            </a:pPr>
            <a:r>
              <a:rPr lang="en-GB" altLang="en-US" sz="1800" dirty="0">
                <a:solidFill>
                  <a:srgbClr val="000000"/>
                </a:solidFill>
              </a:rPr>
              <a:t>What has your relationship been like recently?</a:t>
            </a:r>
          </a:p>
          <a:p>
            <a:pPr lvl="1" algn="l" rtl="0">
              <a:spcBef>
                <a:spcPct val="0"/>
              </a:spcBef>
              <a:buFont typeface="Wingdings" panose="05000000000000000000" pitchFamily="2" charset="2"/>
              <a:buChar char="§"/>
            </a:pPr>
            <a:r>
              <a:rPr lang="en-GB" altLang="en-US" sz="1800" dirty="0">
                <a:solidFill>
                  <a:srgbClr val="000000"/>
                </a:solidFill>
              </a:rPr>
              <a:t>What else can you tell me about “Avi”?</a:t>
            </a:r>
          </a:p>
          <a:p>
            <a:pPr algn="l" rtl="0">
              <a:spcBef>
                <a:spcPct val="0"/>
              </a:spcBef>
              <a:buFont typeface="Arial" panose="020B0604020202020204" pitchFamily="34" charset="0"/>
              <a:buAutoNum type="arabicPeriod"/>
            </a:pPr>
            <a:r>
              <a:rPr lang="en-GB" altLang="en-US" sz="1800" dirty="0">
                <a:solidFill>
                  <a:srgbClr val="000000"/>
                </a:solidFill>
              </a:rPr>
              <a:t>“Avi”, </a:t>
            </a:r>
            <a:r>
              <a:rPr lang="en-GB" altLang="en-US" sz="1800" dirty="0" smtClean="0">
                <a:solidFill>
                  <a:srgbClr val="000000"/>
                </a:solidFill>
              </a:rPr>
              <a:t>who, a real person, </a:t>
            </a:r>
            <a:r>
              <a:rPr lang="en-GB" altLang="en-US" sz="1800" dirty="0">
                <a:solidFill>
                  <a:srgbClr val="000000"/>
                </a:solidFill>
              </a:rPr>
              <a:t>is able to talk about your relationship with </a:t>
            </a:r>
            <a:r>
              <a:rPr lang="en-GB" altLang="en-US" sz="1800" dirty="0" smtClean="0">
                <a:solidFill>
                  <a:srgbClr val="000000"/>
                </a:solidFill>
              </a:rPr>
              <a:t>“</a:t>
            </a:r>
            <a:r>
              <a:rPr lang="en-GB" altLang="en-US" sz="1800" dirty="0" err="1" smtClean="0">
                <a:solidFill>
                  <a:srgbClr val="000000"/>
                </a:solidFill>
              </a:rPr>
              <a:t>Vide’o</a:t>
            </a:r>
            <a:r>
              <a:rPr lang="en-GB" altLang="en-US" sz="1800" dirty="0" smtClean="0">
                <a:solidFill>
                  <a:srgbClr val="000000"/>
                </a:solidFill>
              </a:rPr>
              <a:t> </a:t>
            </a:r>
            <a:r>
              <a:rPr lang="en-GB" altLang="en-US" sz="1800" dirty="0">
                <a:solidFill>
                  <a:srgbClr val="000000"/>
                </a:solidFill>
              </a:rPr>
              <a:t>Mare</a:t>
            </a:r>
            <a:r>
              <a:rPr lang="en-GB" altLang="en-US" sz="1800" dirty="0" smtClean="0">
                <a:solidFill>
                  <a:srgbClr val="000000"/>
                </a:solidFill>
              </a:rPr>
              <a:t>”? </a:t>
            </a:r>
            <a:r>
              <a:rPr lang="en-GB" altLang="en-US" sz="1800" dirty="0">
                <a:solidFill>
                  <a:srgbClr val="000000"/>
                </a:solidFill>
              </a:rPr>
              <a:t>What can this person tell me?</a:t>
            </a:r>
          </a:p>
          <a:p>
            <a:pPr algn="l" rtl="0">
              <a:spcBef>
                <a:spcPct val="0"/>
              </a:spcBef>
              <a:buFont typeface="Arial" panose="020B0604020202020204" pitchFamily="34" charset="0"/>
              <a:buAutoNum type="arabicPeriod"/>
            </a:pPr>
            <a:r>
              <a:rPr lang="en-GB" altLang="en-US" sz="1800" dirty="0">
                <a:solidFill>
                  <a:srgbClr val="000000"/>
                </a:solidFill>
              </a:rPr>
              <a:t>What do all the things we’ve learned about you and your hobby indicate about your values, about the things that are truly important to you in your life?</a:t>
            </a:r>
          </a:p>
          <a:p>
            <a:pPr algn="l" rtl="0">
              <a:spcBef>
                <a:spcPct val="0"/>
              </a:spcBef>
              <a:buFont typeface="Arial" panose="020B0604020202020204" pitchFamily="34" charset="0"/>
              <a:buAutoNum type="arabicPeriod"/>
            </a:pPr>
            <a:r>
              <a:rPr lang="en-GB" altLang="en-US" sz="1800" dirty="0">
                <a:solidFill>
                  <a:srgbClr val="000000"/>
                </a:solidFill>
              </a:rPr>
              <a:t>Consider the best of yourself that is expressed in your relationship with </a:t>
            </a:r>
            <a:r>
              <a:rPr lang="en-GB" altLang="en-US" sz="1800" dirty="0" smtClean="0">
                <a:solidFill>
                  <a:srgbClr val="000000"/>
                </a:solidFill>
              </a:rPr>
              <a:t>“</a:t>
            </a:r>
            <a:r>
              <a:rPr lang="en-GB" altLang="en-US" sz="1800" dirty="0" err="1">
                <a:solidFill>
                  <a:srgbClr val="000000"/>
                </a:solidFill>
              </a:rPr>
              <a:t>Vide’o</a:t>
            </a:r>
            <a:r>
              <a:rPr lang="en-GB" altLang="en-US" sz="1800" dirty="0">
                <a:solidFill>
                  <a:srgbClr val="000000"/>
                </a:solidFill>
              </a:rPr>
              <a:t> Mare</a:t>
            </a:r>
            <a:r>
              <a:rPr lang="en-GB" altLang="en-US" sz="1800" dirty="0" smtClean="0">
                <a:solidFill>
                  <a:srgbClr val="000000"/>
                </a:solidFill>
              </a:rPr>
              <a:t>”.  </a:t>
            </a:r>
            <a:r>
              <a:rPr lang="en-GB" altLang="en-US" sz="1800" dirty="0">
                <a:solidFill>
                  <a:srgbClr val="000000"/>
                </a:solidFill>
              </a:rPr>
              <a:t>How could you use this in other aspects of your life?</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7154" y="2261987"/>
            <a:ext cx="45719" cy="4714882"/>
          </a:xfrm>
          <a:prstGeom prst="rect">
            <a:avLst/>
          </a:prstGeom>
        </p:spPr>
      </p:pic>
      <p:sp>
        <p:nvSpPr>
          <p:cNvPr id="4" name="TextBox 3"/>
          <p:cNvSpPr txBox="1"/>
          <p:nvPr/>
        </p:nvSpPr>
        <p:spPr>
          <a:xfrm>
            <a:off x="539552" y="1196975"/>
            <a:ext cx="7921625" cy="830997"/>
          </a:xfrm>
          <a:prstGeom prst="rect">
            <a:avLst/>
          </a:prstGeom>
          <a:noFill/>
        </p:spPr>
        <p:txBody>
          <a:bodyPr wrap="square" rtlCol="0">
            <a:spAutoFit/>
          </a:bodyPr>
          <a:lstStyle/>
          <a:p>
            <a:pPr algn="l" rtl="0"/>
            <a:r>
              <a:rPr lang="en-GB" sz="2400" dirty="0">
                <a:solidFill>
                  <a:srgbClr val="000000"/>
                </a:solidFill>
                <a:latin typeface="AvenirNext LT Pro Cn" panose="020B0506020202020204" pitchFamily="34" charset="0"/>
              </a:rPr>
              <a:t>A combination of Feedforward (Kluger &amp; Nir, 2010) &amp; Positive Interpretation of Narrative Therapy (by </a:t>
            </a:r>
            <a:r>
              <a:rPr lang="en-GB" sz="2400" dirty="0" err="1">
                <a:solidFill>
                  <a:srgbClr val="000000"/>
                </a:solidFill>
                <a:latin typeface="AvenirNext LT Pro Cn" panose="020B0506020202020204" pitchFamily="34" charset="0"/>
              </a:rPr>
              <a:t>Shifra</a:t>
            </a:r>
            <a:r>
              <a:rPr lang="en-GB" sz="2400" dirty="0">
                <a:solidFill>
                  <a:srgbClr val="000000"/>
                </a:solidFill>
                <a:latin typeface="AvenirNext LT Pro Cn" panose="020B0506020202020204" pitchFamily="34" charset="0"/>
              </a:rPr>
              <a:t> </a:t>
            </a:r>
            <a:r>
              <a:rPr lang="en-GB" sz="2400" dirty="0" err="1">
                <a:solidFill>
                  <a:srgbClr val="000000"/>
                </a:solidFill>
                <a:latin typeface="AvenirNext LT Pro Cn" panose="020B0506020202020204" pitchFamily="34" charset="0"/>
              </a:rPr>
              <a:t>Wohlgelernter</a:t>
            </a:r>
            <a:r>
              <a:rPr lang="en-GB" sz="2400" dirty="0">
                <a:solidFill>
                  <a:srgbClr val="000000"/>
                </a:solidFill>
                <a:latin typeface="AvenirNext LT Pro Cn" panose="020B0506020202020204" pitchFamily="34" charset="0"/>
              </a:rPr>
              <a:t>)</a:t>
            </a:r>
            <a:endParaRPr lang="en-US" sz="2400" dirty="0">
              <a:solidFill>
                <a:srgbClr val="000000"/>
              </a:solidFill>
              <a:latin typeface="AvenirNext LT Pro Cn" panose="020B0506020202020204" pitchFamily="34" charset="0"/>
            </a:endParaRPr>
          </a:p>
        </p:txBody>
      </p:sp>
    </p:spTree>
    <p:extLst>
      <p:ext uri="{BB962C8B-B14F-4D97-AF65-F5344CB8AC3E}">
        <p14:creationId xmlns:p14="http://schemas.microsoft.com/office/powerpoint/2010/main" val="35396486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847905" cy="614767"/>
          </a:xfrm>
        </p:spPr>
        <p:txBody>
          <a:bodyPr>
            <a:noAutofit/>
          </a:bodyPr>
          <a:lstStyle/>
          <a:p>
            <a:pPr algn="l" rtl="0"/>
            <a:r>
              <a:rPr lang="en-US" sz="8000" b="1" dirty="0" smtClean="0">
                <a:solidFill>
                  <a:schemeClr val="accent4">
                    <a:lumMod val="60000"/>
                    <a:lumOff val="40000"/>
                  </a:schemeClr>
                </a:solidFill>
                <a:latin typeface="Avenir Black" panose="020B0803020203020204"/>
                <a:cs typeface="Times New Roman" pitchFamily="18" charset="0"/>
              </a:rPr>
              <a:t>APPLICATIONS</a:t>
            </a:r>
            <a:endParaRPr lang="he-IL" sz="8000" b="1" dirty="0">
              <a:solidFill>
                <a:schemeClr val="accent4">
                  <a:lumMod val="60000"/>
                  <a:lumOff val="40000"/>
                </a:schemeClr>
              </a:solidFill>
              <a:latin typeface="Avenir Black" panose="020B0803020203020204"/>
              <a:cs typeface="Times New Roman" pitchFamily="18" charset="0"/>
            </a:endParaRPr>
          </a:p>
        </p:txBody>
      </p:sp>
      <p:sp>
        <p:nvSpPr>
          <p:cNvPr id="3" name="Content Placeholder 2"/>
          <p:cNvSpPr>
            <a:spLocks noGrp="1"/>
          </p:cNvSpPr>
          <p:nvPr>
            <p:ph idx="1"/>
          </p:nvPr>
        </p:nvSpPr>
        <p:spPr>
          <a:xfrm>
            <a:off x="602168" y="2349500"/>
            <a:ext cx="7930646" cy="4499142"/>
          </a:xfrm>
        </p:spPr>
        <p:txBody>
          <a:bodyPr>
            <a:noAutofit/>
          </a:bodyPr>
          <a:lstStyle/>
          <a:p>
            <a:pPr marL="0" indent="0" algn="l" rtl="0">
              <a:spcBef>
                <a:spcPts val="0"/>
              </a:spcBef>
              <a:buNone/>
            </a:pPr>
            <a:r>
              <a:rPr lang="en-US" dirty="0">
                <a:solidFill>
                  <a:srgbClr val="000000"/>
                </a:solidFill>
                <a:latin typeface="Avenir LT Std 55 Roman" panose="020B0503020203020204" pitchFamily="34" charset="0"/>
              </a:rPr>
              <a:t>Performance </a:t>
            </a:r>
            <a:r>
              <a:rPr lang="en-US" dirty="0" smtClean="0">
                <a:solidFill>
                  <a:srgbClr val="000000"/>
                </a:solidFill>
                <a:latin typeface="Avenir LT Std 55 Roman" panose="020B0503020203020204" pitchFamily="34" charset="0"/>
              </a:rPr>
              <a:t>Appraisal: </a:t>
            </a:r>
            <a:r>
              <a:rPr lang="en-US" sz="2400" dirty="0" smtClean="0">
                <a:solidFill>
                  <a:srgbClr val="000000"/>
                </a:solidFill>
                <a:latin typeface="Avenir LT Std 55 Roman" panose="020B0503020203020204" pitchFamily="34" charset="0"/>
              </a:rPr>
              <a:t>Bank, </a:t>
            </a:r>
            <a:r>
              <a:rPr lang="en-US" sz="2400" dirty="0" err="1" smtClean="0">
                <a:solidFill>
                  <a:srgbClr val="000000"/>
                </a:solidFill>
                <a:latin typeface="Avenir LT Std 55 Roman" panose="020B0503020203020204" pitchFamily="34" charset="0"/>
              </a:rPr>
              <a:t>SodaStream</a:t>
            </a:r>
            <a:r>
              <a:rPr lang="en-US" sz="2400" dirty="0" smtClean="0">
                <a:solidFill>
                  <a:srgbClr val="000000"/>
                </a:solidFill>
                <a:latin typeface="Avenir LT Std 55 Roman" panose="020B0503020203020204" pitchFamily="34" charset="0"/>
              </a:rPr>
              <a:t>, </a:t>
            </a:r>
            <a:r>
              <a:rPr lang="en-US" sz="2400" dirty="0" err="1" smtClean="0">
                <a:solidFill>
                  <a:srgbClr val="000000"/>
                </a:solidFill>
                <a:latin typeface="Avenir LT Std 55 Roman" panose="020B0503020203020204" pitchFamily="34" charset="0"/>
              </a:rPr>
              <a:t>SHL</a:t>
            </a:r>
            <a:endParaRPr lang="en-US" sz="2400" dirty="0">
              <a:solidFill>
                <a:srgbClr val="000000"/>
              </a:solidFill>
              <a:latin typeface="Avenir LT Std 55 Roman" panose="020B0503020203020204" pitchFamily="34" charset="0"/>
            </a:endParaRPr>
          </a:p>
          <a:p>
            <a:pPr marL="0" indent="0" algn="l" rtl="0">
              <a:spcBef>
                <a:spcPts val="0"/>
              </a:spcBef>
              <a:buNone/>
            </a:pPr>
            <a:r>
              <a:rPr lang="en-US" dirty="0">
                <a:solidFill>
                  <a:srgbClr val="000000"/>
                </a:solidFill>
                <a:latin typeface="Avenir LT Std 55 Roman" panose="020B0503020203020204" pitchFamily="34" charset="0"/>
              </a:rPr>
              <a:t>Selection</a:t>
            </a:r>
          </a:p>
          <a:p>
            <a:pPr marL="0" indent="0" algn="l" rtl="0">
              <a:spcBef>
                <a:spcPts val="0"/>
              </a:spcBef>
              <a:buNone/>
            </a:pPr>
            <a:r>
              <a:rPr lang="en-US" dirty="0">
                <a:solidFill>
                  <a:srgbClr val="000000"/>
                </a:solidFill>
                <a:latin typeface="Avenir LT Std 55 Roman" panose="020B0503020203020204" pitchFamily="34" charset="0"/>
              </a:rPr>
              <a:t>Placement</a:t>
            </a:r>
          </a:p>
          <a:p>
            <a:pPr marL="0" indent="0" algn="l" rtl="0">
              <a:spcBef>
                <a:spcPts val="0"/>
              </a:spcBef>
              <a:buNone/>
            </a:pPr>
            <a:r>
              <a:rPr lang="en-US" dirty="0">
                <a:solidFill>
                  <a:srgbClr val="000000"/>
                </a:solidFill>
                <a:latin typeface="Avenir LT Std 55 Roman" panose="020B0503020203020204" pitchFamily="34" charset="0"/>
              </a:rPr>
              <a:t>Customer satisfaction</a:t>
            </a:r>
          </a:p>
          <a:p>
            <a:pPr marL="0" indent="0" algn="l" rtl="0">
              <a:spcBef>
                <a:spcPts val="0"/>
              </a:spcBef>
              <a:buNone/>
            </a:pPr>
            <a:r>
              <a:rPr lang="en-US" dirty="0">
                <a:solidFill>
                  <a:srgbClr val="000000"/>
                </a:solidFill>
                <a:latin typeface="Avenir LT Std 55 Roman" panose="020B0503020203020204" pitchFamily="34" charset="0"/>
              </a:rPr>
              <a:t>Strategy</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31" y="2349500"/>
            <a:ext cx="54242" cy="2447652"/>
          </a:xfrm>
          <a:prstGeom prst="rect">
            <a:avLst/>
          </a:prstGeom>
        </p:spPr>
      </p:pic>
    </p:spTree>
    <p:extLst>
      <p:ext uri="{BB962C8B-B14F-4D97-AF65-F5344CB8AC3E}">
        <p14:creationId xmlns:p14="http://schemas.microsoft.com/office/powerpoint/2010/main" val="28658596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676456" cy="614767"/>
          </a:xfrm>
        </p:spPr>
        <p:txBody>
          <a:bodyPr>
            <a:noAutofit/>
          </a:bodyPr>
          <a:lstStyle/>
          <a:p>
            <a:pPr algn="l" rtl="0"/>
            <a:r>
              <a:rPr lang="en-US" sz="8000" b="1" dirty="0">
                <a:solidFill>
                  <a:schemeClr val="accent4">
                    <a:lumMod val="60000"/>
                    <a:lumOff val="40000"/>
                  </a:schemeClr>
                </a:solidFill>
                <a:latin typeface="Avenir Black" panose="020B0803020203020204"/>
                <a:cs typeface="Times New Roman" pitchFamily="18" charset="0"/>
              </a:rPr>
              <a:t>APPLICATIONS</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02168" y="2349500"/>
            <a:ext cx="7930646" cy="4499142"/>
          </a:xfrm>
        </p:spPr>
        <p:txBody>
          <a:bodyPr>
            <a:noAutofit/>
          </a:bodyPr>
          <a:lstStyle/>
          <a:p>
            <a:pPr marL="0" indent="0" algn="l" rtl="0">
              <a:spcBef>
                <a:spcPts val="0"/>
              </a:spcBef>
              <a:buNone/>
            </a:pPr>
            <a:r>
              <a:rPr lang="en-US" sz="2000" b="1" dirty="0" smtClean="0">
                <a:latin typeface="Avenir Light" panose="020B0402020203020204" pitchFamily="34" charset="0"/>
              </a:rPr>
              <a:t>Start</a:t>
            </a:r>
          </a:p>
          <a:p>
            <a:pPr marL="0" indent="0" algn="l" rtl="0">
              <a:spcBef>
                <a:spcPts val="0"/>
              </a:spcBef>
              <a:buNone/>
            </a:pPr>
            <a:r>
              <a:rPr lang="en-US" sz="2000" dirty="0" smtClean="0">
                <a:latin typeface="Avenir Light" panose="020B0402020203020204" pitchFamily="34" charset="0"/>
              </a:rPr>
              <a:t>What are your strengths or conditions that were found in your stories but are missing in your day-to-day?</a:t>
            </a:r>
          </a:p>
          <a:p>
            <a:pPr marL="0" indent="0" algn="l" rtl="0">
              <a:spcBef>
                <a:spcPts val="0"/>
              </a:spcBef>
              <a:buNone/>
            </a:pPr>
            <a:r>
              <a:rPr lang="en-US" sz="2000" dirty="0" smtClean="0">
                <a:latin typeface="Avenir Light" panose="020B0402020203020204" pitchFamily="34" charset="0"/>
              </a:rPr>
              <a:t>How will you bring these strengths or conditions to work?</a:t>
            </a:r>
          </a:p>
          <a:p>
            <a:pPr marL="0" indent="0" algn="l" rtl="0">
              <a:spcBef>
                <a:spcPts val="0"/>
              </a:spcBef>
              <a:buNone/>
            </a:pPr>
            <a:r>
              <a:rPr lang="en-US" sz="2000" dirty="0" smtClean="0">
                <a:latin typeface="Avenir Light" panose="020B0402020203020204" pitchFamily="34" charset="0"/>
              </a:rPr>
              <a:t>Who is going to help you?</a:t>
            </a:r>
          </a:p>
          <a:p>
            <a:pPr marL="0" indent="0" algn="l" rtl="0">
              <a:spcBef>
                <a:spcPts val="0"/>
              </a:spcBef>
              <a:buNone/>
            </a:pPr>
            <a:r>
              <a:rPr lang="en-US" sz="2000" dirty="0" smtClean="0">
                <a:latin typeface="Avenir Light" panose="020B0402020203020204" pitchFamily="34" charset="0"/>
              </a:rPr>
              <a:t>How is it going to help the company?</a:t>
            </a:r>
          </a:p>
          <a:p>
            <a:pPr marL="0" indent="0" algn="l" rtl="0">
              <a:spcBef>
                <a:spcPts val="0"/>
              </a:spcBef>
              <a:buNone/>
            </a:pPr>
            <a:endParaRPr lang="en-US" sz="1100" dirty="0" smtClean="0">
              <a:latin typeface="Avenir Light" panose="020B0402020203020204" pitchFamily="34" charset="0"/>
            </a:endParaRPr>
          </a:p>
        </p:txBody>
      </p:sp>
      <p:sp>
        <p:nvSpPr>
          <p:cNvPr id="4" name="TextBox 3"/>
          <p:cNvSpPr txBox="1"/>
          <p:nvPr/>
        </p:nvSpPr>
        <p:spPr>
          <a:xfrm>
            <a:off x="179512" y="1099560"/>
            <a:ext cx="7930646" cy="400110"/>
          </a:xfrm>
          <a:prstGeom prst="rect">
            <a:avLst/>
          </a:prstGeom>
          <a:noFill/>
        </p:spPr>
        <p:txBody>
          <a:bodyPr wrap="square" rtlCol="0">
            <a:spAutoFit/>
          </a:bodyPr>
          <a:lstStyle/>
          <a:p>
            <a:pPr algn="l" rtl="0"/>
            <a:r>
              <a:rPr lang="en-US" sz="2000" dirty="0" err="1">
                <a:latin typeface="Avenir Black" panose="020B0803020203020204" pitchFamily="34" charset="0"/>
                <a:cs typeface="Times New Roman" pitchFamily="18" charset="0"/>
              </a:rPr>
              <a:t>Bouskila</a:t>
            </a:r>
            <a:r>
              <a:rPr lang="en-US" sz="2000" dirty="0">
                <a:latin typeface="Avenir Black" panose="020B0803020203020204" pitchFamily="34" charset="0"/>
                <a:cs typeface="Times New Roman" pitchFamily="18" charset="0"/>
              </a:rPr>
              <a:t>-Yam &amp; Kluger, 2011</a:t>
            </a:r>
            <a:endParaRPr lang="en-US" sz="2000" dirty="0"/>
          </a:p>
        </p:txBody>
      </p:sp>
    </p:spTree>
    <p:extLst>
      <p:ext uri="{BB962C8B-B14F-4D97-AF65-F5344CB8AC3E}">
        <p14:creationId xmlns:p14="http://schemas.microsoft.com/office/powerpoint/2010/main" val="17167895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056" y="260648"/>
            <a:ext cx="8892480" cy="614767"/>
          </a:xfrm>
        </p:spPr>
        <p:txBody>
          <a:bodyPr>
            <a:noAutofit/>
          </a:bodyPr>
          <a:lstStyle/>
          <a:p>
            <a:pPr algn="l" rtl="0"/>
            <a:r>
              <a:rPr lang="en-US" sz="8000" b="1" dirty="0">
                <a:solidFill>
                  <a:schemeClr val="accent4">
                    <a:lumMod val="60000"/>
                    <a:lumOff val="40000"/>
                  </a:schemeClr>
                </a:solidFill>
                <a:latin typeface="Avenir Black" panose="020B0803020203020204"/>
                <a:cs typeface="Times New Roman" pitchFamily="18" charset="0"/>
              </a:rPr>
              <a:t>APPLICATIONS</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02168" y="2349500"/>
            <a:ext cx="7930646" cy="4499142"/>
          </a:xfrm>
        </p:spPr>
        <p:txBody>
          <a:bodyPr>
            <a:noAutofit/>
          </a:bodyPr>
          <a:lstStyle/>
          <a:p>
            <a:pPr marL="0" indent="0" algn="l" rtl="0">
              <a:spcBef>
                <a:spcPts val="0"/>
              </a:spcBef>
              <a:buNone/>
            </a:pPr>
            <a:r>
              <a:rPr lang="en-US" sz="2000" b="1" dirty="0" smtClean="0">
                <a:latin typeface="Avenir Light" panose="020B0402020203020204" pitchFamily="34" charset="0"/>
              </a:rPr>
              <a:t>Continue </a:t>
            </a:r>
            <a:r>
              <a:rPr lang="en-US" sz="2000" b="1" dirty="0">
                <a:latin typeface="Avenir Light" panose="020B0402020203020204" pitchFamily="34" charset="0"/>
              </a:rPr>
              <a:t>and expand</a:t>
            </a:r>
          </a:p>
          <a:p>
            <a:pPr marL="0" indent="0" algn="l" rtl="0">
              <a:spcBef>
                <a:spcPts val="0"/>
              </a:spcBef>
              <a:buNone/>
            </a:pPr>
            <a:r>
              <a:rPr lang="en-US" sz="2000" dirty="0">
                <a:latin typeface="Avenir Light" panose="020B0402020203020204" pitchFamily="34" charset="0"/>
              </a:rPr>
              <a:t>What are your strengths or conditions that were found in your stories AND are present in your day-to-day?</a:t>
            </a:r>
          </a:p>
          <a:p>
            <a:pPr marL="0" indent="0" algn="l" rtl="0">
              <a:spcBef>
                <a:spcPts val="0"/>
              </a:spcBef>
              <a:buNone/>
            </a:pPr>
            <a:r>
              <a:rPr lang="en-US" sz="2000" dirty="0">
                <a:latin typeface="Avenir Light" panose="020B0402020203020204" pitchFamily="34" charset="0"/>
              </a:rPr>
              <a:t>How could you apply these strengths or conditions in a new way?</a:t>
            </a:r>
          </a:p>
          <a:p>
            <a:pPr marL="0" indent="0" algn="l" rtl="0">
              <a:spcBef>
                <a:spcPts val="0"/>
              </a:spcBef>
              <a:buNone/>
            </a:pPr>
            <a:r>
              <a:rPr lang="en-US" sz="2000" dirty="0">
                <a:latin typeface="Avenir Light" panose="020B0402020203020204" pitchFamily="34" charset="0"/>
              </a:rPr>
              <a:t>Who is going to help you?</a:t>
            </a:r>
          </a:p>
          <a:p>
            <a:pPr marL="0" indent="0" algn="l" rtl="0">
              <a:spcBef>
                <a:spcPts val="0"/>
              </a:spcBef>
              <a:buNone/>
            </a:pPr>
            <a:r>
              <a:rPr lang="en-US" sz="2000" dirty="0">
                <a:latin typeface="Avenir Light" panose="020B0402020203020204" pitchFamily="34" charset="0"/>
              </a:rPr>
              <a:t>How is it going to help the company?</a:t>
            </a:r>
          </a:p>
          <a:p>
            <a:pPr marL="0" indent="0" algn="l" rtl="0">
              <a:spcBef>
                <a:spcPts val="0"/>
              </a:spcBef>
              <a:buNone/>
            </a:pPr>
            <a:endParaRPr lang="en-US" sz="1100" dirty="0" smtClean="0">
              <a:latin typeface="Avenir Light" panose="020B0402020203020204" pitchFamily="34" charset="0"/>
            </a:endParaRPr>
          </a:p>
        </p:txBody>
      </p:sp>
      <p:sp>
        <p:nvSpPr>
          <p:cNvPr id="4" name="TextBox 3"/>
          <p:cNvSpPr txBox="1"/>
          <p:nvPr/>
        </p:nvSpPr>
        <p:spPr>
          <a:xfrm>
            <a:off x="467544" y="1191874"/>
            <a:ext cx="7930646" cy="400110"/>
          </a:xfrm>
          <a:prstGeom prst="rect">
            <a:avLst/>
          </a:prstGeom>
          <a:noFill/>
        </p:spPr>
        <p:txBody>
          <a:bodyPr wrap="square" rtlCol="0">
            <a:spAutoFit/>
          </a:bodyPr>
          <a:lstStyle/>
          <a:p>
            <a:pPr algn="l" rtl="0"/>
            <a:r>
              <a:rPr lang="en-US" sz="2000" dirty="0" err="1">
                <a:latin typeface="Avenir Black" panose="020B0803020203020204" pitchFamily="34" charset="0"/>
                <a:cs typeface="Times New Roman" pitchFamily="18" charset="0"/>
              </a:rPr>
              <a:t>Bouskila</a:t>
            </a:r>
            <a:r>
              <a:rPr lang="en-US" sz="2000" dirty="0">
                <a:latin typeface="Avenir Black" panose="020B0803020203020204" pitchFamily="34" charset="0"/>
                <a:cs typeface="Times New Roman" pitchFamily="18" charset="0"/>
              </a:rPr>
              <a:t>-Yam &amp; Kluger, 2011</a:t>
            </a:r>
            <a:endParaRPr lang="en-US" sz="2000" dirty="0"/>
          </a:p>
        </p:txBody>
      </p:sp>
    </p:spTree>
    <p:extLst>
      <p:ext uri="{BB962C8B-B14F-4D97-AF65-F5344CB8AC3E}">
        <p14:creationId xmlns:p14="http://schemas.microsoft.com/office/powerpoint/2010/main" val="1229534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056" y="260648"/>
            <a:ext cx="8676456" cy="614767"/>
          </a:xfrm>
        </p:spPr>
        <p:txBody>
          <a:bodyPr>
            <a:noAutofit/>
          </a:bodyPr>
          <a:lstStyle/>
          <a:p>
            <a:pPr algn="l" rtl="0"/>
            <a:r>
              <a:rPr lang="en-US" sz="8000" b="1" dirty="0">
                <a:solidFill>
                  <a:schemeClr val="accent4">
                    <a:lumMod val="60000"/>
                    <a:lumOff val="40000"/>
                  </a:schemeClr>
                </a:solidFill>
                <a:latin typeface="Avenir Black" panose="020B0803020203020204"/>
                <a:cs typeface="Times New Roman" pitchFamily="18" charset="0"/>
              </a:rPr>
              <a:t>APPLICATIONS</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02168" y="2349500"/>
            <a:ext cx="7930646" cy="4499142"/>
          </a:xfrm>
        </p:spPr>
        <p:txBody>
          <a:bodyPr>
            <a:noAutofit/>
          </a:bodyPr>
          <a:lstStyle/>
          <a:p>
            <a:pPr marL="0" indent="0" algn="l" rtl="0">
              <a:spcBef>
                <a:spcPts val="0"/>
              </a:spcBef>
              <a:buNone/>
            </a:pPr>
            <a:r>
              <a:rPr lang="en-US" sz="2000" b="1" dirty="0" smtClean="0">
                <a:latin typeface="Avenir Light" panose="020B0402020203020204" pitchFamily="34" charset="0"/>
              </a:rPr>
              <a:t>Stop </a:t>
            </a:r>
            <a:r>
              <a:rPr lang="en-US" sz="2000" b="1" dirty="0">
                <a:latin typeface="Avenir Light" panose="020B0402020203020204" pitchFamily="34" charset="0"/>
              </a:rPr>
              <a:t>(for prevention focus)</a:t>
            </a:r>
          </a:p>
          <a:p>
            <a:pPr marL="0" indent="0" algn="l" rtl="0">
              <a:spcBef>
                <a:spcPts val="0"/>
              </a:spcBef>
              <a:buNone/>
            </a:pPr>
            <a:r>
              <a:rPr lang="en-US" sz="2000" dirty="0">
                <a:latin typeface="Avenir Light" panose="020B0402020203020204" pitchFamily="34" charset="0"/>
              </a:rPr>
              <a:t>What is one behavior that you must refrain from?</a:t>
            </a:r>
          </a:p>
          <a:p>
            <a:pPr marL="0" indent="0" algn="l" rtl="0">
              <a:spcBef>
                <a:spcPts val="0"/>
              </a:spcBef>
              <a:buNone/>
            </a:pPr>
            <a:r>
              <a:rPr lang="en-US" sz="2000" dirty="0">
                <a:latin typeface="Avenir Light" panose="020B0402020203020204" pitchFamily="34" charset="0"/>
              </a:rPr>
              <a:t>How does it hurt you and the company?</a:t>
            </a:r>
          </a:p>
          <a:p>
            <a:pPr marL="0" indent="0" algn="l" rtl="0">
              <a:spcBef>
                <a:spcPts val="0"/>
              </a:spcBef>
              <a:buNone/>
            </a:pPr>
            <a:r>
              <a:rPr lang="en-US" sz="2000" dirty="0">
                <a:latin typeface="Avenir Light" panose="020B0402020203020204" pitchFamily="34" charset="0"/>
              </a:rPr>
              <a:t>Who is responsible to making sure you stop it?</a:t>
            </a:r>
            <a:endParaRPr lang="he-IL" sz="2000" dirty="0">
              <a:latin typeface="Avenir Light" panose="020B0402020203020204" pitchFamily="34" charset="0"/>
            </a:endParaRPr>
          </a:p>
          <a:p>
            <a:pPr marL="0" indent="0" algn="l" rtl="0">
              <a:spcBef>
                <a:spcPts val="0"/>
              </a:spcBef>
              <a:buNone/>
            </a:pPr>
            <a:endParaRPr lang="en-US" sz="1100" dirty="0" smtClean="0">
              <a:latin typeface="Avenir Light" panose="020B0402020203020204" pitchFamily="34" charset="0"/>
            </a:endParaRPr>
          </a:p>
        </p:txBody>
      </p:sp>
      <p:sp>
        <p:nvSpPr>
          <p:cNvPr id="4" name="TextBox 3"/>
          <p:cNvSpPr txBox="1"/>
          <p:nvPr/>
        </p:nvSpPr>
        <p:spPr>
          <a:xfrm>
            <a:off x="467544" y="1191874"/>
            <a:ext cx="7930646" cy="400110"/>
          </a:xfrm>
          <a:prstGeom prst="rect">
            <a:avLst/>
          </a:prstGeom>
          <a:noFill/>
        </p:spPr>
        <p:txBody>
          <a:bodyPr wrap="square" rtlCol="0">
            <a:spAutoFit/>
          </a:bodyPr>
          <a:lstStyle/>
          <a:p>
            <a:pPr algn="l" rtl="0"/>
            <a:r>
              <a:rPr lang="en-US" sz="2000" dirty="0" err="1">
                <a:latin typeface="Avenir Black" panose="020B0803020203020204" pitchFamily="34" charset="0"/>
                <a:cs typeface="Times New Roman" pitchFamily="18" charset="0"/>
              </a:rPr>
              <a:t>Bouskila</a:t>
            </a:r>
            <a:r>
              <a:rPr lang="en-US" sz="2000" dirty="0">
                <a:latin typeface="Avenir Black" panose="020B0803020203020204" pitchFamily="34" charset="0"/>
                <a:cs typeface="Times New Roman" pitchFamily="18" charset="0"/>
              </a:rPr>
              <a:t>-Yam &amp; Kluger, 2011</a:t>
            </a:r>
            <a:endParaRPr lang="en-US" sz="2000" dirty="0"/>
          </a:p>
        </p:txBody>
      </p:sp>
    </p:spTree>
    <p:extLst>
      <p:ext uri="{BB962C8B-B14F-4D97-AF65-F5344CB8AC3E}">
        <p14:creationId xmlns:p14="http://schemas.microsoft.com/office/powerpoint/2010/main" val="430587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056" y="260648"/>
            <a:ext cx="8676456" cy="614767"/>
          </a:xfrm>
        </p:spPr>
        <p:txBody>
          <a:bodyPr>
            <a:noAutofit/>
          </a:bodyPr>
          <a:lstStyle/>
          <a:p>
            <a:pPr algn="l" rtl="0"/>
            <a:r>
              <a:rPr lang="en-US" sz="8000" b="1" dirty="0">
                <a:solidFill>
                  <a:schemeClr val="accent4">
                    <a:lumMod val="60000"/>
                    <a:lumOff val="40000"/>
                  </a:schemeClr>
                </a:solidFill>
                <a:latin typeface="Avenir Black" panose="020B0803020203020204"/>
                <a:cs typeface="Times New Roman" pitchFamily="18" charset="0"/>
              </a:rPr>
              <a:t>APPLICATIONS</a:t>
            </a:r>
            <a:endParaRPr lang="he-IL" sz="8000" b="1" dirty="0">
              <a:solidFill>
                <a:schemeClr val="accent4">
                  <a:lumMod val="60000"/>
                  <a:lumOff val="40000"/>
                </a:schemeClr>
              </a:solidFill>
              <a:latin typeface="Arial Black" panose="020B0A04020102020204" pitchFamily="34" charset="0"/>
              <a:cs typeface="Times New Roman" pitchFamily="18" charset="0"/>
            </a:endParaRPr>
          </a:p>
        </p:txBody>
      </p:sp>
      <p:sp>
        <p:nvSpPr>
          <p:cNvPr id="3" name="Content Placeholder 2"/>
          <p:cNvSpPr>
            <a:spLocks noGrp="1"/>
          </p:cNvSpPr>
          <p:nvPr>
            <p:ph idx="1"/>
          </p:nvPr>
        </p:nvSpPr>
        <p:spPr>
          <a:xfrm>
            <a:off x="611560" y="1305502"/>
            <a:ext cx="7930646" cy="5291850"/>
          </a:xfrm>
        </p:spPr>
        <p:txBody>
          <a:bodyPr>
            <a:noAutofit/>
          </a:bodyPr>
          <a:lstStyle/>
          <a:p>
            <a:pPr marL="0" indent="0" algn="l" rtl="0">
              <a:spcBef>
                <a:spcPts val="0"/>
              </a:spcBef>
              <a:buNone/>
            </a:pPr>
            <a:r>
              <a:rPr lang="en-US" sz="2000" b="1" dirty="0">
                <a:latin typeface="Avenir Light" panose="020B0402020203020204" pitchFamily="34" charset="0"/>
              </a:rPr>
              <a:t>Start</a:t>
            </a:r>
          </a:p>
          <a:p>
            <a:pPr marL="0" indent="0" algn="l" rtl="0">
              <a:spcBef>
                <a:spcPts val="0"/>
              </a:spcBef>
              <a:buNone/>
            </a:pPr>
            <a:r>
              <a:rPr lang="en-US" sz="2000" dirty="0">
                <a:latin typeface="Avenir Light" panose="020B0402020203020204" pitchFamily="34" charset="0"/>
              </a:rPr>
              <a:t>What are your strengths or conditions that were found in your stories but are missing in your </a:t>
            </a:r>
            <a:r>
              <a:rPr lang="en-US" sz="2000" dirty="0" smtClean="0">
                <a:latin typeface="Avenir Light" panose="020B0402020203020204" pitchFamily="34" charset="0"/>
              </a:rPr>
              <a:t>day-to-day</a:t>
            </a:r>
            <a:r>
              <a:rPr lang="en-US" sz="2000" dirty="0">
                <a:latin typeface="Avenir Light" panose="020B0402020203020204" pitchFamily="34" charset="0"/>
              </a:rPr>
              <a:t>?</a:t>
            </a:r>
          </a:p>
          <a:p>
            <a:pPr marL="0" indent="0" algn="l" rtl="0">
              <a:spcBef>
                <a:spcPts val="0"/>
              </a:spcBef>
              <a:buNone/>
            </a:pPr>
            <a:r>
              <a:rPr lang="en-US" sz="2000" dirty="0">
                <a:latin typeface="Avenir Light" panose="020B0402020203020204" pitchFamily="34" charset="0"/>
              </a:rPr>
              <a:t>How will you bring these strengths or conditions to work?</a:t>
            </a:r>
          </a:p>
          <a:p>
            <a:pPr marL="0" indent="0" algn="l" rtl="0">
              <a:spcBef>
                <a:spcPts val="0"/>
              </a:spcBef>
              <a:buNone/>
            </a:pPr>
            <a:r>
              <a:rPr lang="en-US" sz="2000" dirty="0">
                <a:latin typeface="Avenir Light" panose="020B0402020203020204" pitchFamily="34" charset="0"/>
              </a:rPr>
              <a:t>Who is going to help you?</a:t>
            </a:r>
          </a:p>
          <a:p>
            <a:pPr marL="0" indent="0" algn="l" rtl="0">
              <a:spcBef>
                <a:spcPts val="0"/>
              </a:spcBef>
              <a:buNone/>
            </a:pPr>
            <a:r>
              <a:rPr lang="en-US" sz="2000" dirty="0">
                <a:latin typeface="Avenir Light" panose="020B0402020203020204" pitchFamily="34" charset="0"/>
              </a:rPr>
              <a:t>How is it going to help the company?</a:t>
            </a:r>
          </a:p>
          <a:p>
            <a:pPr marL="0" indent="0" algn="l" rtl="0">
              <a:spcBef>
                <a:spcPts val="0"/>
              </a:spcBef>
              <a:buNone/>
            </a:pPr>
            <a:r>
              <a:rPr lang="en-US" sz="2000" b="1" dirty="0" smtClean="0">
                <a:latin typeface="Avenir Light" panose="020B0402020203020204" pitchFamily="34" charset="0"/>
              </a:rPr>
              <a:t>Continue </a:t>
            </a:r>
            <a:r>
              <a:rPr lang="en-US" sz="2000" b="1" dirty="0">
                <a:latin typeface="Avenir Light" panose="020B0402020203020204" pitchFamily="34" charset="0"/>
              </a:rPr>
              <a:t>and expand</a:t>
            </a:r>
          </a:p>
          <a:p>
            <a:pPr marL="0" indent="0" algn="l" rtl="0">
              <a:spcBef>
                <a:spcPts val="0"/>
              </a:spcBef>
              <a:buNone/>
            </a:pPr>
            <a:r>
              <a:rPr lang="en-US" sz="2000" dirty="0">
                <a:latin typeface="Avenir Light" panose="020B0402020203020204" pitchFamily="34" charset="0"/>
              </a:rPr>
              <a:t>What are your strengths or conditions that were found in your stories AND are present in your day-to-day?</a:t>
            </a:r>
          </a:p>
          <a:p>
            <a:pPr marL="0" indent="0" algn="l" rtl="0">
              <a:spcBef>
                <a:spcPts val="0"/>
              </a:spcBef>
              <a:buNone/>
            </a:pPr>
            <a:r>
              <a:rPr lang="en-US" sz="2000" dirty="0">
                <a:latin typeface="Avenir Light" panose="020B0402020203020204" pitchFamily="34" charset="0"/>
              </a:rPr>
              <a:t>How could you apply these strengths or conditions in a new way?</a:t>
            </a:r>
          </a:p>
          <a:p>
            <a:pPr marL="0" indent="0" algn="l" rtl="0">
              <a:spcBef>
                <a:spcPts val="0"/>
              </a:spcBef>
              <a:buNone/>
            </a:pPr>
            <a:r>
              <a:rPr lang="en-US" sz="2000" dirty="0">
                <a:latin typeface="Avenir Light" panose="020B0402020203020204" pitchFamily="34" charset="0"/>
              </a:rPr>
              <a:t>Who is going to help you?</a:t>
            </a:r>
          </a:p>
          <a:p>
            <a:pPr marL="0" indent="0" algn="l" rtl="0">
              <a:spcBef>
                <a:spcPts val="0"/>
              </a:spcBef>
              <a:buNone/>
            </a:pPr>
            <a:r>
              <a:rPr lang="en-US" sz="2000" dirty="0">
                <a:latin typeface="Avenir Light" panose="020B0402020203020204" pitchFamily="34" charset="0"/>
              </a:rPr>
              <a:t>How is it going to help the company </a:t>
            </a:r>
            <a:endParaRPr lang="en-US" sz="2000" dirty="0" smtClean="0">
              <a:latin typeface="Avenir Light" panose="020B0402020203020204" pitchFamily="34" charset="0"/>
            </a:endParaRPr>
          </a:p>
          <a:p>
            <a:pPr marL="0" indent="0" algn="l" rtl="0">
              <a:spcBef>
                <a:spcPts val="0"/>
              </a:spcBef>
              <a:buNone/>
            </a:pPr>
            <a:r>
              <a:rPr lang="en-US" sz="2000" b="1" dirty="0" smtClean="0">
                <a:latin typeface="Avenir Light" panose="020B0402020203020204" pitchFamily="34" charset="0"/>
              </a:rPr>
              <a:t>Stop </a:t>
            </a:r>
            <a:r>
              <a:rPr lang="en-US" sz="2000" b="1" dirty="0">
                <a:latin typeface="Avenir Light" panose="020B0402020203020204" pitchFamily="34" charset="0"/>
              </a:rPr>
              <a:t>(for prevention focus)</a:t>
            </a:r>
          </a:p>
          <a:p>
            <a:pPr marL="0" indent="0" algn="l" rtl="0">
              <a:spcBef>
                <a:spcPts val="0"/>
              </a:spcBef>
              <a:buNone/>
            </a:pPr>
            <a:r>
              <a:rPr lang="en-US" sz="2000" dirty="0">
                <a:latin typeface="Avenir Light" panose="020B0402020203020204" pitchFamily="34" charset="0"/>
              </a:rPr>
              <a:t>What is one behavior that you must refrain from?</a:t>
            </a:r>
          </a:p>
          <a:p>
            <a:pPr marL="0" indent="0" algn="l" rtl="0">
              <a:spcBef>
                <a:spcPts val="0"/>
              </a:spcBef>
              <a:buNone/>
            </a:pPr>
            <a:r>
              <a:rPr lang="en-US" sz="2000" dirty="0">
                <a:latin typeface="Avenir Light" panose="020B0402020203020204" pitchFamily="34" charset="0"/>
              </a:rPr>
              <a:t>How does it hurt you and the company?</a:t>
            </a:r>
          </a:p>
          <a:p>
            <a:pPr marL="0" indent="0" algn="l" rtl="0">
              <a:spcBef>
                <a:spcPts val="0"/>
              </a:spcBef>
              <a:buNone/>
            </a:pPr>
            <a:r>
              <a:rPr lang="en-US" sz="2000" dirty="0">
                <a:latin typeface="Avenir Light" panose="020B0402020203020204" pitchFamily="34" charset="0"/>
              </a:rPr>
              <a:t>Who is responsible to making sure you stop it?</a:t>
            </a:r>
            <a:endParaRPr lang="he-IL" sz="2000" dirty="0">
              <a:latin typeface="Avenir Light" panose="020B0402020203020204" pitchFamily="34" charset="0"/>
            </a:endParaRPr>
          </a:p>
          <a:p>
            <a:pPr marL="0" indent="0" algn="l" rtl="0">
              <a:spcBef>
                <a:spcPts val="0"/>
              </a:spcBef>
              <a:buNone/>
            </a:pPr>
            <a:endParaRPr lang="en-US" sz="1100" dirty="0" smtClean="0">
              <a:latin typeface="Avenir Light" panose="020B0402020203020204" pitchFamily="34" charset="0"/>
            </a:endParaRPr>
          </a:p>
        </p:txBody>
      </p:sp>
      <p:sp>
        <p:nvSpPr>
          <p:cNvPr id="4" name="TextBox 3"/>
          <p:cNvSpPr txBox="1"/>
          <p:nvPr/>
        </p:nvSpPr>
        <p:spPr>
          <a:xfrm>
            <a:off x="323528" y="940658"/>
            <a:ext cx="7930646" cy="400110"/>
          </a:xfrm>
          <a:prstGeom prst="rect">
            <a:avLst/>
          </a:prstGeom>
          <a:noFill/>
        </p:spPr>
        <p:txBody>
          <a:bodyPr wrap="square" rtlCol="0">
            <a:spAutoFit/>
          </a:bodyPr>
          <a:lstStyle/>
          <a:p>
            <a:pPr algn="l" rtl="0"/>
            <a:r>
              <a:rPr lang="en-US" sz="2000" dirty="0" err="1">
                <a:latin typeface="Avenir Black" panose="020B0803020203020204" pitchFamily="34" charset="0"/>
                <a:cs typeface="Times New Roman" pitchFamily="18" charset="0"/>
              </a:rPr>
              <a:t>Bouskila</a:t>
            </a:r>
            <a:r>
              <a:rPr lang="en-US" sz="2000" dirty="0">
                <a:latin typeface="Avenir Black" panose="020B0803020203020204" pitchFamily="34" charset="0"/>
                <a:cs typeface="Times New Roman" pitchFamily="18" charset="0"/>
              </a:rPr>
              <a:t>-Yam &amp; Kluger, 2011</a:t>
            </a:r>
            <a:endParaRPr lang="en-US" sz="2000" dirty="0"/>
          </a:p>
        </p:txBody>
      </p:sp>
    </p:spTree>
    <p:extLst>
      <p:ext uri="{BB962C8B-B14F-4D97-AF65-F5344CB8AC3E}">
        <p14:creationId xmlns:p14="http://schemas.microsoft.com/office/powerpoint/2010/main" val="30700424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188640"/>
            <a:ext cx="8229600" cy="720080"/>
          </a:xfrm>
        </p:spPr>
        <p:txBody>
          <a:bodyPr>
            <a:noAutofit/>
          </a:bodyPr>
          <a:lstStyle/>
          <a:p>
            <a:pPr algn="l" rtl="0"/>
            <a:r>
              <a:rPr lang="en-US" sz="8000" b="1" dirty="0" smtClean="0">
                <a:solidFill>
                  <a:schemeClr val="accent4">
                    <a:lumMod val="60000"/>
                    <a:lumOff val="40000"/>
                  </a:schemeClr>
                </a:solidFill>
                <a:latin typeface="Avenir Black" panose="020B0803020203020204" pitchFamily="34" charset="0"/>
                <a:cs typeface="Times New Roman" pitchFamily="18" charset="0"/>
              </a:rPr>
              <a:t>WHY </a:t>
            </a:r>
            <a:r>
              <a:rPr lang="en-US" sz="8000" b="1" dirty="0" err="1" smtClean="0">
                <a:solidFill>
                  <a:schemeClr val="accent4">
                    <a:lumMod val="60000"/>
                    <a:lumOff val="40000"/>
                  </a:schemeClr>
                </a:solidFill>
                <a:latin typeface="Avenir Black" panose="020B0803020203020204" pitchFamily="34" charset="0"/>
                <a:cs typeface="Times New Roman" pitchFamily="18" charset="0"/>
              </a:rPr>
              <a:t>FFI</a:t>
            </a:r>
            <a:r>
              <a:rPr lang="en-US" sz="8000" b="1" dirty="0" smtClean="0">
                <a:solidFill>
                  <a:schemeClr val="accent4">
                    <a:lumMod val="60000"/>
                    <a:lumOff val="40000"/>
                  </a:schemeClr>
                </a:solidFill>
                <a:latin typeface="Avenir Black" panose="020B0803020203020204" pitchFamily="34" charset="0"/>
                <a:cs typeface="Times New Roman" pitchFamily="18" charset="0"/>
              </a:rPr>
              <a:t>? </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588151" y="2359705"/>
            <a:ext cx="8218305" cy="4539432"/>
          </a:xfrm>
        </p:spPr>
        <p:txBody>
          <a:bodyPr>
            <a:noAutofit/>
          </a:bodyPr>
          <a:lstStyle/>
          <a:p>
            <a:pPr marL="0" indent="0" algn="l" rtl="0">
              <a:spcBef>
                <a:spcPts val="0"/>
              </a:spcBef>
              <a:buNone/>
            </a:pPr>
            <a:r>
              <a:rPr lang="en-US" sz="1800" dirty="0">
                <a:solidFill>
                  <a:srgbClr val="000000"/>
                </a:solidFill>
                <a:latin typeface="Avenir Light" panose="020B0402020203020204" pitchFamily="34" charset="0"/>
              </a:rPr>
              <a:t>Brings to the foreground data that are forgotten or outside of </a:t>
            </a:r>
            <a:r>
              <a:rPr lang="en-US" sz="1800" dirty="0" smtClean="0">
                <a:solidFill>
                  <a:srgbClr val="000000"/>
                </a:solidFill>
                <a:latin typeface="Avenir Light" panose="020B0402020203020204" pitchFamily="34" charset="0"/>
              </a:rPr>
              <a:t>discourse.</a:t>
            </a:r>
            <a:endParaRPr lang="en-US" sz="1800" dirty="0">
              <a:solidFill>
                <a:srgbClr val="000000"/>
              </a:solidFill>
              <a:latin typeface="Avenir Light" panose="020B0402020203020204" pitchFamily="34" charset="0"/>
            </a:endParaRPr>
          </a:p>
          <a:p>
            <a:pPr marL="0" indent="0" algn="l" rtl="0">
              <a:spcBef>
                <a:spcPts val="0"/>
              </a:spcBef>
              <a:buNone/>
            </a:pPr>
            <a:r>
              <a:rPr lang="en-US" sz="1800" dirty="0">
                <a:solidFill>
                  <a:srgbClr val="000000"/>
                </a:solidFill>
                <a:latin typeface="Avenir Light" panose="020B0402020203020204" pitchFamily="34" charset="0"/>
              </a:rPr>
              <a:t>Identifies keys for optimal </a:t>
            </a:r>
            <a:r>
              <a:rPr lang="en-US" sz="1800" dirty="0" smtClean="0">
                <a:solidFill>
                  <a:srgbClr val="000000"/>
                </a:solidFill>
                <a:latin typeface="Avenir Light" panose="020B0402020203020204" pitchFamily="34" charset="0"/>
              </a:rPr>
              <a:t>functioning.</a:t>
            </a:r>
          </a:p>
          <a:p>
            <a:pPr marL="457200" lvl="1" indent="0" algn="l">
              <a:buNone/>
            </a:pPr>
            <a:r>
              <a:rPr lang="en-US" sz="1800" dirty="0">
                <a:solidFill>
                  <a:srgbClr val="000000"/>
                </a:solidFill>
                <a:latin typeface="Avenir Light" panose="020B0402020203020204" pitchFamily="34" charset="0"/>
              </a:rPr>
              <a:t>Foster communication and interpersonal </a:t>
            </a:r>
            <a:r>
              <a:rPr lang="en-US" sz="1800" dirty="0" smtClean="0">
                <a:solidFill>
                  <a:srgbClr val="000000"/>
                </a:solidFill>
                <a:latin typeface="Avenir Light" panose="020B0402020203020204" pitchFamily="34" charset="0"/>
              </a:rPr>
              <a:t>contact.</a:t>
            </a:r>
            <a:endParaRPr lang="he-IL" sz="1800" dirty="0">
              <a:solidFill>
                <a:srgbClr val="000000"/>
              </a:solidFill>
              <a:latin typeface="Avenir Light" panose="020B0402020203020204" pitchFamily="34" charset="0"/>
            </a:endParaRPr>
          </a:p>
          <a:p>
            <a:pPr marL="457200" lvl="1" indent="0" algn="l">
              <a:buNone/>
            </a:pPr>
            <a:r>
              <a:rPr lang="en-US" sz="1800" dirty="0">
                <a:solidFill>
                  <a:srgbClr val="000000"/>
                </a:solidFill>
                <a:latin typeface="Avenir Light" panose="020B0402020203020204" pitchFamily="34" charset="0"/>
              </a:rPr>
              <a:t>Creates opportunities to recognize abilities and talents of the </a:t>
            </a:r>
            <a:r>
              <a:rPr lang="en-US" sz="1800" dirty="0" smtClean="0">
                <a:solidFill>
                  <a:srgbClr val="000000"/>
                </a:solidFill>
                <a:latin typeface="Avenir Light" panose="020B0402020203020204" pitchFamily="34" charset="0"/>
              </a:rPr>
              <a:t>other.</a:t>
            </a:r>
            <a:endParaRPr lang="he-IL" sz="1800" dirty="0">
              <a:solidFill>
                <a:srgbClr val="000000"/>
              </a:solidFill>
              <a:latin typeface="Avenir Light" panose="020B0402020203020204" pitchFamily="34" charset="0"/>
            </a:endParaRPr>
          </a:p>
          <a:p>
            <a:pPr marL="457200" lvl="1" indent="0" algn="l">
              <a:buNone/>
            </a:pPr>
            <a:r>
              <a:rPr lang="en-US" sz="1800" dirty="0">
                <a:solidFill>
                  <a:srgbClr val="000000"/>
                </a:solidFill>
                <a:latin typeface="Avenir Light" panose="020B0402020203020204" pitchFamily="34" charset="0"/>
              </a:rPr>
              <a:t>Allows personal growth via discovery of one’s strengths and virtues</a:t>
            </a:r>
            <a:r>
              <a:rPr lang="en-US" sz="1800" dirty="0" smtClean="0">
                <a:solidFill>
                  <a:srgbClr val="000000"/>
                </a:solidFill>
                <a:latin typeface="Avenir Light" panose="020B0402020203020204" pitchFamily="34" charset="0"/>
              </a:rPr>
              <a:t>.</a:t>
            </a:r>
            <a:endParaRPr lang="en-US" sz="1800" dirty="0">
              <a:solidFill>
                <a:srgbClr val="000000"/>
              </a:solidFill>
              <a:latin typeface="Avenir Light" panose="020B0402020203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246" y="2420888"/>
            <a:ext cx="238314" cy="244755"/>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246" y="3333227"/>
            <a:ext cx="238314" cy="244755"/>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246" y="3029114"/>
            <a:ext cx="238314" cy="244755"/>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246" y="3637340"/>
            <a:ext cx="238314" cy="244755"/>
          </a:xfrm>
          <a:prstGeom prst="rect">
            <a:avLst/>
          </a:prstGeom>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246" y="2725001"/>
            <a:ext cx="238314" cy="244755"/>
          </a:xfrm>
          <a:prstGeom prst="rect">
            <a:avLst/>
          </a:prstGeom>
        </p:spPr>
      </p:pic>
    </p:spTree>
    <p:extLst>
      <p:ext uri="{BB962C8B-B14F-4D97-AF65-F5344CB8AC3E}">
        <p14:creationId xmlns:p14="http://schemas.microsoft.com/office/powerpoint/2010/main" val="41952719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188640"/>
            <a:ext cx="8229600" cy="720080"/>
          </a:xfrm>
        </p:spPr>
        <p:txBody>
          <a:bodyPr>
            <a:noAutofit/>
          </a:bodyPr>
          <a:lstStyle/>
          <a:p>
            <a:pPr algn="l" rtl="0"/>
            <a:r>
              <a:rPr lang="en-US" sz="8000" b="1" dirty="0" smtClean="0">
                <a:solidFill>
                  <a:schemeClr val="accent4">
                    <a:lumMod val="60000"/>
                    <a:lumOff val="40000"/>
                  </a:schemeClr>
                </a:solidFill>
                <a:latin typeface="Avenir Black" panose="020B0803020203020204" pitchFamily="34" charset="0"/>
                <a:cs typeface="Times New Roman" pitchFamily="18" charset="0"/>
              </a:rPr>
              <a:t>THE EVIDENCE </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11188" y="2349500"/>
            <a:ext cx="8218305" cy="5229200"/>
          </a:xfrm>
        </p:spPr>
        <p:txBody>
          <a:bodyPr>
            <a:noAutofit/>
          </a:bodyPr>
          <a:lstStyle/>
          <a:p>
            <a:pPr marL="0" indent="0" algn="l" rtl="0">
              <a:buNone/>
            </a:pPr>
            <a:endParaRPr lang="en-US" sz="2000" i="1" dirty="0">
              <a:latin typeface="Avenir Light" panose="020B0402020203020204" pitchFamily="34" charset="0"/>
            </a:endParaRPr>
          </a:p>
          <a:p>
            <a:pPr marL="0" indent="0" algn="l" rtl="0">
              <a:buNone/>
            </a:pPr>
            <a:r>
              <a:rPr lang="en-US" sz="2800" dirty="0">
                <a:latin typeface="Avenir Light" panose="020B0402020203020204" pitchFamily="34" charset="0"/>
              </a:rPr>
              <a:t>FIELD EXPERIMENT:</a:t>
            </a:r>
          </a:p>
          <a:p>
            <a:pPr marL="360000" lvl="1" indent="-457200" algn="l" rtl="0">
              <a:spcBef>
                <a:spcPts val="0"/>
              </a:spcBef>
              <a:buNone/>
            </a:pPr>
            <a:r>
              <a:rPr lang="en-US" sz="2400" dirty="0">
                <a:latin typeface="Avenir Light" panose="020B0402020203020204" pitchFamily="34" charset="0"/>
              </a:rPr>
              <a:t>25 managers randomly assigned to </a:t>
            </a:r>
            <a:endParaRPr lang="en-US" sz="2400" dirty="0" smtClean="0">
              <a:latin typeface="Avenir Light" panose="020B0402020203020204" pitchFamily="34" charset="0"/>
            </a:endParaRPr>
          </a:p>
          <a:p>
            <a:pPr marL="360000" lvl="1" indent="-457200" algn="l" rtl="0">
              <a:spcBef>
                <a:spcPts val="0"/>
              </a:spcBef>
              <a:buNone/>
            </a:pPr>
            <a:r>
              <a:rPr lang="en-US" sz="2400" dirty="0">
                <a:latin typeface="Avenir Light" panose="020B0402020203020204" pitchFamily="34" charset="0"/>
              </a:rPr>
              <a:t>	</a:t>
            </a:r>
            <a:r>
              <a:rPr lang="en-US" sz="2400" dirty="0" smtClean="0">
                <a:latin typeface="Avenir Light" panose="020B0402020203020204" pitchFamily="34" charset="0"/>
              </a:rPr>
              <a:t>feedforward </a:t>
            </a:r>
            <a:r>
              <a:rPr lang="en-US" sz="2400" dirty="0">
                <a:latin typeface="Avenir Light" panose="020B0402020203020204" pitchFamily="34" charset="0"/>
              </a:rPr>
              <a:t>(70 subordinates</a:t>
            </a:r>
            <a:r>
              <a:rPr lang="en-US" sz="2400" dirty="0" smtClean="0">
                <a:latin typeface="Avenir Light" panose="020B0402020203020204" pitchFamily="34" charset="0"/>
              </a:rPr>
              <a:t>), </a:t>
            </a:r>
            <a:r>
              <a:rPr lang="en-US" sz="2400" dirty="0">
                <a:latin typeface="Avenir Light" panose="020B0402020203020204" pitchFamily="34" charset="0"/>
              </a:rPr>
              <a:t>or </a:t>
            </a:r>
            <a:endParaRPr lang="en-US" sz="2400" dirty="0" smtClean="0">
              <a:latin typeface="Avenir Light" panose="020B0402020203020204" pitchFamily="34" charset="0"/>
            </a:endParaRPr>
          </a:p>
          <a:p>
            <a:pPr marL="360000" lvl="1" indent="-457200" algn="l" rtl="0">
              <a:spcBef>
                <a:spcPts val="0"/>
              </a:spcBef>
              <a:buNone/>
            </a:pPr>
            <a:r>
              <a:rPr lang="en-US" sz="2400" dirty="0">
                <a:latin typeface="Avenir Light" panose="020B0402020203020204" pitchFamily="34" charset="0"/>
              </a:rPr>
              <a:t>	</a:t>
            </a:r>
            <a:r>
              <a:rPr lang="en-US" sz="2400" dirty="0" smtClean="0">
                <a:latin typeface="Avenir Light" panose="020B0402020203020204" pitchFamily="34" charset="0"/>
              </a:rPr>
              <a:t>traditional-performance </a:t>
            </a:r>
            <a:r>
              <a:rPr lang="en-US" sz="2400" dirty="0">
                <a:latin typeface="Avenir Light" panose="020B0402020203020204" pitchFamily="34" charset="0"/>
              </a:rPr>
              <a:t>appraisal (75 subordinates)</a:t>
            </a:r>
          </a:p>
          <a:p>
            <a:pPr marL="360000" lvl="1" indent="-457200" algn="l" rtl="0">
              <a:spcBef>
                <a:spcPts val="0"/>
              </a:spcBef>
              <a:buNone/>
            </a:pPr>
            <a:r>
              <a:rPr lang="en-US" sz="2400" dirty="0">
                <a:latin typeface="Avenir Light" panose="020B0402020203020204" pitchFamily="34" charset="0"/>
              </a:rPr>
              <a:t>4 months </a:t>
            </a:r>
            <a:r>
              <a:rPr lang="en-US" sz="2400" dirty="0" smtClean="0">
                <a:latin typeface="Avenir Light" panose="020B0402020203020204" pitchFamily="34" charset="0"/>
              </a:rPr>
              <a:t>later, an </a:t>
            </a:r>
            <a:r>
              <a:rPr lang="en-US" sz="2400" dirty="0">
                <a:latin typeface="Avenir Light" panose="020B0402020203020204" pitchFamily="34" charset="0"/>
              </a:rPr>
              <a:t>anonymous peer of each subordinate rated performance on Behavioral Observation </a:t>
            </a:r>
            <a:r>
              <a:rPr lang="en-US" sz="2400" dirty="0" smtClean="0">
                <a:latin typeface="Avenir Light" panose="020B0402020203020204" pitchFamily="34" charset="0"/>
              </a:rPr>
              <a:t>Scale</a:t>
            </a:r>
            <a:endParaRPr lang="en-US" sz="2400" dirty="0">
              <a:latin typeface="Avenir Light" panose="020B0402020203020204" pitchFamily="34" charset="0"/>
            </a:endParaRPr>
          </a:p>
          <a:p>
            <a:pPr marL="360000" lvl="1" indent="-457200" algn="l" rtl="0">
              <a:spcBef>
                <a:spcPts val="0"/>
              </a:spcBef>
              <a:buNone/>
            </a:pPr>
            <a:r>
              <a:rPr lang="en-US" sz="2400" dirty="0" smtClean="0">
                <a:latin typeface="Avenir Light" panose="020B0402020203020204" pitchFamily="34" charset="0"/>
              </a:rPr>
              <a:t>Feedforward increased performance, relative to the traditional-performance </a:t>
            </a:r>
            <a:r>
              <a:rPr lang="en-US" sz="2400" dirty="0">
                <a:latin typeface="Avenir Light" panose="020B0402020203020204" pitchFamily="34" charset="0"/>
              </a:rPr>
              <a:t>appraisal, </a:t>
            </a:r>
            <a:r>
              <a:rPr lang="en-US" sz="2400" i="1" dirty="0">
                <a:latin typeface="Avenir Light" panose="020B0402020203020204" pitchFamily="34" charset="0"/>
              </a:rPr>
              <a:t>d = .41, p &lt; .001</a:t>
            </a:r>
            <a:r>
              <a:rPr lang="en-US" sz="2400" i="1" dirty="0" smtClean="0">
                <a:latin typeface="Avenir Light" panose="020B0402020203020204" pitchFamily="34" charset="0"/>
              </a:rPr>
              <a:t>.</a:t>
            </a:r>
            <a:endParaRPr lang="en-US" sz="2400" i="1" dirty="0">
              <a:latin typeface="Avenir Light" panose="020B0402020203020204" pitchFamily="34" charset="0"/>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188" y="2721416"/>
            <a:ext cx="9144000" cy="59512"/>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188" y="6177800"/>
            <a:ext cx="9144000" cy="59512"/>
          </a:xfrm>
          <a:prstGeom prst="rect">
            <a:avLst/>
          </a:prstGeom>
        </p:spPr>
      </p:pic>
      <p:sp>
        <p:nvSpPr>
          <p:cNvPr id="4" name="TextBox 3"/>
          <p:cNvSpPr txBox="1"/>
          <p:nvPr/>
        </p:nvSpPr>
        <p:spPr>
          <a:xfrm>
            <a:off x="611188" y="1196975"/>
            <a:ext cx="7921625" cy="1200329"/>
          </a:xfrm>
          <a:prstGeom prst="rect">
            <a:avLst/>
          </a:prstGeom>
          <a:noFill/>
        </p:spPr>
        <p:txBody>
          <a:bodyPr wrap="square" rtlCol="0">
            <a:spAutoFit/>
          </a:bodyPr>
          <a:lstStyle/>
          <a:p>
            <a:pPr algn="l" rtl="0"/>
            <a:r>
              <a:rPr lang="en-US" dirty="0" err="1">
                <a:latin typeface="Avenir Light" panose="020B0402020203020204" pitchFamily="34" charset="0"/>
              </a:rPr>
              <a:t>Budworth</a:t>
            </a:r>
            <a:r>
              <a:rPr lang="en-US" dirty="0">
                <a:latin typeface="Avenir Light" panose="020B0402020203020204" pitchFamily="34" charset="0"/>
              </a:rPr>
              <a:t>, M. H., Latham, G. P., &amp; </a:t>
            </a:r>
            <a:r>
              <a:rPr lang="en-US" dirty="0" err="1">
                <a:latin typeface="Avenir Light" panose="020B0402020203020204" pitchFamily="34" charset="0"/>
              </a:rPr>
              <a:t>Manroop</a:t>
            </a:r>
            <a:r>
              <a:rPr lang="en-US" dirty="0">
                <a:latin typeface="Avenir Light" panose="020B0402020203020204" pitchFamily="34" charset="0"/>
              </a:rPr>
              <a:t>, L. (2014). </a:t>
            </a:r>
            <a:r>
              <a:rPr lang="en-US" b="1" dirty="0">
                <a:latin typeface="Avenir Light" panose="020B0402020203020204" pitchFamily="34" charset="0"/>
              </a:rPr>
              <a:t>Looking Forward to Performance Improvement: A Field Test of the Feedforward Interview for Performance Management</a:t>
            </a:r>
            <a:r>
              <a:rPr lang="en-US" dirty="0">
                <a:latin typeface="Avenir Light" panose="020B0402020203020204" pitchFamily="34" charset="0"/>
              </a:rPr>
              <a:t>. </a:t>
            </a:r>
            <a:r>
              <a:rPr lang="en-US" i="1" dirty="0">
                <a:latin typeface="Avenir Light" panose="020B0402020203020204" pitchFamily="34" charset="0"/>
              </a:rPr>
              <a:t>Human Resource Management, 1-10. </a:t>
            </a:r>
            <a:r>
              <a:rPr lang="en-US" i="1" dirty="0" err="1">
                <a:latin typeface="Avenir Light" panose="020B0402020203020204" pitchFamily="34" charset="0"/>
              </a:rPr>
              <a:t>doi</a:t>
            </a:r>
            <a:r>
              <a:rPr lang="en-US" i="1" dirty="0">
                <a:latin typeface="Avenir Light" panose="020B0402020203020204" pitchFamily="34" charset="0"/>
              </a:rPr>
              <a:t>: </a:t>
            </a:r>
            <a:r>
              <a:rPr lang="en-US" i="1" dirty="0" smtClean="0">
                <a:latin typeface="Avenir Light" panose="020B0402020203020204" pitchFamily="34" charset="0"/>
              </a:rPr>
              <a:t>10.1002/hrm.21618</a:t>
            </a:r>
            <a:endParaRPr lang="en-US" dirty="0"/>
          </a:p>
        </p:txBody>
      </p:sp>
    </p:spTree>
    <p:extLst>
      <p:ext uri="{BB962C8B-B14F-4D97-AF65-F5344CB8AC3E}">
        <p14:creationId xmlns:p14="http://schemas.microsoft.com/office/powerpoint/2010/main" val="1329030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18492" y="332656"/>
            <a:ext cx="7797924"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THE</a:t>
            </a:r>
            <a:r>
              <a:rPr lang="en-US" sz="4000" b="1" dirty="0" smtClean="0">
                <a:solidFill>
                  <a:schemeClr val="accent4">
                    <a:lumMod val="60000"/>
                    <a:lumOff val="40000"/>
                  </a:schemeClr>
                </a:solidFill>
                <a:latin typeface="Avenir Black" panose="020B0803020203020204" pitchFamily="34" charset="0"/>
                <a:cs typeface="Times New Roman" pitchFamily="18" charset="0"/>
              </a:rPr>
              <a:t> </a:t>
            </a:r>
            <a:r>
              <a:rPr lang="en-US" sz="3200" b="1" dirty="0">
                <a:solidFill>
                  <a:schemeClr val="accent4">
                    <a:lumMod val="60000"/>
                    <a:lumOff val="40000"/>
                  </a:schemeClr>
                </a:solidFill>
                <a:latin typeface="Avenir Black" panose="020B0803020203020204" pitchFamily="34" charset="0"/>
                <a:cs typeface="Times New Roman" pitchFamily="18" charset="0"/>
              </a:rPr>
              <a:t>Feedforward Interview (FFI</a:t>
            </a:r>
            <a:r>
              <a:rPr lang="en-US" sz="3200" b="1" dirty="0" smtClean="0">
                <a:solidFill>
                  <a:schemeClr val="accent4">
                    <a:lumMod val="60000"/>
                    <a:lumOff val="40000"/>
                  </a:schemeClr>
                </a:solidFill>
                <a:latin typeface="Avenir Black" panose="020B0803020203020204" pitchFamily="34" charset="0"/>
                <a:cs typeface="Times New Roman" pitchFamily="18" charset="0"/>
              </a:rPr>
              <a:t>)</a:t>
            </a:r>
            <a:br>
              <a:rPr lang="en-US" sz="3200" b="1" dirty="0" smtClean="0">
                <a:solidFill>
                  <a:schemeClr val="accent4">
                    <a:lumMod val="60000"/>
                    <a:lumOff val="40000"/>
                  </a:schemeClr>
                </a:solidFill>
                <a:latin typeface="Avenir Black" panose="020B0803020203020204" pitchFamily="34" charset="0"/>
                <a:cs typeface="Times New Roman" pitchFamily="18" charset="0"/>
              </a:rPr>
            </a:br>
            <a:endParaRPr lang="he-IL" sz="1600" b="1" dirty="0">
              <a:solidFill>
                <a:schemeClr val="accent4">
                  <a:lumMod val="60000"/>
                  <a:lumOff val="40000"/>
                </a:schemeClr>
              </a:solidFill>
              <a:latin typeface="Avenir Black" panose="020B0803020203020204" pitchFamily="34" charset="0"/>
            </a:endParaRPr>
          </a:p>
        </p:txBody>
      </p:sp>
      <p:sp>
        <p:nvSpPr>
          <p:cNvPr id="3" name="Content Placeholder 2"/>
          <p:cNvSpPr>
            <a:spLocks noGrp="1"/>
          </p:cNvSpPr>
          <p:nvPr>
            <p:ph idx="1"/>
          </p:nvPr>
        </p:nvSpPr>
        <p:spPr>
          <a:xfrm>
            <a:off x="611187" y="2349500"/>
            <a:ext cx="7921625" cy="2303636"/>
          </a:xfrm>
        </p:spPr>
        <p:txBody>
          <a:bodyPr>
            <a:noAutofit/>
          </a:bodyPr>
          <a:lstStyle/>
          <a:p>
            <a:pPr marL="0" indent="0" algn="l" defTabSz="361950" rtl="0">
              <a:spcBef>
                <a:spcPts val="0"/>
              </a:spcBef>
              <a:buNone/>
            </a:pPr>
            <a:r>
              <a:rPr lang="en-US" sz="2400" dirty="0" smtClean="0">
                <a:solidFill>
                  <a:srgbClr val="000000"/>
                </a:solidFill>
                <a:latin typeface="Avenir LT Std 55 Roman" panose="020B0503020203020204" pitchFamily="34" charset="0"/>
              </a:rPr>
              <a:t>Designed to</a:t>
            </a:r>
          </a:p>
          <a:p>
            <a:pPr marL="0" indent="0" algn="l" defTabSz="361950" rtl="0">
              <a:spcBef>
                <a:spcPts val="0"/>
              </a:spcBef>
              <a:buNone/>
            </a:pPr>
            <a:endParaRPr lang="en-US" sz="2400" dirty="0" smtClean="0">
              <a:solidFill>
                <a:srgbClr val="000000"/>
              </a:solidFill>
              <a:latin typeface="Avenir LT Std 55 Roman" panose="020B0503020203020204" pitchFamily="34" charset="0"/>
            </a:endParaRPr>
          </a:p>
          <a:p>
            <a:pPr marL="0" indent="0" algn="l" defTabSz="361950" rtl="0">
              <a:spcBef>
                <a:spcPts val="0"/>
              </a:spcBef>
              <a:buNone/>
            </a:pPr>
            <a:r>
              <a:rPr lang="en-US" sz="2400" dirty="0" smtClean="0">
                <a:solidFill>
                  <a:srgbClr val="000000"/>
                </a:solidFill>
                <a:latin typeface="Avenir Light" panose="020B0402020203020204" pitchFamily="34" charset="0"/>
              </a:rPr>
              <a:t>Uncover performance-facilitating CONDITIONS</a:t>
            </a:r>
          </a:p>
          <a:p>
            <a:pPr marL="0" indent="0" algn="l" defTabSz="361950" rtl="0">
              <a:spcBef>
                <a:spcPts val="0"/>
              </a:spcBef>
              <a:buNone/>
            </a:pPr>
            <a:endParaRPr lang="en-US" sz="2400" dirty="0" smtClean="0">
              <a:solidFill>
                <a:srgbClr val="000000"/>
              </a:solidFill>
              <a:latin typeface="Avenir Light" panose="020B0402020203020204" pitchFamily="34" charset="0"/>
            </a:endParaRPr>
          </a:p>
          <a:p>
            <a:pPr marL="0" indent="0" algn="l" defTabSz="361950" rtl="0">
              <a:spcBef>
                <a:spcPts val="0"/>
              </a:spcBef>
              <a:buNone/>
            </a:pPr>
            <a:r>
              <a:rPr lang="en-US" sz="2400" dirty="0" smtClean="0">
                <a:solidFill>
                  <a:srgbClr val="000000"/>
                </a:solidFill>
                <a:latin typeface="Avenir Light" panose="020B0402020203020204" pitchFamily="34" charset="0"/>
              </a:rPr>
              <a:t>Foster interviewer-interviewee BOND</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3138567"/>
            <a:ext cx="340440" cy="349642"/>
          </a:xfrm>
          <a:prstGeom prst="rect">
            <a:avLst/>
          </a:prstGeom>
        </p:spPr>
      </p:pic>
      <p:sp>
        <p:nvSpPr>
          <p:cNvPr id="4" name="TextBox 3"/>
          <p:cNvSpPr txBox="1"/>
          <p:nvPr/>
        </p:nvSpPr>
        <p:spPr>
          <a:xfrm>
            <a:off x="524446" y="1196975"/>
            <a:ext cx="4119562" cy="369332"/>
          </a:xfrm>
          <a:prstGeom prst="rect">
            <a:avLst/>
          </a:prstGeom>
          <a:noFill/>
        </p:spPr>
        <p:txBody>
          <a:bodyPr wrap="square" rtlCol="0">
            <a:spAutoFit/>
          </a:bodyPr>
          <a:lstStyle/>
          <a:p>
            <a:pPr algn="l" rtl="0"/>
            <a:r>
              <a:rPr lang="en-US" b="1" dirty="0">
                <a:latin typeface="Avenir Black Oblique" panose="020B0803020203090204" pitchFamily="34" charset="0"/>
                <a:cs typeface="Times New Roman" pitchFamily="18" charset="0"/>
              </a:rPr>
              <a:t>Kluger &amp; </a:t>
            </a:r>
            <a:r>
              <a:rPr lang="en-US" b="1" dirty="0" smtClean="0">
                <a:latin typeface="Avenir Black Oblique" panose="020B0803020203090204" pitchFamily="34" charset="0"/>
                <a:cs typeface="Times New Roman" pitchFamily="18" charset="0"/>
              </a:rPr>
              <a:t>Nir (2010)</a:t>
            </a:r>
            <a:endParaRPr lang="en-US" dirty="0">
              <a:latin typeface="Avenir Black Oblique" panose="020B0803020203090204" pitchFamily="34"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6" y="3857068"/>
            <a:ext cx="340440" cy="349642"/>
          </a:xfrm>
          <a:prstGeom prst="rect">
            <a:avLst/>
          </a:prstGeom>
        </p:spPr>
      </p:pic>
    </p:spTree>
    <p:extLst>
      <p:ext uri="{BB962C8B-B14F-4D97-AF65-F5344CB8AC3E}">
        <p14:creationId xmlns:p14="http://schemas.microsoft.com/office/powerpoint/2010/main" val="11216517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856" y="188640"/>
            <a:ext cx="8229600" cy="720080"/>
          </a:xfrm>
        </p:spPr>
        <p:txBody>
          <a:bodyPr>
            <a:noAutofit/>
          </a:bodyPr>
          <a:lstStyle/>
          <a:p>
            <a:pPr algn="l" rtl="0"/>
            <a:r>
              <a:rPr lang="en-US" sz="8000" b="1" dirty="0" smtClean="0">
                <a:solidFill>
                  <a:schemeClr val="accent4">
                    <a:lumMod val="60000"/>
                    <a:lumOff val="40000"/>
                  </a:schemeClr>
                </a:solidFill>
                <a:latin typeface="Avenir Black" panose="020B0803020203020204" pitchFamily="34" charset="0"/>
                <a:cs typeface="Times New Roman" pitchFamily="18" charset="0"/>
              </a:rPr>
              <a:t>LIMITATIONS</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00843" y="2340870"/>
            <a:ext cx="7921625" cy="4517130"/>
          </a:xfrm>
        </p:spPr>
        <p:txBody>
          <a:bodyPr>
            <a:noAutofit/>
          </a:bodyPr>
          <a:lstStyle/>
          <a:p>
            <a:pPr marL="0" indent="0" algn="l" rtl="0">
              <a:lnSpc>
                <a:spcPct val="90000"/>
              </a:lnSpc>
              <a:buNone/>
            </a:pPr>
            <a:r>
              <a:rPr lang="en-US" sz="2800" dirty="0"/>
              <a:t>Some people have hard time telling a story (depression</a:t>
            </a:r>
            <a:r>
              <a:rPr lang="en-US" sz="2800" dirty="0" smtClean="0"/>
              <a:t>? Avoidant-attachment style?)</a:t>
            </a:r>
            <a:endParaRPr lang="en-US" sz="2800" dirty="0"/>
          </a:p>
          <a:p>
            <a:pPr marL="457200" lvl="1" indent="0" algn="l" rtl="0">
              <a:lnSpc>
                <a:spcPct val="90000"/>
              </a:lnSpc>
              <a:buNone/>
            </a:pPr>
            <a:r>
              <a:rPr lang="en-US" sz="2400" dirty="0"/>
              <a:t>Suggestion:  Do not make feedforward mandatory.  If some people in the organization change, the organization changes.</a:t>
            </a:r>
          </a:p>
          <a:p>
            <a:pPr marL="0" indent="0" algn="l" rtl="0">
              <a:lnSpc>
                <a:spcPct val="90000"/>
              </a:lnSpc>
              <a:buNone/>
            </a:pPr>
            <a:r>
              <a:rPr lang="en-US" sz="2800" dirty="0"/>
              <a:t>Some people may become sad from realizing that currently they are not at their best.</a:t>
            </a:r>
          </a:p>
          <a:p>
            <a:pPr marL="457200" lvl="1" indent="0" algn="l" rtl="0">
              <a:lnSpc>
                <a:spcPct val="90000"/>
              </a:lnSpc>
              <a:buNone/>
            </a:pPr>
            <a:r>
              <a:rPr lang="en-US" sz="2400" dirty="0"/>
              <a:t>Suggestion:  Be ready to follow up and offer a “complaint based” feedforward to help the person become more optimistic.</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529" y="2453573"/>
            <a:ext cx="238314" cy="244755"/>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529" y="4354680"/>
            <a:ext cx="238314" cy="244755"/>
          </a:xfrm>
          <a:prstGeom prst="rect">
            <a:avLst/>
          </a:prstGeom>
        </p:spPr>
      </p:pic>
    </p:spTree>
    <p:extLst>
      <p:ext uri="{BB962C8B-B14F-4D97-AF65-F5344CB8AC3E}">
        <p14:creationId xmlns:p14="http://schemas.microsoft.com/office/powerpoint/2010/main" val="5860375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856" y="188640"/>
            <a:ext cx="8229600" cy="720080"/>
          </a:xfrm>
        </p:spPr>
        <p:txBody>
          <a:bodyPr>
            <a:noAutofit/>
          </a:bodyPr>
          <a:lstStyle/>
          <a:p>
            <a:pPr algn="l" rtl="0"/>
            <a:r>
              <a:rPr lang="en-US" sz="8000" b="1" dirty="0" smtClean="0">
                <a:solidFill>
                  <a:schemeClr val="accent4">
                    <a:lumMod val="60000"/>
                    <a:lumOff val="40000"/>
                  </a:schemeClr>
                </a:solidFill>
                <a:latin typeface="Avenir Black" panose="020B0803020203020204" pitchFamily="34" charset="0"/>
                <a:cs typeface="Times New Roman" pitchFamily="18" charset="0"/>
              </a:rPr>
              <a:t>LIMITATIONS</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11188" y="2349500"/>
            <a:ext cx="8002653" cy="5012556"/>
          </a:xfrm>
        </p:spPr>
        <p:txBody>
          <a:bodyPr>
            <a:noAutofit/>
          </a:bodyPr>
          <a:lstStyle/>
          <a:p>
            <a:pPr marL="0" indent="0" algn="l" rtl="0">
              <a:buNone/>
            </a:pPr>
            <a:r>
              <a:rPr lang="en-US" sz="2800" b="1" dirty="0">
                <a:latin typeface="Avenir Light" panose="020B0402020203020204" pitchFamily="34" charset="0"/>
              </a:rPr>
              <a:t>Feedforward</a:t>
            </a:r>
            <a:r>
              <a:rPr lang="en-US" sz="2800" dirty="0">
                <a:latin typeface="Avenir Light" panose="020B0402020203020204" pitchFamily="34" charset="0"/>
              </a:rPr>
              <a:t> (84 students)</a:t>
            </a:r>
          </a:p>
          <a:p>
            <a:pPr marL="457200" lvl="1" indent="0" algn="l" rtl="0">
              <a:buNone/>
            </a:pPr>
            <a:r>
              <a:rPr lang="en-US" sz="2400" dirty="0">
                <a:latin typeface="Avenir Light" panose="020B0402020203020204" pitchFamily="34" charset="0"/>
              </a:rPr>
              <a:t>Recall a peak experience in teamwork, where you have shown cooperation, openness and creativity </a:t>
            </a:r>
          </a:p>
          <a:p>
            <a:pPr marL="0" indent="0" algn="l" rtl="0">
              <a:buNone/>
            </a:pPr>
            <a:r>
              <a:rPr lang="en-US" sz="2800" b="1" dirty="0">
                <a:latin typeface="Avenir Light" panose="020B0402020203020204" pitchFamily="34" charset="0"/>
              </a:rPr>
              <a:t>Control</a:t>
            </a:r>
            <a:r>
              <a:rPr lang="en-US" sz="2800" dirty="0">
                <a:latin typeface="Avenir Light" panose="020B0402020203020204" pitchFamily="34" charset="0"/>
              </a:rPr>
              <a:t> (85 students) </a:t>
            </a:r>
          </a:p>
          <a:p>
            <a:pPr marL="457200" lvl="1" indent="0" algn="l" rtl="0">
              <a:buNone/>
            </a:pPr>
            <a:r>
              <a:rPr lang="en-US" sz="2400" dirty="0">
                <a:latin typeface="Avenir Light" panose="020B0402020203020204" pitchFamily="34" charset="0"/>
              </a:rPr>
              <a:t>Recall two experiences with teamwork</a:t>
            </a:r>
          </a:p>
          <a:p>
            <a:pPr marL="0" indent="0" algn="l" rtl="0">
              <a:buNone/>
            </a:pPr>
            <a:r>
              <a:rPr lang="en-US" sz="2800" b="1" dirty="0">
                <a:latin typeface="Avenir Light" panose="020B0402020203020204" pitchFamily="34" charset="0"/>
              </a:rPr>
              <a:t>No treatment</a:t>
            </a:r>
            <a:r>
              <a:rPr lang="en-US" sz="2800" dirty="0">
                <a:latin typeface="Avenir Light" panose="020B0402020203020204" pitchFamily="34" charset="0"/>
              </a:rPr>
              <a:t> (83 students)</a:t>
            </a:r>
          </a:p>
          <a:p>
            <a:pPr marL="457200" lvl="1" indent="0" algn="l" rtl="0">
              <a:buNone/>
            </a:pPr>
            <a:r>
              <a:rPr lang="en-US" sz="2400" dirty="0">
                <a:latin typeface="Avenir Light" panose="020B0402020203020204" pitchFamily="34" charset="0"/>
              </a:rPr>
              <a:t>Did not participate in any interview</a:t>
            </a:r>
          </a:p>
        </p:txBody>
      </p:sp>
      <p:sp>
        <p:nvSpPr>
          <p:cNvPr id="4" name="TextBox 3"/>
          <p:cNvSpPr txBox="1"/>
          <p:nvPr/>
        </p:nvSpPr>
        <p:spPr>
          <a:xfrm>
            <a:off x="446856" y="1196975"/>
            <a:ext cx="6048672" cy="461665"/>
          </a:xfrm>
          <a:prstGeom prst="rect">
            <a:avLst/>
          </a:prstGeom>
          <a:noFill/>
        </p:spPr>
        <p:txBody>
          <a:bodyPr wrap="square" rtlCol="0">
            <a:spAutoFit/>
          </a:bodyPr>
          <a:lstStyle/>
          <a:p>
            <a:pPr algn="l"/>
            <a:r>
              <a:rPr lang="en-US" sz="2400" dirty="0" smtClean="0">
                <a:latin typeface="Avenir Black Oblique" panose="020B0803020203090204" pitchFamily="34" charset="0"/>
              </a:rPr>
              <a:t>Rechter (2009), dissertation</a:t>
            </a:r>
            <a:endParaRPr lang="en-US" sz="2400" dirty="0">
              <a:latin typeface="Avenir Black Oblique" panose="020B0803020203090204" pitchFamily="34"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626529" y="2295137"/>
            <a:ext cx="8352928" cy="54363"/>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611188" y="5966925"/>
            <a:ext cx="8352928" cy="54363"/>
          </a:xfrm>
          <a:prstGeom prst="rect">
            <a:avLst/>
          </a:prstGeom>
        </p:spPr>
      </p:pic>
    </p:spTree>
    <p:extLst>
      <p:ext uri="{BB962C8B-B14F-4D97-AF65-F5344CB8AC3E}">
        <p14:creationId xmlns:p14="http://schemas.microsoft.com/office/powerpoint/2010/main" val="29698551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92" y="188640"/>
            <a:ext cx="8229600" cy="720080"/>
          </a:xfrm>
        </p:spPr>
        <p:txBody>
          <a:bodyPr>
            <a:noAutofit/>
          </a:bodyPr>
          <a:lstStyle/>
          <a:p>
            <a:pPr algn="l" rtl="0"/>
            <a:r>
              <a:rPr lang="en-US" sz="8000" b="1" dirty="0" smtClean="0">
                <a:solidFill>
                  <a:schemeClr val="accent4">
                    <a:lumMod val="60000"/>
                    <a:lumOff val="40000"/>
                  </a:schemeClr>
                </a:solidFill>
                <a:latin typeface="Avenir Black" panose="020B0803020203020204" pitchFamily="34" charset="0"/>
                <a:cs typeface="Times New Roman" pitchFamily="18" charset="0"/>
              </a:rPr>
              <a:t>PA/NA</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539552" y="1196975"/>
            <a:ext cx="8290313" cy="863873"/>
          </a:xfrm>
        </p:spPr>
        <p:txBody>
          <a:bodyPr>
            <a:noAutofit/>
          </a:bodyPr>
          <a:lstStyle/>
          <a:p>
            <a:pPr marL="0" indent="0" algn="l" rtl="0">
              <a:buNone/>
            </a:pPr>
            <a:r>
              <a:rPr lang="en-US" sz="2400" dirty="0">
                <a:latin typeface="Arial Black" panose="020B0A04020102020204" pitchFamily="34" charset="0"/>
              </a:rPr>
              <a:t>by experimental group </a:t>
            </a:r>
            <a:r>
              <a:rPr lang="en-US" sz="2400" dirty="0" smtClean="0">
                <a:latin typeface="Arial Black" panose="020B0A04020102020204" pitchFamily="34" charset="0"/>
              </a:rPr>
              <a:t>&amp; </a:t>
            </a:r>
            <a:r>
              <a:rPr lang="en-US" sz="2400" dirty="0">
                <a:latin typeface="Arial Black" panose="020B0A04020102020204" pitchFamily="34" charset="0"/>
              </a:rPr>
              <a:t>attachment style</a:t>
            </a:r>
          </a:p>
          <a:p>
            <a:pPr marL="0" indent="0" algn="l" rtl="0">
              <a:buNone/>
            </a:pPr>
            <a:endParaRPr lang="he-IL" dirty="0">
              <a:latin typeface="Avenir LT Std 55 Roman" panose="020B0503020203020204" pitchFamily="34" charset="0"/>
            </a:endParaRPr>
          </a:p>
          <a:p>
            <a:pPr marL="0" indent="0" algn="l" rtl="0">
              <a:lnSpc>
                <a:spcPct val="90000"/>
              </a:lnSpc>
              <a:buNone/>
            </a:pPr>
            <a:endParaRPr lang="en-US" dirty="0">
              <a:latin typeface="Avenir LT Std 55 Roman" panose="020B0503020203020204" pitchFamily="34" charset="0"/>
            </a:endParaRPr>
          </a:p>
        </p:txBody>
      </p:sp>
      <p:pic>
        <p:nvPicPr>
          <p:cNvPr id="8" name="Picture 466"/>
          <p:cNvPicPr>
            <a:picLocks noChangeAspect="1" noChangeArrowheads="1"/>
          </p:cNvPicPr>
          <p:nvPr/>
        </p:nvPicPr>
        <p:blipFill>
          <a:blip r:embed="rId3">
            <a:extLst>
              <a:ext uri="{28A0092B-C50C-407E-A947-70E740481C1C}">
                <a14:useLocalDpi xmlns:a14="http://schemas.microsoft.com/office/drawing/2010/main" val="0"/>
              </a:ext>
            </a:extLst>
          </a:blip>
          <a:srcRect l="3780" t="15120"/>
          <a:stretch>
            <a:fillRect/>
          </a:stretch>
        </p:blipFill>
        <p:spPr bwMode="auto">
          <a:xfrm>
            <a:off x="2555776" y="2418358"/>
            <a:ext cx="4752528" cy="4194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61287" y="6604199"/>
            <a:ext cx="5147017" cy="353193"/>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281300" y="4379730"/>
            <a:ext cx="4113169" cy="353193"/>
          </a:xfrm>
          <a:prstGeom prst="rect">
            <a:avLst/>
          </a:prstGeom>
        </p:spPr>
      </p:pic>
    </p:spTree>
    <p:extLst>
      <p:ext uri="{BB962C8B-B14F-4D97-AF65-F5344CB8AC3E}">
        <p14:creationId xmlns:p14="http://schemas.microsoft.com/office/powerpoint/2010/main" val="256047771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352" y="188640"/>
            <a:ext cx="8229600" cy="720080"/>
          </a:xfrm>
        </p:spPr>
        <p:txBody>
          <a:bodyPr>
            <a:noAutofit/>
          </a:bodyPr>
          <a:lstStyle/>
          <a:p>
            <a:pPr algn="l" rtl="0"/>
            <a:r>
              <a:rPr lang="en-US" sz="8000" b="1" dirty="0" smtClean="0">
                <a:solidFill>
                  <a:schemeClr val="accent4">
                    <a:lumMod val="60000"/>
                    <a:lumOff val="40000"/>
                  </a:schemeClr>
                </a:solidFill>
                <a:latin typeface="Avenir Black" panose="020B0803020203020204" pitchFamily="34" charset="0"/>
                <a:cs typeface="Times New Roman" pitchFamily="18" charset="0"/>
              </a:rPr>
              <a:t>TAKE HOME</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11188" y="2431022"/>
            <a:ext cx="7921625" cy="5229200"/>
          </a:xfrm>
        </p:spPr>
        <p:txBody>
          <a:bodyPr>
            <a:noAutofit/>
          </a:bodyPr>
          <a:lstStyle/>
          <a:p>
            <a:pPr marL="0" indent="0" algn="l" rtl="0">
              <a:buNone/>
            </a:pPr>
            <a:r>
              <a:rPr lang="en-US" sz="3600" b="1" dirty="0">
                <a:solidFill>
                  <a:srgbClr val="000000"/>
                </a:solidFill>
                <a:latin typeface="Avenir" panose="020B0503020203020204" pitchFamily="34" charset="0"/>
                <a:cs typeface="Arial" pitchFamily="34" charset="0"/>
              </a:rPr>
              <a:t>Counsel in the heart of man is like deep water; but a man of understanding will draw it out.</a:t>
            </a:r>
            <a:endParaRPr lang="he-IL" sz="3600" b="1" dirty="0">
              <a:solidFill>
                <a:srgbClr val="000000"/>
              </a:solidFill>
              <a:latin typeface="Avenir" panose="020B0503020203020204" pitchFamily="34" charset="0"/>
            </a:endParaRPr>
          </a:p>
          <a:p>
            <a:pPr marL="0" indent="0" algn="l" rtl="0">
              <a:buNone/>
            </a:pPr>
            <a:endParaRPr lang="en-US" sz="3600" dirty="0">
              <a:latin typeface="Avenir" panose="020B0503020203020204" pitchFamily="34" charset="0"/>
            </a:endParaRPr>
          </a:p>
        </p:txBody>
      </p:sp>
      <p:sp>
        <p:nvSpPr>
          <p:cNvPr id="4" name="TextBox 3"/>
          <p:cNvSpPr txBox="1"/>
          <p:nvPr/>
        </p:nvSpPr>
        <p:spPr>
          <a:xfrm>
            <a:off x="477996" y="1207467"/>
            <a:ext cx="6048672" cy="584775"/>
          </a:xfrm>
          <a:prstGeom prst="rect">
            <a:avLst/>
          </a:prstGeom>
          <a:noFill/>
        </p:spPr>
        <p:txBody>
          <a:bodyPr wrap="square" rtlCol="0">
            <a:spAutoFit/>
          </a:bodyPr>
          <a:lstStyle/>
          <a:p>
            <a:pPr algn="l"/>
            <a:r>
              <a:rPr lang="en-US" sz="3200" dirty="0">
                <a:solidFill>
                  <a:srgbClr val="000000"/>
                </a:solidFill>
                <a:latin typeface="Avenir Black Oblique" panose="020B0803020203090204" pitchFamily="34" charset="0"/>
              </a:rPr>
              <a:t>Proverbs 20:5</a:t>
            </a:r>
            <a:endParaRPr lang="en-US" sz="3200" dirty="0">
              <a:latin typeface="Avenir Black Oblique" panose="020B0803020203090204" pitchFamily="34"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611188" y="2348879"/>
            <a:ext cx="8051388" cy="54363"/>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611188" y="4190946"/>
            <a:ext cx="8051388" cy="54363"/>
          </a:xfrm>
          <a:prstGeom prst="rect">
            <a:avLst/>
          </a:prstGeom>
        </p:spPr>
      </p:pic>
    </p:spTree>
    <p:extLst>
      <p:ext uri="{BB962C8B-B14F-4D97-AF65-F5344CB8AC3E}">
        <p14:creationId xmlns:p14="http://schemas.microsoft.com/office/powerpoint/2010/main" val="1709700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18492" y="332656"/>
            <a:ext cx="7797924"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THE</a:t>
            </a:r>
            <a:r>
              <a:rPr lang="en-US" sz="4000" b="1" dirty="0" smtClean="0">
                <a:solidFill>
                  <a:schemeClr val="accent4">
                    <a:lumMod val="60000"/>
                    <a:lumOff val="40000"/>
                  </a:schemeClr>
                </a:solidFill>
                <a:latin typeface="Avenir Black" panose="020B0803020203020204" pitchFamily="34" charset="0"/>
                <a:cs typeface="Times New Roman" pitchFamily="18" charset="0"/>
              </a:rPr>
              <a:t> </a:t>
            </a:r>
            <a:r>
              <a:rPr lang="en-US" sz="3200" b="1" dirty="0">
                <a:solidFill>
                  <a:schemeClr val="accent4">
                    <a:lumMod val="60000"/>
                    <a:lumOff val="40000"/>
                  </a:schemeClr>
                </a:solidFill>
                <a:latin typeface="Avenir Black" panose="020B0803020203020204" pitchFamily="34" charset="0"/>
                <a:cs typeface="Times New Roman" pitchFamily="18" charset="0"/>
              </a:rPr>
              <a:t>Feedforward Interview (FFI</a:t>
            </a:r>
            <a:r>
              <a:rPr lang="en-US" sz="3200" b="1" dirty="0" smtClean="0">
                <a:solidFill>
                  <a:schemeClr val="accent4">
                    <a:lumMod val="60000"/>
                    <a:lumOff val="40000"/>
                  </a:schemeClr>
                </a:solidFill>
                <a:latin typeface="Avenir Black" panose="020B0803020203020204" pitchFamily="34" charset="0"/>
                <a:cs typeface="Times New Roman" pitchFamily="18" charset="0"/>
              </a:rPr>
              <a:t>)</a:t>
            </a:r>
            <a:br>
              <a:rPr lang="en-US" sz="3200" b="1" dirty="0" smtClean="0">
                <a:solidFill>
                  <a:schemeClr val="accent4">
                    <a:lumMod val="60000"/>
                    <a:lumOff val="40000"/>
                  </a:schemeClr>
                </a:solidFill>
                <a:latin typeface="Avenir Black" panose="020B0803020203020204" pitchFamily="34" charset="0"/>
                <a:cs typeface="Times New Roman" pitchFamily="18" charset="0"/>
              </a:rPr>
            </a:br>
            <a:endParaRPr lang="he-IL" sz="1600" b="1" dirty="0">
              <a:solidFill>
                <a:schemeClr val="accent4">
                  <a:lumMod val="60000"/>
                  <a:lumOff val="40000"/>
                </a:schemeClr>
              </a:solidFill>
              <a:latin typeface="Avenir Black" panose="020B0803020203020204" pitchFamily="34" charset="0"/>
            </a:endParaRPr>
          </a:p>
        </p:txBody>
      </p:sp>
      <p:sp>
        <p:nvSpPr>
          <p:cNvPr id="3" name="Content Placeholder 2"/>
          <p:cNvSpPr>
            <a:spLocks noGrp="1"/>
          </p:cNvSpPr>
          <p:nvPr>
            <p:ph idx="1"/>
          </p:nvPr>
        </p:nvSpPr>
        <p:spPr>
          <a:xfrm>
            <a:off x="611187" y="2349500"/>
            <a:ext cx="7921625" cy="2303636"/>
          </a:xfrm>
        </p:spPr>
        <p:txBody>
          <a:bodyPr>
            <a:noAutofit/>
          </a:bodyPr>
          <a:lstStyle/>
          <a:p>
            <a:pPr marL="0" indent="0" algn="l" defTabSz="361950" rtl="0">
              <a:buNone/>
            </a:pPr>
            <a:r>
              <a:rPr lang="en-US" sz="2400" dirty="0">
                <a:solidFill>
                  <a:srgbClr val="000000"/>
                </a:solidFill>
                <a:latin typeface="Avenir LT Std 55 Roman" panose="020B0503020203020204" pitchFamily="34" charset="0"/>
              </a:rPr>
              <a:t>Based on</a:t>
            </a:r>
          </a:p>
          <a:p>
            <a:pPr marL="0" indent="0" algn="l" defTabSz="361950" rtl="0">
              <a:spcBef>
                <a:spcPts val="0"/>
              </a:spcBef>
              <a:buNone/>
            </a:pPr>
            <a:endParaRPr lang="en-US" sz="2400" dirty="0" smtClean="0">
              <a:solidFill>
                <a:srgbClr val="000000"/>
              </a:solidFill>
              <a:latin typeface="Avenir LT Std 55 Roman" panose="020B0503020203020204" pitchFamily="34" charset="0"/>
            </a:endParaRPr>
          </a:p>
          <a:p>
            <a:pPr marL="0" indent="0" algn="l" defTabSz="361950" rtl="0">
              <a:spcBef>
                <a:spcPts val="0"/>
              </a:spcBef>
              <a:buNone/>
            </a:pPr>
            <a:r>
              <a:rPr lang="en-US" sz="2400" dirty="0">
                <a:solidFill>
                  <a:srgbClr val="000000"/>
                </a:solidFill>
                <a:latin typeface="Avenir Light" panose="020B0402020203020204" pitchFamily="34" charset="0"/>
              </a:rPr>
              <a:t>Appreciative Inquiry</a:t>
            </a:r>
          </a:p>
          <a:p>
            <a:pPr marL="0" indent="0" algn="l" defTabSz="361950" rtl="0">
              <a:spcBef>
                <a:spcPts val="0"/>
              </a:spcBef>
              <a:buNone/>
            </a:pPr>
            <a:endParaRPr lang="en-US" sz="2400" dirty="0">
              <a:solidFill>
                <a:srgbClr val="000000"/>
              </a:solidFill>
              <a:latin typeface="Avenir Light" panose="020B0402020203020204" pitchFamily="34" charset="0"/>
            </a:endParaRPr>
          </a:p>
          <a:p>
            <a:pPr marL="0" indent="0" algn="l" defTabSz="361950" rtl="0">
              <a:spcBef>
                <a:spcPts val="0"/>
              </a:spcBef>
              <a:buNone/>
            </a:pPr>
            <a:r>
              <a:rPr lang="en-US" sz="2400" dirty="0">
                <a:solidFill>
                  <a:srgbClr val="000000"/>
                </a:solidFill>
                <a:latin typeface="Avenir Light" panose="020B0402020203020204" pitchFamily="34" charset="0"/>
              </a:rPr>
              <a:t>Cognitive principles underlying response to feedback</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3138567"/>
            <a:ext cx="340440" cy="349642"/>
          </a:xfrm>
          <a:prstGeom prst="rect">
            <a:avLst/>
          </a:prstGeom>
        </p:spPr>
      </p:pic>
      <p:sp>
        <p:nvSpPr>
          <p:cNvPr id="4" name="TextBox 3"/>
          <p:cNvSpPr txBox="1"/>
          <p:nvPr/>
        </p:nvSpPr>
        <p:spPr>
          <a:xfrm>
            <a:off x="524446" y="1196975"/>
            <a:ext cx="4119562" cy="369332"/>
          </a:xfrm>
          <a:prstGeom prst="rect">
            <a:avLst/>
          </a:prstGeom>
          <a:noFill/>
        </p:spPr>
        <p:txBody>
          <a:bodyPr wrap="square" rtlCol="0">
            <a:spAutoFit/>
          </a:bodyPr>
          <a:lstStyle/>
          <a:p>
            <a:pPr algn="l" rtl="0"/>
            <a:r>
              <a:rPr lang="en-US" b="1" dirty="0">
                <a:latin typeface="Avenir Black Oblique" panose="020B0803020203090204" pitchFamily="34" charset="0"/>
                <a:cs typeface="Times New Roman" pitchFamily="18" charset="0"/>
              </a:rPr>
              <a:t>Kluger &amp; </a:t>
            </a:r>
            <a:r>
              <a:rPr lang="en-US" b="1" dirty="0" smtClean="0">
                <a:latin typeface="Avenir Black Oblique" panose="020B0803020203090204" pitchFamily="34" charset="0"/>
                <a:cs typeface="Times New Roman" pitchFamily="18" charset="0"/>
              </a:rPr>
              <a:t>Nir (2010)</a:t>
            </a:r>
            <a:endParaRPr lang="en-US" dirty="0">
              <a:latin typeface="Avenir Black Oblique" panose="020B0803020203090204" pitchFamily="34"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6" y="3857068"/>
            <a:ext cx="340440" cy="349642"/>
          </a:xfrm>
          <a:prstGeom prst="rect">
            <a:avLst/>
          </a:prstGeom>
        </p:spPr>
      </p:pic>
    </p:spTree>
    <p:extLst>
      <p:ext uri="{BB962C8B-B14F-4D97-AF65-F5344CB8AC3E}">
        <p14:creationId xmlns:p14="http://schemas.microsoft.com/office/powerpoint/2010/main" val="3408180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18492" y="332656"/>
            <a:ext cx="7797924" cy="614767"/>
          </a:xfrm>
        </p:spPr>
        <p:txBody>
          <a:bodyPr>
            <a:noAutofit/>
          </a:bodyPr>
          <a:lstStyle/>
          <a:p>
            <a:pPr algn="l"/>
            <a:r>
              <a:rPr lang="en-US" sz="8000" b="1" dirty="0" smtClean="0">
                <a:solidFill>
                  <a:schemeClr val="accent4">
                    <a:lumMod val="60000"/>
                    <a:lumOff val="40000"/>
                  </a:schemeClr>
                </a:solidFill>
                <a:latin typeface="Avenir Black" panose="020B0803020203020204" pitchFamily="34" charset="0"/>
                <a:cs typeface="Times New Roman" pitchFamily="18" charset="0"/>
              </a:rPr>
              <a:t>THE</a:t>
            </a:r>
            <a:r>
              <a:rPr lang="en-US" sz="4000" b="1" dirty="0" smtClean="0">
                <a:solidFill>
                  <a:schemeClr val="accent4">
                    <a:lumMod val="60000"/>
                    <a:lumOff val="40000"/>
                  </a:schemeClr>
                </a:solidFill>
                <a:latin typeface="Avenir Black" panose="020B0803020203020204" pitchFamily="34" charset="0"/>
                <a:cs typeface="Times New Roman" pitchFamily="18" charset="0"/>
              </a:rPr>
              <a:t> </a:t>
            </a:r>
            <a:r>
              <a:rPr lang="en-US" sz="3200" b="1" dirty="0">
                <a:solidFill>
                  <a:schemeClr val="accent4">
                    <a:lumMod val="60000"/>
                    <a:lumOff val="40000"/>
                  </a:schemeClr>
                </a:solidFill>
                <a:latin typeface="Avenir Black" panose="020B0803020203020204" pitchFamily="34" charset="0"/>
                <a:cs typeface="Times New Roman" pitchFamily="18" charset="0"/>
              </a:rPr>
              <a:t>Feedforward Interview (FFI</a:t>
            </a:r>
            <a:r>
              <a:rPr lang="en-US" sz="3200" b="1" dirty="0" smtClean="0">
                <a:solidFill>
                  <a:schemeClr val="accent4">
                    <a:lumMod val="60000"/>
                    <a:lumOff val="40000"/>
                  </a:schemeClr>
                </a:solidFill>
                <a:latin typeface="Avenir Black" panose="020B0803020203020204" pitchFamily="34" charset="0"/>
                <a:cs typeface="Times New Roman" pitchFamily="18" charset="0"/>
              </a:rPr>
              <a:t>)</a:t>
            </a:r>
            <a:br>
              <a:rPr lang="en-US" sz="3200" b="1" dirty="0" smtClean="0">
                <a:solidFill>
                  <a:schemeClr val="accent4">
                    <a:lumMod val="60000"/>
                    <a:lumOff val="40000"/>
                  </a:schemeClr>
                </a:solidFill>
                <a:latin typeface="Avenir Black" panose="020B0803020203020204" pitchFamily="34" charset="0"/>
                <a:cs typeface="Times New Roman" pitchFamily="18" charset="0"/>
              </a:rPr>
            </a:br>
            <a:endParaRPr lang="he-IL" sz="1600" b="1" dirty="0">
              <a:solidFill>
                <a:schemeClr val="accent4">
                  <a:lumMod val="60000"/>
                  <a:lumOff val="40000"/>
                </a:schemeClr>
              </a:solidFill>
              <a:latin typeface="Avenir Black" panose="020B0803020203020204" pitchFamily="34" charset="0"/>
            </a:endParaRPr>
          </a:p>
        </p:txBody>
      </p:sp>
      <p:sp>
        <p:nvSpPr>
          <p:cNvPr id="3" name="Content Placeholder 2"/>
          <p:cNvSpPr>
            <a:spLocks noGrp="1"/>
          </p:cNvSpPr>
          <p:nvPr>
            <p:ph idx="1"/>
          </p:nvPr>
        </p:nvSpPr>
        <p:spPr>
          <a:xfrm>
            <a:off x="611187" y="2349500"/>
            <a:ext cx="7921625" cy="3023716"/>
          </a:xfrm>
        </p:spPr>
        <p:txBody>
          <a:bodyPr>
            <a:noAutofit/>
          </a:bodyPr>
          <a:lstStyle/>
          <a:p>
            <a:pPr marL="0" indent="0" algn="l" defTabSz="361950" rtl="0">
              <a:buNone/>
            </a:pPr>
            <a:r>
              <a:rPr lang="en-US" sz="2400" dirty="0">
                <a:solidFill>
                  <a:srgbClr val="000000"/>
                </a:solidFill>
                <a:latin typeface="Avenir LT Std 55 Roman" panose="020B0503020203020204" pitchFamily="34" charset="0"/>
              </a:rPr>
              <a:t>Characterized by</a:t>
            </a:r>
          </a:p>
          <a:p>
            <a:pPr marL="0" indent="0" algn="l" defTabSz="361950" rtl="0">
              <a:spcBef>
                <a:spcPts val="0"/>
              </a:spcBef>
              <a:buNone/>
            </a:pPr>
            <a:endParaRPr lang="en-US" sz="2400" dirty="0" smtClean="0">
              <a:solidFill>
                <a:srgbClr val="000000"/>
              </a:solidFill>
              <a:latin typeface="Avenir LT Std 55 Roman" panose="020B0503020203020204" pitchFamily="34" charset="0"/>
            </a:endParaRPr>
          </a:p>
          <a:p>
            <a:pPr marL="0" indent="0" algn="l" defTabSz="361950" rtl="0">
              <a:spcBef>
                <a:spcPts val="0"/>
              </a:spcBef>
              <a:buNone/>
            </a:pPr>
            <a:r>
              <a:rPr lang="en-US" sz="2400" dirty="0">
                <a:solidFill>
                  <a:srgbClr val="000000"/>
                </a:solidFill>
                <a:latin typeface="Avenir Light" panose="020B0402020203020204" pitchFamily="34" charset="0"/>
              </a:rPr>
              <a:t>An invitation to tell a story</a:t>
            </a:r>
          </a:p>
          <a:p>
            <a:pPr marL="0" indent="0" algn="l" defTabSz="361950" rtl="0">
              <a:spcBef>
                <a:spcPts val="0"/>
              </a:spcBef>
              <a:buNone/>
            </a:pPr>
            <a:endParaRPr lang="en-US" sz="2400" dirty="0">
              <a:solidFill>
                <a:srgbClr val="000000"/>
              </a:solidFill>
              <a:latin typeface="Avenir Light" panose="020B0402020203020204" pitchFamily="34" charset="0"/>
            </a:endParaRPr>
          </a:p>
          <a:p>
            <a:pPr marL="0" indent="0" algn="l" defTabSz="361950" rtl="0">
              <a:spcBef>
                <a:spcPts val="0"/>
              </a:spcBef>
              <a:buNone/>
            </a:pPr>
            <a:r>
              <a:rPr lang="en-US" sz="2400" dirty="0">
                <a:solidFill>
                  <a:srgbClr val="000000"/>
                </a:solidFill>
                <a:latin typeface="Avenir Light" panose="020B0402020203020204" pitchFamily="34" charset="0"/>
              </a:rPr>
              <a:t>A focus on what works</a:t>
            </a:r>
          </a:p>
          <a:p>
            <a:pPr marL="0" indent="0" algn="l" defTabSz="361950" rtl="0">
              <a:spcBef>
                <a:spcPts val="0"/>
              </a:spcBef>
              <a:buNone/>
            </a:pPr>
            <a:endParaRPr lang="en-US" sz="2400" dirty="0">
              <a:solidFill>
                <a:srgbClr val="000000"/>
              </a:solidFill>
              <a:latin typeface="Avenir Light" panose="020B0402020203020204" pitchFamily="34" charset="0"/>
            </a:endParaRPr>
          </a:p>
          <a:p>
            <a:pPr marL="0" indent="0" algn="l" defTabSz="361950" rtl="0">
              <a:spcBef>
                <a:spcPts val="0"/>
              </a:spcBef>
              <a:buNone/>
            </a:pPr>
            <a:r>
              <a:rPr lang="en-US" sz="2400" dirty="0">
                <a:solidFill>
                  <a:srgbClr val="000000"/>
                </a:solidFill>
                <a:latin typeface="Avenir Light" panose="020B0402020203020204" pitchFamily="34" charset="0"/>
              </a:rPr>
              <a:t>The insights of the interviewee</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3138567"/>
            <a:ext cx="340440" cy="349642"/>
          </a:xfrm>
          <a:prstGeom prst="rect">
            <a:avLst/>
          </a:prstGeom>
        </p:spPr>
      </p:pic>
      <p:sp>
        <p:nvSpPr>
          <p:cNvPr id="4" name="TextBox 3"/>
          <p:cNvSpPr txBox="1"/>
          <p:nvPr/>
        </p:nvSpPr>
        <p:spPr>
          <a:xfrm>
            <a:off x="524446" y="1196975"/>
            <a:ext cx="4119562" cy="369332"/>
          </a:xfrm>
          <a:prstGeom prst="rect">
            <a:avLst/>
          </a:prstGeom>
          <a:noFill/>
        </p:spPr>
        <p:txBody>
          <a:bodyPr wrap="square" rtlCol="0">
            <a:spAutoFit/>
          </a:bodyPr>
          <a:lstStyle/>
          <a:p>
            <a:pPr algn="l" rtl="0"/>
            <a:r>
              <a:rPr lang="en-US" b="1" dirty="0">
                <a:latin typeface="Avenir Black Oblique" panose="020B0803020203090204" pitchFamily="34" charset="0"/>
                <a:cs typeface="Times New Roman" pitchFamily="18" charset="0"/>
              </a:rPr>
              <a:t>Kluger &amp; </a:t>
            </a:r>
            <a:r>
              <a:rPr lang="en-US" b="1" dirty="0" smtClean="0">
                <a:latin typeface="Avenir Black Oblique" panose="020B0803020203090204" pitchFamily="34" charset="0"/>
                <a:cs typeface="Times New Roman" pitchFamily="18" charset="0"/>
              </a:rPr>
              <a:t>Nir (2010)</a:t>
            </a:r>
            <a:endParaRPr lang="en-US" dirty="0">
              <a:latin typeface="Avenir Black Oblique" panose="020B0803020203090204" pitchFamily="34"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6" y="3857068"/>
            <a:ext cx="340440" cy="349642"/>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4581353"/>
            <a:ext cx="340440" cy="349642"/>
          </a:xfrm>
          <a:prstGeom prst="rect">
            <a:avLst/>
          </a:prstGeom>
        </p:spPr>
      </p:pic>
    </p:spTree>
    <p:extLst>
      <p:ext uri="{BB962C8B-B14F-4D97-AF65-F5344CB8AC3E}">
        <p14:creationId xmlns:p14="http://schemas.microsoft.com/office/powerpoint/2010/main" val="2419303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58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46856" y="149937"/>
            <a:ext cx="8229600" cy="614767"/>
          </a:xfrm>
        </p:spPr>
        <p:txBody>
          <a:bodyPr>
            <a:noAutofit/>
          </a:bodyPr>
          <a:lstStyle/>
          <a:p>
            <a:pPr algn="l"/>
            <a:r>
              <a:rPr lang="en-US" sz="8000" b="1" dirty="0" err="1">
                <a:solidFill>
                  <a:schemeClr val="accent4">
                    <a:lumMod val="60000"/>
                    <a:lumOff val="40000"/>
                  </a:schemeClr>
                </a:solidFill>
                <a:latin typeface="Avenir Black" panose="020B0803020203020204" pitchFamily="34" charset="0"/>
                <a:cs typeface="Times New Roman" pitchFamily="18" charset="0"/>
              </a:rPr>
              <a:t>FFI</a:t>
            </a:r>
            <a:r>
              <a:rPr lang="en-US" sz="8000" b="1" dirty="0">
                <a:solidFill>
                  <a:schemeClr val="accent4">
                    <a:lumMod val="60000"/>
                    <a:lumOff val="40000"/>
                  </a:schemeClr>
                </a:solidFill>
                <a:latin typeface="Avenir Black" panose="020B0803020203020204" pitchFamily="34" charset="0"/>
                <a:cs typeface="Times New Roman" pitchFamily="18" charset="0"/>
              </a:rPr>
              <a:t> SETUP</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611188" y="2349500"/>
            <a:ext cx="7921625" cy="4402686"/>
          </a:xfrm>
        </p:spPr>
        <p:txBody>
          <a:bodyPr>
            <a:noAutofit/>
          </a:bodyPr>
          <a:lstStyle/>
          <a:p>
            <a:pPr marL="0" indent="0" algn="l" rtl="0">
              <a:lnSpc>
                <a:spcPct val="120000"/>
              </a:lnSpc>
              <a:spcBef>
                <a:spcPts val="0"/>
              </a:spcBef>
              <a:buNone/>
            </a:pPr>
            <a:r>
              <a:rPr lang="en-US" sz="2800" dirty="0">
                <a:solidFill>
                  <a:srgbClr val="000000"/>
                </a:solidFill>
                <a:latin typeface="AvenirNext LT Pro Cn" panose="020B0506020202020204" pitchFamily="34" charset="0"/>
              </a:rPr>
              <a:t>Sit face-to-face</a:t>
            </a:r>
            <a:br>
              <a:rPr lang="en-US" sz="2800" dirty="0">
                <a:solidFill>
                  <a:srgbClr val="000000"/>
                </a:solidFill>
                <a:latin typeface="AvenirNext LT Pro Cn" panose="020B0506020202020204" pitchFamily="34" charset="0"/>
              </a:rPr>
            </a:br>
            <a:r>
              <a:rPr lang="en-US" sz="2800" dirty="0">
                <a:solidFill>
                  <a:srgbClr val="000000"/>
                </a:solidFill>
                <a:latin typeface="AvenirNext LT Pro Cn" panose="020B0506020202020204" pitchFamily="34" charset="0"/>
              </a:rPr>
              <a:t>Give your total attention to the interviewee</a:t>
            </a:r>
            <a:br>
              <a:rPr lang="en-US" sz="2800" dirty="0">
                <a:solidFill>
                  <a:srgbClr val="000000"/>
                </a:solidFill>
                <a:latin typeface="AvenirNext LT Pro Cn" panose="020B0506020202020204" pitchFamily="34" charset="0"/>
              </a:rPr>
            </a:br>
            <a:r>
              <a:rPr lang="en-US" sz="2800" dirty="0">
                <a:solidFill>
                  <a:srgbClr val="000000"/>
                </a:solidFill>
                <a:latin typeface="AvenirNext LT Pro Cn" panose="020B0506020202020204" pitchFamily="34" charset="0"/>
              </a:rPr>
              <a:t>Practice listening:</a:t>
            </a:r>
          </a:p>
          <a:p>
            <a:pPr marL="0" indent="0" algn="l" rtl="0">
              <a:lnSpc>
                <a:spcPct val="120000"/>
              </a:lnSpc>
              <a:spcBef>
                <a:spcPts val="0"/>
              </a:spcBef>
              <a:buNone/>
            </a:pPr>
            <a:r>
              <a:rPr lang="en-US" sz="2800" dirty="0">
                <a:solidFill>
                  <a:srgbClr val="000000"/>
                </a:solidFill>
                <a:latin typeface="AvenirNext LT Pro Cn" panose="020B0506020202020204" pitchFamily="34" charset="0"/>
              </a:rPr>
              <a:t>	with reflection, and </a:t>
            </a:r>
          </a:p>
          <a:p>
            <a:pPr marL="0" indent="0" algn="l" rtl="0">
              <a:lnSpc>
                <a:spcPct val="120000"/>
              </a:lnSpc>
              <a:spcBef>
                <a:spcPts val="0"/>
              </a:spcBef>
              <a:buNone/>
            </a:pPr>
            <a:r>
              <a:rPr lang="en-US" sz="2800" dirty="0">
                <a:solidFill>
                  <a:srgbClr val="000000"/>
                </a:solidFill>
                <a:latin typeface="AvenirNext LT Pro Cn" panose="020B0506020202020204" pitchFamily="34" charset="0"/>
              </a:rPr>
              <a:t>	without </a:t>
            </a:r>
            <a:r>
              <a:rPr lang="en-US" sz="2800" dirty="0" smtClean="0">
                <a:solidFill>
                  <a:srgbClr val="000000"/>
                </a:solidFill>
                <a:latin typeface="AvenirNext LT Pro Cn" panose="020B0506020202020204" pitchFamily="34" charset="0"/>
              </a:rPr>
              <a:t>writing</a:t>
            </a:r>
          </a:p>
          <a:p>
            <a:pPr marL="0" indent="0" algn="l" rtl="0">
              <a:lnSpc>
                <a:spcPct val="120000"/>
              </a:lnSpc>
              <a:spcBef>
                <a:spcPts val="0"/>
              </a:spcBef>
              <a:buNone/>
            </a:pPr>
            <a:r>
              <a:rPr lang="en-US" sz="2800" dirty="0" smtClean="0">
                <a:solidFill>
                  <a:srgbClr val="000000"/>
                </a:solidFill>
                <a:latin typeface="AvenirNext LT Pro Cn" panose="020B0506020202020204" pitchFamily="34" charset="0"/>
              </a:rPr>
              <a:t>Get read to hear stories</a:t>
            </a:r>
            <a:endParaRPr lang="en-US" sz="2800" dirty="0">
              <a:solidFill>
                <a:srgbClr val="000000"/>
              </a:solidFill>
              <a:latin typeface="AvenirNext LT Pro Cn" panose="020B0506020202020204" pitchFamily="34" charset="0"/>
            </a:endParaRPr>
          </a:p>
        </p:txBody>
      </p:sp>
      <p:sp>
        <p:nvSpPr>
          <p:cNvPr id="5" name="TextBox 4"/>
          <p:cNvSpPr txBox="1"/>
          <p:nvPr/>
        </p:nvSpPr>
        <p:spPr>
          <a:xfrm>
            <a:off x="489143" y="1109922"/>
            <a:ext cx="6583835" cy="646331"/>
          </a:xfrm>
          <a:prstGeom prst="rect">
            <a:avLst/>
          </a:prstGeom>
          <a:noFill/>
        </p:spPr>
        <p:txBody>
          <a:bodyPr wrap="square" rtlCol="0">
            <a:spAutoFit/>
          </a:bodyPr>
          <a:lstStyle/>
          <a:p>
            <a:pPr algn="l" defTabSz="361950" rtl="0"/>
            <a:r>
              <a:rPr lang="en-US" sz="3600" dirty="0">
                <a:solidFill>
                  <a:srgbClr val="000000"/>
                </a:solidFill>
                <a:latin typeface="AvenirNext LT Pro Cn" panose="020B0506020202020204" pitchFamily="34" charset="0"/>
              </a:rPr>
              <a:t>Creating an atmosphere of sharing</a:t>
            </a: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7006" y="2492896"/>
            <a:ext cx="340440" cy="3496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748" y="3008559"/>
            <a:ext cx="340440" cy="349642"/>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7941" y="3536256"/>
            <a:ext cx="340440" cy="349642"/>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2928" y="5021576"/>
            <a:ext cx="340440" cy="349642"/>
          </a:xfrm>
          <a:prstGeom prst="rect">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4115" y="4085664"/>
            <a:ext cx="210339" cy="216024"/>
          </a:xfrm>
          <a:prstGeom prst="rect">
            <a:avLst/>
          </a:prstGeom>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5955" y="4598311"/>
            <a:ext cx="210339" cy="216024"/>
          </a:xfrm>
          <a:prstGeom prst="rect">
            <a:avLst/>
          </a:prstGeom>
        </p:spPr>
      </p:pic>
    </p:spTree>
    <p:extLst>
      <p:ext uri="{BB962C8B-B14F-4D97-AF65-F5344CB8AC3E}">
        <p14:creationId xmlns:p14="http://schemas.microsoft.com/office/powerpoint/2010/main" val="420210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7544" y="209792"/>
            <a:ext cx="7725916" cy="626920"/>
          </a:xfrm>
        </p:spPr>
        <p:txBody>
          <a:bodyPr>
            <a:normAutofit fontScale="90000"/>
          </a:bodyPr>
          <a:lstStyle/>
          <a:p>
            <a:pPr algn="l"/>
            <a:r>
              <a:rPr lang="en-US" sz="8900" b="1" dirty="0">
                <a:solidFill>
                  <a:schemeClr val="accent4">
                    <a:lumMod val="60000"/>
                    <a:lumOff val="40000"/>
                  </a:schemeClr>
                </a:solidFill>
                <a:latin typeface="Avenir Black" panose="020B0803020203020204" pitchFamily="34" charset="0"/>
                <a:cs typeface="Times New Roman" pitchFamily="18" charset="0"/>
              </a:rPr>
              <a:t>STORIES</a:t>
            </a:r>
            <a:r>
              <a:rPr lang="en-US" sz="8000" b="1" dirty="0" smtClean="0">
                <a:solidFill>
                  <a:schemeClr val="accent4">
                    <a:lumMod val="60000"/>
                    <a:lumOff val="40000"/>
                  </a:schemeClr>
                </a:solidFill>
                <a:latin typeface="Arial Black" panose="020B0A04020102020204" pitchFamily="34" charset="0"/>
                <a:cs typeface="Times New Roman" pitchFamily="18" charset="0"/>
              </a:rPr>
              <a:t> </a:t>
            </a:r>
            <a:endParaRPr lang="he-IL" sz="8000" b="1" dirty="0">
              <a:solidFill>
                <a:schemeClr val="accent4">
                  <a:lumMod val="60000"/>
                  <a:lumOff val="40000"/>
                </a:schemeClr>
              </a:solidFill>
              <a:latin typeface="Arial Black" panose="020B0A04020102020204" pitchFamily="34" charset="0"/>
              <a:cs typeface="Times New Roman" pitchFamily="18" charset="0"/>
            </a:endParaRPr>
          </a:p>
        </p:txBody>
      </p:sp>
      <p:sp>
        <p:nvSpPr>
          <p:cNvPr id="3" name="Content Placeholder 2"/>
          <p:cNvSpPr>
            <a:spLocks noGrp="1"/>
          </p:cNvSpPr>
          <p:nvPr>
            <p:ph idx="1"/>
          </p:nvPr>
        </p:nvSpPr>
        <p:spPr>
          <a:xfrm>
            <a:off x="611188" y="2357348"/>
            <a:ext cx="7921625" cy="10391766"/>
          </a:xfrm>
        </p:spPr>
        <p:txBody>
          <a:bodyPr>
            <a:noAutofit/>
          </a:bodyPr>
          <a:lstStyle/>
          <a:p>
            <a:pPr marL="0" lvl="0" indent="0" algn="l" rtl="0">
              <a:lnSpc>
                <a:spcPct val="200000"/>
              </a:lnSpc>
              <a:buNone/>
            </a:pPr>
            <a:r>
              <a:rPr lang="en-US" sz="2400" dirty="0">
                <a:solidFill>
                  <a:srgbClr val="000000"/>
                </a:solidFill>
                <a:latin typeface="AvenirNext LT Pro Cn" panose="020B0506020202020204" pitchFamily="34" charset="0"/>
              </a:rPr>
              <a:t>Could you tell me about the first time you thought to take your current job.  What were your hopes and aspirations?</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188" y="3952100"/>
            <a:ext cx="8532812" cy="124972"/>
          </a:xfrm>
          <a:prstGeom prst="rect">
            <a:avLst/>
          </a:prstGeom>
        </p:spPr>
      </p:pic>
      <p:sp>
        <p:nvSpPr>
          <p:cNvPr id="6" name="Rectangle 5"/>
          <p:cNvSpPr/>
          <p:nvPr/>
        </p:nvSpPr>
        <p:spPr>
          <a:xfrm>
            <a:off x="467544" y="1253126"/>
            <a:ext cx="1800200" cy="369332"/>
          </a:xfrm>
          <a:prstGeom prst="rect">
            <a:avLst/>
          </a:prstGeom>
        </p:spPr>
        <p:txBody>
          <a:bodyPr wrap="square">
            <a:spAutoFit/>
          </a:bodyPr>
          <a:lstStyle/>
          <a:p>
            <a:r>
              <a:rPr lang="en-US" b="1" dirty="0">
                <a:latin typeface="Avenir Black Oblique" panose="020B0803020203090204" pitchFamily="34" charset="0"/>
                <a:cs typeface="Times New Roman" pitchFamily="18" charset="0"/>
              </a:rPr>
              <a:t>Getting ready </a:t>
            </a:r>
            <a:endParaRPr lang="en-US" dirty="0">
              <a:latin typeface="Avenir Black Oblique" panose="020B0803020203090204" pitchFamily="34" charset="0"/>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188" y="2357348"/>
            <a:ext cx="8532812" cy="124972"/>
          </a:xfrm>
          <a:prstGeom prst="rect">
            <a:avLst/>
          </a:prstGeom>
        </p:spPr>
      </p:pic>
    </p:spTree>
    <p:extLst>
      <p:ext uri="{BB962C8B-B14F-4D97-AF65-F5344CB8AC3E}">
        <p14:creationId xmlns:p14="http://schemas.microsoft.com/office/powerpoint/2010/main" val="2441774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614767"/>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OVERVIEW</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3172940" y="2636912"/>
            <a:ext cx="3115620" cy="2322600"/>
          </a:xfrm>
        </p:spPr>
        <p:txBody>
          <a:bodyPr>
            <a:noAutofit/>
          </a:bodyPr>
          <a:lstStyle/>
          <a:p>
            <a:pPr marL="457200" indent="-457200" algn="l" rtl="0">
              <a:spcBef>
                <a:spcPts val="0"/>
              </a:spcBef>
              <a:buFont typeface="Arial" charset="0"/>
              <a:buAutoNum type="arabicPeriod"/>
            </a:pPr>
            <a:r>
              <a:rPr lang="en-US" sz="2400" dirty="0">
                <a:solidFill>
                  <a:srgbClr val="000000"/>
                </a:solidFill>
                <a:latin typeface="Avenir LT Std 55 Roman" panose="020B0503020203020204" pitchFamily="34" charset="0"/>
              </a:rPr>
              <a:t>Introduction</a:t>
            </a:r>
          </a:p>
          <a:p>
            <a:pPr marL="457200" indent="-457200" algn="l" rtl="0">
              <a:spcBef>
                <a:spcPts val="0"/>
              </a:spcBef>
              <a:buFont typeface="Arial" charset="0"/>
              <a:buAutoNum type="arabicPeriod"/>
            </a:pPr>
            <a:r>
              <a:rPr lang="en-US" sz="2400" dirty="0">
                <a:solidFill>
                  <a:srgbClr val="000000"/>
                </a:solidFill>
                <a:latin typeface="Avenir LT Std 55 Roman" panose="020B0503020203020204" pitchFamily="34" charset="0"/>
              </a:rPr>
              <a:t>Story</a:t>
            </a:r>
          </a:p>
          <a:p>
            <a:pPr marL="457200" indent="-457200" algn="l" rtl="0">
              <a:spcBef>
                <a:spcPts val="0"/>
              </a:spcBef>
              <a:buFont typeface="Arial" charset="0"/>
              <a:buAutoNum type="arabicPeriod"/>
            </a:pPr>
            <a:r>
              <a:rPr lang="en-US" sz="2400" dirty="0">
                <a:solidFill>
                  <a:srgbClr val="000000"/>
                </a:solidFill>
                <a:latin typeface="Avenir LT Std 55 Roman" panose="020B0503020203020204" pitchFamily="34" charset="0"/>
              </a:rPr>
              <a:t>Peak</a:t>
            </a:r>
          </a:p>
          <a:p>
            <a:pPr marL="457200" indent="-457200" algn="l" rtl="0">
              <a:spcBef>
                <a:spcPts val="0"/>
              </a:spcBef>
              <a:buFont typeface="Arial" charset="0"/>
              <a:buAutoNum type="arabicPeriod"/>
            </a:pPr>
            <a:r>
              <a:rPr lang="en-US" sz="2400" dirty="0">
                <a:solidFill>
                  <a:srgbClr val="000000"/>
                </a:solidFill>
                <a:latin typeface="Avenir LT Std 55 Roman" panose="020B0503020203020204" pitchFamily="34" charset="0"/>
              </a:rPr>
              <a:t>Conditions</a:t>
            </a:r>
          </a:p>
          <a:p>
            <a:pPr marL="0" indent="0" algn="l" rtl="0">
              <a:spcBef>
                <a:spcPts val="0"/>
              </a:spcBef>
              <a:buNone/>
            </a:pPr>
            <a:r>
              <a:rPr lang="en-US" sz="2400" dirty="0">
                <a:solidFill>
                  <a:srgbClr val="000000"/>
                </a:solidFill>
                <a:latin typeface="Avenir LT Std 55 Roman" panose="020B0503020203020204" pitchFamily="34" charset="0"/>
              </a:rPr>
              <a:t>-----------------------</a:t>
            </a:r>
          </a:p>
          <a:p>
            <a:pPr marL="457200" indent="-457200" algn="l" rtl="0">
              <a:spcBef>
                <a:spcPts val="0"/>
              </a:spcBef>
              <a:buFont typeface="Arial" charset="0"/>
              <a:buAutoNum type="arabicPeriod" startAt="5"/>
            </a:pPr>
            <a:r>
              <a:rPr lang="en-US" sz="2400" dirty="0">
                <a:solidFill>
                  <a:srgbClr val="000000"/>
                </a:solidFill>
                <a:latin typeface="Avenir LT Std 55 Roman" panose="020B0503020203020204" pitchFamily="34" charset="0"/>
              </a:rPr>
              <a:t>Feedforward</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077303" y="2492896"/>
            <a:ext cx="95637" cy="2322600"/>
          </a:xfrm>
          <a:prstGeom prst="rect">
            <a:avLst/>
          </a:prstGeom>
        </p:spPr>
      </p:pic>
    </p:spTree>
    <p:extLst>
      <p:ext uri="{BB962C8B-B14F-4D97-AF65-F5344CB8AC3E}">
        <p14:creationId xmlns:p14="http://schemas.microsoft.com/office/powerpoint/2010/main" val="3828024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wner\Dropbox\PRESENTATIONS\png parts_\avi kluger parts-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21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46856" y="188640"/>
            <a:ext cx="8229600" cy="614767"/>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INTRODUCTION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589355" y="2411033"/>
            <a:ext cx="8551716" cy="1522023"/>
          </a:xfrm>
        </p:spPr>
        <p:txBody>
          <a:bodyPr>
            <a:noAutofit/>
          </a:bodyPr>
          <a:lstStyle/>
          <a:p>
            <a:pPr marL="0" indent="0" algn="l" rtl="0">
              <a:buNone/>
            </a:pPr>
            <a:r>
              <a:rPr lang="en-US" sz="2400" dirty="0" smtClean="0">
                <a:solidFill>
                  <a:srgbClr val="000000"/>
                </a:solidFill>
                <a:latin typeface="AvenirNext LT Pro Cn" panose="020B0506020202020204" pitchFamily="34" charset="0"/>
              </a:rPr>
              <a:t>I </a:t>
            </a:r>
            <a:r>
              <a:rPr lang="en-US" sz="2400" dirty="0">
                <a:solidFill>
                  <a:srgbClr val="000000"/>
                </a:solidFill>
                <a:latin typeface="AvenirNext LT Pro Cn" panose="020B0506020202020204" pitchFamily="34" charset="0"/>
              </a:rPr>
              <a:t>am sure that during your work here you have had both negative experiences and positive experiences.  Today, if possible, I would like to focus on your positive experiences</a:t>
            </a:r>
            <a:r>
              <a:rPr lang="en-US" sz="2400" dirty="0" smtClean="0">
                <a:solidFill>
                  <a:srgbClr val="000000"/>
                </a:solidFill>
                <a:latin typeface="AvenirNext LT Pro Cn" panose="020B0506020202020204" pitchFamily="34" charset="0"/>
              </a:rPr>
              <a:t>.</a:t>
            </a:r>
            <a:endParaRPr lang="en-US" sz="2400" dirty="0">
              <a:solidFill>
                <a:srgbClr val="000000"/>
              </a:solidFill>
              <a:latin typeface="AvenirNext LT Pro Cn" panose="020B0506020202020204" pitchFamily="34" charset="0"/>
            </a:endParaRPr>
          </a:p>
          <a:p>
            <a:pPr algn="l" rtl="0"/>
            <a:endParaRPr lang="he-IL" sz="2400" dirty="0">
              <a:solidFill>
                <a:srgbClr val="000000"/>
              </a:solidFill>
              <a:latin typeface="AvenirNext LT Pro Cn" panose="020B0506020202020204"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3714191"/>
            <a:ext cx="9144000" cy="59512"/>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355" y="2351522"/>
            <a:ext cx="9144000" cy="59512"/>
          </a:xfrm>
          <a:prstGeom prst="rect">
            <a:avLst/>
          </a:prstGeom>
        </p:spPr>
      </p:pic>
    </p:spTree>
    <p:extLst>
      <p:ext uri="{BB962C8B-B14F-4D97-AF65-F5344CB8AC3E}">
        <p14:creationId xmlns:p14="http://schemas.microsoft.com/office/powerpoint/2010/main" val="1207142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1872</TotalTime>
  <Words>1760</Words>
  <Application>Microsoft Office PowerPoint</Application>
  <PresentationFormat>On-screen Show (4:3)</PresentationFormat>
  <Paragraphs>246</Paragraphs>
  <Slides>33</Slides>
  <Notes>33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33</vt:i4>
      </vt:variant>
    </vt:vector>
  </HeadingPairs>
  <TitlesOfParts>
    <vt:vector size="45" baseType="lpstr">
      <vt:lpstr>Arial</vt:lpstr>
      <vt:lpstr>Arial Black</vt:lpstr>
      <vt:lpstr>Avenir</vt:lpstr>
      <vt:lpstr>Avenir Black</vt:lpstr>
      <vt:lpstr>Avenir Black Oblique</vt:lpstr>
      <vt:lpstr>Avenir Light</vt:lpstr>
      <vt:lpstr>Avenir LT Std 55 Roman</vt:lpstr>
      <vt:lpstr>AvenirNext LT Pro Cn</vt:lpstr>
      <vt:lpstr>Calibri</vt:lpstr>
      <vt:lpstr>Times New Roman</vt:lpstr>
      <vt:lpstr>Wingdings</vt:lpstr>
      <vt:lpstr>Office Theme</vt:lpstr>
      <vt:lpstr>PowerPoint Presentation</vt:lpstr>
      <vt:lpstr>THE Feedforward Interview (FFI) </vt:lpstr>
      <vt:lpstr>THE Feedforward Interview (FFI) </vt:lpstr>
      <vt:lpstr>THE Feedforward Interview (FFI) </vt:lpstr>
      <vt:lpstr>THE Feedforward Interview (FFI) </vt:lpstr>
      <vt:lpstr>FFI SETUP</vt:lpstr>
      <vt:lpstr>STORIES </vt:lpstr>
      <vt:lpstr>OVERVIEW</vt:lpstr>
      <vt:lpstr>INTRODUCTION</vt:lpstr>
      <vt:lpstr>STORY</vt:lpstr>
      <vt:lpstr>PEAK</vt:lpstr>
      <vt:lpstr>CONDITIONS</vt:lpstr>
      <vt:lpstr>FFI</vt:lpstr>
      <vt:lpstr>THE QUESTION</vt:lpstr>
      <vt:lpstr>EXTENSIONS</vt:lpstr>
      <vt:lpstr>STRATEGIC</vt:lpstr>
      <vt:lpstr>IN PAIN</vt:lpstr>
      <vt:lpstr>IN PAIN</vt:lpstr>
      <vt:lpstr>IN PAIN</vt:lpstr>
      <vt:lpstr>IN PAIN</vt:lpstr>
      <vt:lpstr>GROUPS</vt:lpstr>
      <vt:lpstr>A HOBBY</vt:lpstr>
      <vt:lpstr>APPLICATIONS</vt:lpstr>
      <vt:lpstr>APPLICATIONS</vt:lpstr>
      <vt:lpstr>APPLICATIONS</vt:lpstr>
      <vt:lpstr>APPLICATIONS</vt:lpstr>
      <vt:lpstr>APPLICATIONS</vt:lpstr>
      <vt:lpstr>WHY FFI? </vt:lpstr>
      <vt:lpstr>THE EVIDENCE </vt:lpstr>
      <vt:lpstr>LIMITATIONS</vt:lpstr>
      <vt:lpstr>LIMITATIONS</vt:lpstr>
      <vt:lpstr>PA/NA</vt:lpstr>
      <vt:lpstr>TAKE HOME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Avi Kluger</cp:lastModifiedBy>
  <cp:revision>72</cp:revision>
  <dcterms:created xsi:type="dcterms:W3CDTF">2015-01-24T08:01:03Z</dcterms:created>
  <dcterms:modified xsi:type="dcterms:W3CDTF">2015-02-09T06:21:53Z</dcterms:modified>
</cp:coreProperties>
</file>