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8" r:id="rId3"/>
    <p:sldId id="275" r:id="rId4"/>
    <p:sldId id="277" r:id="rId5"/>
    <p:sldId id="259" r:id="rId6"/>
    <p:sldId id="260" r:id="rId7"/>
    <p:sldId id="261" r:id="rId8"/>
    <p:sldId id="263" r:id="rId9"/>
    <p:sldId id="264" r:id="rId10"/>
    <p:sldId id="270" r:id="rId11"/>
    <p:sldId id="271" r:id="rId12"/>
    <p:sldId id="272" r:id="rId13"/>
    <p:sldId id="273" r:id="rId14"/>
    <p:sldId id="274"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64" d="100"/>
          <a:sy n="64" d="100"/>
        </p:scale>
        <p:origin x="36" y="29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789526-8F4E-4B80-9578-127844C02239}" type="datetimeFigureOut">
              <a:rPr lang="en-US" smtClean="0"/>
              <a:t>11/30/2022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E5CBA-3236-41D6-A546-0EAFF89D20E2}" type="slidenum">
              <a:rPr lang="en-US" smtClean="0"/>
              <a:t>‹#›</a:t>
            </a:fld>
            <a:endParaRPr lang="en-US"/>
          </a:p>
        </p:txBody>
      </p:sp>
    </p:spTree>
    <p:extLst>
      <p:ext uri="{BB962C8B-B14F-4D97-AF65-F5344CB8AC3E}">
        <p14:creationId xmlns:p14="http://schemas.microsoft.com/office/powerpoint/2010/main" val="197009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10</a:t>
            </a:fld>
            <a:endParaRPr lang="he-IL"/>
          </a:p>
        </p:txBody>
      </p:sp>
    </p:spTree>
    <p:extLst>
      <p:ext uri="{BB962C8B-B14F-4D97-AF65-F5344CB8AC3E}">
        <p14:creationId xmlns:p14="http://schemas.microsoft.com/office/powerpoint/2010/main" val="1586913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11</a:t>
            </a:fld>
            <a:endParaRPr lang="he-IL"/>
          </a:p>
        </p:txBody>
      </p:sp>
    </p:spTree>
    <p:extLst>
      <p:ext uri="{BB962C8B-B14F-4D97-AF65-F5344CB8AC3E}">
        <p14:creationId xmlns:p14="http://schemas.microsoft.com/office/powerpoint/2010/main" val="2646024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12</a:t>
            </a:fld>
            <a:endParaRPr lang="he-IL"/>
          </a:p>
        </p:txBody>
      </p:sp>
    </p:spTree>
    <p:extLst>
      <p:ext uri="{BB962C8B-B14F-4D97-AF65-F5344CB8AC3E}">
        <p14:creationId xmlns:p14="http://schemas.microsoft.com/office/powerpoint/2010/main" val="1180820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7623C15-68A2-4ECF-B95D-1F6255A4F6DC}" type="slidenum">
              <a:rPr lang="he-IL" smtClean="0"/>
              <a:t>13</a:t>
            </a:fld>
            <a:endParaRPr lang="he-IL"/>
          </a:p>
        </p:txBody>
      </p:sp>
    </p:spTree>
    <p:extLst>
      <p:ext uri="{BB962C8B-B14F-4D97-AF65-F5344CB8AC3E}">
        <p14:creationId xmlns:p14="http://schemas.microsoft.com/office/powerpoint/2010/main" val="1866247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50455C-1E97-4424-AC77-D944F3BE4C0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283466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50455C-1E97-4424-AC77-D944F3BE4C0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117707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50455C-1E97-4424-AC77-D944F3BE4C0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1827341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50455C-1E97-4424-AC77-D944F3BE4C0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3513617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50455C-1E97-4424-AC77-D944F3BE4C0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228979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50455C-1E97-4424-AC77-D944F3BE4C04}" type="datetimeFigureOut">
              <a:rPr lang="en-US" smtClean="0"/>
              <a:t>11/30/2022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75355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50455C-1E97-4424-AC77-D944F3BE4C04}" type="datetimeFigureOut">
              <a:rPr lang="en-US" smtClean="0"/>
              <a:t>11/30/2022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3471253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50455C-1E97-4424-AC77-D944F3BE4C04}" type="datetimeFigureOut">
              <a:rPr lang="en-US" smtClean="0"/>
              <a:t>11/30/2022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778836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50455C-1E97-4424-AC77-D944F3BE4C04}" type="datetimeFigureOut">
              <a:rPr lang="en-US" smtClean="0"/>
              <a:t>11/30/2022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727217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50455C-1E97-4424-AC77-D944F3BE4C04}" type="datetimeFigureOut">
              <a:rPr lang="en-US" smtClean="0"/>
              <a:t>11/30/2022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48195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50455C-1E97-4424-AC77-D944F3BE4C04}" type="datetimeFigureOut">
              <a:rPr lang="en-US" smtClean="0"/>
              <a:t>11/30/2022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FC9A0-E246-40D8-9840-77321DDE9B74}" type="slidenum">
              <a:rPr lang="en-US" smtClean="0"/>
              <a:t>‹#›</a:t>
            </a:fld>
            <a:endParaRPr lang="en-US"/>
          </a:p>
        </p:txBody>
      </p:sp>
    </p:spTree>
    <p:extLst>
      <p:ext uri="{BB962C8B-B14F-4D97-AF65-F5344CB8AC3E}">
        <p14:creationId xmlns:p14="http://schemas.microsoft.com/office/powerpoint/2010/main" val="339763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0455C-1E97-4424-AC77-D944F3BE4C04}" type="datetimeFigureOut">
              <a:rPr lang="en-US" smtClean="0"/>
              <a:t>11/30/2022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FC9A0-E246-40D8-9840-77321DDE9B74}" type="slidenum">
              <a:rPr lang="en-US" smtClean="0"/>
              <a:t>‹#›</a:t>
            </a:fld>
            <a:endParaRPr lang="en-US"/>
          </a:p>
        </p:txBody>
      </p:sp>
    </p:spTree>
    <p:extLst>
      <p:ext uri="{BB962C8B-B14F-4D97-AF65-F5344CB8AC3E}">
        <p14:creationId xmlns:p14="http://schemas.microsoft.com/office/powerpoint/2010/main" val="39483945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doi.org/10.1002/hrm.21618" TargetMode="External"/><Relationship Id="rId7" Type="http://schemas.openxmlformats.org/officeDocument/2006/relationships/hyperlink" Target="https://openaccess.city.ac.uk/id/eprint/4872/"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doi.org/DOI%2010.1111/j.1365-2923.2010.03849.x" TargetMode="External"/><Relationship Id="rId5" Type="http://schemas.openxmlformats.org/officeDocument/2006/relationships/hyperlink" Target="https://doi.org/10.1016/j.hrmr.2009.08.002" TargetMode="External"/><Relationship Id="rId4" Type="http://schemas.openxmlformats.org/officeDocument/2006/relationships/hyperlink" Target="https://doi.org/DOI%2010.1016/j.hrmr.2010.09.00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0535" y="3821348"/>
            <a:ext cx="7450931" cy="2104666"/>
          </a:xfrm>
        </p:spPr>
        <p:txBody>
          <a:bodyPr>
            <a:normAutofit fontScale="90000"/>
          </a:bodyPr>
          <a:lstStyle/>
          <a:p>
            <a:r>
              <a:rPr lang="en-US" sz="4050" dirty="0">
                <a:solidFill>
                  <a:srgbClr val="C00000"/>
                </a:solidFill>
                <a:latin typeface="Kristen ITC" panose="03050502040202030202" pitchFamily="66" charset="0"/>
              </a:rPr>
              <a:t>The Feedforward Interview (FFI)</a:t>
            </a:r>
            <a:br>
              <a:rPr lang="en-US" sz="4050" dirty="0">
                <a:solidFill>
                  <a:srgbClr val="C00000"/>
                </a:solidFill>
                <a:latin typeface="Kristen ITC" panose="03050502040202030202" pitchFamily="66" charset="0"/>
              </a:rPr>
            </a:br>
            <a:br>
              <a:rPr lang="en-US" sz="4050" dirty="0">
                <a:solidFill>
                  <a:srgbClr val="C00000"/>
                </a:solidFill>
                <a:latin typeface="Kristen ITC" panose="03050502040202030202" pitchFamily="66" charset="0"/>
              </a:rPr>
            </a:br>
            <a:r>
              <a:rPr lang="en-US" sz="2400" dirty="0">
                <a:solidFill>
                  <a:srgbClr val="C00000"/>
                </a:solidFill>
                <a:latin typeface="Kristen ITC" panose="03050502040202030202" pitchFamily="66" charset="0"/>
              </a:rPr>
              <a:t>Prof. </a:t>
            </a:r>
            <a:r>
              <a:rPr lang="en-US" sz="2400" dirty="0" err="1">
                <a:solidFill>
                  <a:srgbClr val="C00000"/>
                </a:solidFill>
                <a:latin typeface="Kristen ITC" panose="03050502040202030202" pitchFamily="66" charset="0"/>
              </a:rPr>
              <a:t>Avi</a:t>
            </a:r>
            <a:r>
              <a:rPr lang="en-US" sz="2400" dirty="0">
                <a:solidFill>
                  <a:srgbClr val="C00000"/>
                </a:solidFill>
                <a:latin typeface="Kristen ITC" panose="03050502040202030202" pitchFamily="66" charset="0"/>
              </a:rPr>
              <a:t> Kluger, </a:t>
            </a:r>
            <a:r>
              <a:rPr lang="en-US" sz="2000" dirty="0">
                <a:solidFill>
                  <a:srgbClr val="C00000"/>
                </a:solidFill>
                <a:latin typeface="Kristen ITC" panose="03050502040202030202" pitchFamily="66" charset="0"/>
              </a:rPr>
              <a:t>Hebrew University Business School</a:t>
            </a:r>
            <a:br>
              <a:rPr lang="en-US" sz="2000" dirty="0">
                <a:solidFill>
                  <a:srgbClr val="C00000"/>
                </a:solidFill>
                <a:latin typeface="Kristen ITC" panose="03050502040202030202" pitchFamily="66" charset="0"/>
              </a:rPr>
            </a:br>
            <a:br>
              <a:rPr lang="en-US" sz="2400" dirty="0">
                <a:solidFill>
                  <a:srgbClr val="C00000"/>
                </a:solidFill>
                <a:latin typeface="Kristen ITC" panose="03050502040202030202" pitchFamily="66" charset="0"/>
              </a:rPr>
            </a:br>
            <a:r>
              <a:rPr lang="en-US" sz="2400" dirty="0">
                <a:solidFill>
                  <a:srgbClr val="C00000"/>
                </a:solidFill>
                <a:latin typeface="Kristen ITC" panose="03050502040202030202" pitchFamily="66" charset="0"/>
              </a:rPr>
              <a:t>co-developed with Dr. Dina Nir, </a:t>
            </a:r>
            <a:r>
              <a:rPr lang="en-US" sz="2000" dirty="0">
                <a:solidFill>
                  <a:srgbClr val="C00000"/>
                </a:solidFill>
                <a:latin typeface="Kristen ITC" panose="03050502040202030202" pitchFamily="66" charset="0"/>
              </a:rPr>
              <a:t>Ono College</a:t>
            </a:r>
            <a:br>
              <a:rPr lang="en-US" sz="2000" dirty="0">
                <a:solidFill>
                  <a:srgbClr val="C00000"/>
                </a:solidFill>
                <a:latin typeface="Kristen ITC" panose="03050502040202030202" pitchFamily="66" charset="0"/>
              </a:rPr>
            </a:br>
            <a:br>
              <a:rPr lang="en-US" sz="2400" dirty="0">
                <a:solidFill>
                  <a:srgbClr val="C00000"/>
                </a:solidFill>
                <a:latin typeface="Kristen ITC" panose="03050502040202030202" pitchFamily="66" charset="0"/>
              </a:rPr>
            </a:br>
            <a:r>
              <a:rPr lang="en-US" sz="2400" dirty="0">
                <a:solidFill>
                  <a:srgbClr val="C00000"/>
                </a:solidFill>
                <a:latin typeface="Kristen ITC" panose="03050502040202030202" pitchFamily="66" charset="0"/>
              </a:rPr>
              <a:t>co-researched with Dr. Eyal Rechter &amp; Dr. Dina Nir, </a:t>
            </a:r>
            <a:r>
              <a:rPr lang="en-US" sz="2000" dirty="0">
                <a:solidFill>
                  <a:srgbClr val="C00000"/>
                </a:solidFill>
                <a:latin typeface="Kristen ITC" panose="03050502040202030202" pitchFamily="66" charset="0"/>
              </a:rPr>
              <a:t>Ono College</a:t>
            </a:r>
            <a:br>
              <a:rPr lang="en-US" sz="2400" dirty="0">
                <a:solidFill>
                  <a:srgbClr val="C00000"/>
                </a:solidFill>
                <a:latin typeface="Kristen ITC" panose="03050502040202030202" pitchFamily="66" charset="0"/>
              </a:rPr>
            </a:br>
            <a:br>
              <a:rPr lang="en-US" sz="2400" dirty="0">
                <a:solidFill>
                  <a:srgbClr val="C00000"/>
                </a:solidFill>
                <a:latin typeface="Kristen ITC" panose="03050502040202030202" pitchFamily="66" charset="0"/>
              </a:rPr>
            </a:br>
            <a:br>
              <a:rPr lang="en-US" sz="2400" dirty="0">
                <a:solidFill>
                  <a:srgbClr val="C00000"/>
                </a:solidFill>
                <a:latin typeface="Kristen ITC" panose="03050502040202030202" pitchFamily="66" charset="0"/>
              </a:rPr>
            </a:br>
            <a:endParaRPr lang="en-US" sz="2400" dirty="0">
              <a:solidFill>
                <a:srgbClr val="C00000"/>
              </a:solidFill>
              <a:latin typeface="Kristen ITC" panose="03050502040202030202" pitchFamily="66" charset="0"/>
            </a:endParaRPr>
          </a:p>
        </p:txBody>
      </p:sp>
      <p:pic>
        <p:nvPicPr>
          <p:cNvPr id="94" name="Picture 93"/>
          <p:cNvPicPr>
            <a:picLocks noChangeAspect="1"/>
          </p:cNvPicPr>
          <p:nvPr/>
        </p:nvPicPr>
        <p:blipFill>
          <a:blip r:embed="rId2"/>
          <a:stretch>
            <a:fillRect/>
          </a:stretch>
        </p:blipFill>
        <p:spPr>
          <a:xfrm>
            <a:off x="1524002" y="0"/>
            <a:ext cx="9143999" cy="6858000"/>
          </a:xfrm>
          <a:prstGeom prst="rect">
            <a:avLst/>
          </a:prstGeom>
        </p:spPr>
      </p:pic>
    </p:spTree>
    <p:extLst>
      <p:ext uri="{BB962C8B-B14F-4D97-AF65-F5344CB8AC3E}">
        <p14:creationId xmlns:p14="http://schemas.microsoft.com/office/powerpoint/2010/main" val="18908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0856" y="404665"/>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 PAIN</a:t>
            </a:r>
            <a:endParaRPr lang="he-IL" sz="8000" b="1" dirty="0">
              <a:solidFill>
                <a:schemeClr val="accent4">
                  <a:lumMod val="60000"/>
                  <a:lumOff val="40000"/>
                </a:schemeClr>
              </a:solidFill>
              <a:latin typeface="Avenir" panose="02000603020000090003" pitchFamily="2" charset="0"/>
              <a:cs typeface="Times New Roman" pitchFamily="18" charset="0"/>
            </a:endParaRPr>
          </a:p>
        </p:txBody>
      </p:sp>
      <p:sp>
        <p:nvSpPr>
          <p:cNvPr id="3" name="Content Placeholder 2"/>
          <p:cNvSpPr>
            <a:spLocks noGrp="1"/>
          </p:cNvSpPr>
          <p:nvPr>
            <p:ph idx="1"/>
          </p:nvPr>
        </p:nvSpPr>
        <p:spPr>
          <a:xfrm>
            <a:off x="2126169" y="2356198"/>
            <a:ext cx="7930645" cy="4457178"/>
          </a:xfrm>
        </p:spPr>
        <p:txBody>
          <a:bodyPr>
            <a:noAutofit/>
          </a:bodyPr>
          <a:lstStyle/>
          <a:p>
            <a:pPr marL="0" indent="0">
              <a:buNone/>
            </a:pPr>
            <a:r>
              <a:rPr lang="en-US" b="1" dirty="0">
                <a:solidFill>
                  <a:srgbClr val="000000"/>
                </a:solidFill>
                <a:latin typeface="Avenir LT Std 55 Roman" panose="020B0503020203020204" pitchFamily="34" charset="0"/>
              </a:rPr>
              <a:t>What currently upsets (irritates, annoys) you the most?</a:t>
            </a:r>
          </a:p>
          <a:p>
            <a:pPr marL="457200" lvl="1" indent="0">
              <a:buNone/>
            </a:pPr>
            <a:r>
              <a:rPr lang="en-US" dirty="0">
                <a:solidFill>
                  <a:srgbClr val="000000"/>
                </a:solidFill>
                <a:latin typeface="Avenir LT Std 55 Roman" panose="020B0503020203020204" pitchFamily="34" charset="0"/>
              </a:rPr>
              <a:t>“I am nervous when I teach”</a:t>
            </a:r>
          </a:p>
          <a:p>
            <a:pPr marL="0" indent="0">
              <a:buNone/>
            </a:pPr>
            <a:r>
              <a:rPr lang="en-US" b="1" dirty="0">
                <a:solidFill>
                  <a:srgbClr val="000000"/>
                </a:solidFill>
                <a:latin typeface="Avenir LT Std 55 Roman" panose="020B0503020203020204" pitchFamily="34" charset="0"/>
              </a:rPr>
              <a:t>What is it a symptom of?</a:t>
            </a:r>
          </a:p>
          <a:p>
            <a:pPr marL="457200" lvl="1" indent="0">
              <a:buNone/>
            </a:pPr>
            <a:r>
              <a:rPr lang="en-US" dirty="0">
                <a:solidFill>
                  <a:srgbClr val="000000"/>
                </a:solidFill>
                <a:latin typeface="Avenir LT Std 55 Roman" panose="020B0503020203020204" pitchFamily="34" charset="0"/>
              </a:rPr>
              <a:t>“My lack of confidence”</a:t>
            </a:r>
          </a:p>
          <a:p>
            <a:pPr marL="0" indent="0">
              <a:buNone/>
            </a:pPr>
            <a:r>
              <a:rPr lang="en-US" b="1" dirty="0">
                <a:solidFill>
                  <a:srgbClr val="000000"/>
                </a:solidFill>
                <a:latin typeface="Avenir LT Std 55 Roman" panose="020B0503020203020204" pitchFamily="34" charset="0"/>
              </a:rPr>
              <a:t>What is the ideal opposites?</a:t>
            </a:r>
          </a:p>
          <a:p>
            <a:pPr marL="457200" lvl="1" indent="0">
              <a:buNone/>
            </a:pPr>
            <a:r>
              <a:rPr lang="en-US" dirty="0">
                <a:solidFill>
                  <a:srgbClr val="000000"/>
                </a:solidFill>
                <a:latin typeface="Avenir LT Std 55 Roman" panose="020B0503020203020204" pitchFamily="34" charset="0"/>
              </a:rPr>
              <a:t>“Enjoying what I am doing without worrying”?</a:t>
            </a:r>
          </a:p>
        </p:txBody>
      </p:sp>
      <p:sp>
        <p:nvSpPr>
          <p:cNvPr id="10" name="TextBox 9"/>
          <p:cNvSpPr txBox="1"/>
          <p:nvPr/>
        </p:nvSpPr>
        <p:spPr>
          <a:xfrm>
            <a:off x="2013144" y="1109923"/>
            <a:ext cx="6583835" cy="646331"/>
          </a:xfrm>
          <a:prstGeom prst="rect">
            <a:avLst/>
          </a:prstGeom>
          <a:noFill/>
        </p:spPr>
        <p:txBody>
          <a:bodyPr wrap="square" rtlCol="0">
            <a:spAutoFit/>
          </a:bodyPr>
          <a:lstStyle/>
          <a:p>
            <a:pPr defTabSz="361950"/>
            <a:r>
              <a:rPr lang="en-US" sz="3600" dirty="0">
                <a:solidFill>
                  <a:srgbClr val="000000"/>
                </a:solidFill>
                <a:latin typeface="AvenirNext LT Pro Cn" panose="020B0506020202020204" pitchFamily="34" charset="0"/>
              </a:rPr>
              <a:t>Creating an affirmative topic</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4748" y="2484830"/>
            <a:ext cx="340440" cy="349642"/>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4748" y="3891105"/>
            <a:ext cx="340440" cy="349642"/>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6928" y="4941168"/>
            <a:ext cx="340440" cy="349642"/>
          </a:xfrm>
          <a:prstGeom prst="rect">
            <a:avLst/>
          </a:prstGeom>
        </p:spPr>
      </p:pic>
    </p:spTree>
    <p:extLst>
      <p:ext uri="{BB962C8B-B14F-4D97-AF65-F5344CB8AC3E}">
        <p14:creationId xmlns:p14="http://schemas.microsoft.com/office/powerpoint/2010/main" val="2253527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404665"/>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 PAIN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2126166" y="2642577"/>
            <a:ext cx="7930646" cy="4499142"/>
          </a:xfrm>
        </p:spPr>
        <p:txBody>
          <a:bodyPr>
            <a:noAutofit/>
          </a:bodyPr>
          <a:lstStyle/>
          <a:p>
            <a:pPr marL="0" indent="0">
              <a:spcBef>
                <a:spcPts val="0"/>
              </a:spcBef>
              <a:buClr>
                <a:srgbClr val="0033CC"/>
              </a:buClr>
              <a:buNone/>
            </a:pPr>
            <a:r>
              <a:rPr lang="en-US" dirty="0">
                <a:solidFill>
                  <a:srgbClr val="000000"/>
                </a:solidFill>
                <a:latin typeface="Avenir LT Std 55 Roman" panose="020B0503020203020204" pitchFamily="34" charset="0"/>
              </a:rPr>
              <a:t>From what you told me, it is clear that often you feel nervous when you teach, but perhaps there were times, even very rare, in which you enjoyed yourself teaching without worrying.  Today, I would like us to search for such events even if now it seems very hard to recall such a moment.</a:t>
            </a:r>
            <a:endParaRPr lang="he-IL" dirty="0">
              <a:solidFill>
                <a:srgbClr val="000000"/>
              </a:solidFill>
              <a:latin typeface="Avenir LT Std 55 Roman" panose="020B0503020203020204" pitchFamily="34" charset="0"/>
            </a:endParaRPr>
          </a:p>
        </p:txBody>
      </p:sp>
      <p:sp>
        <p:nvSpPr>
          <p:cNvPr id="10" name="TextBox 9"/>
          <p:cNvSpPr txBox="1"/>
          <p:nvPr/>
        </p:nvSpPr>
        <p:spPr>
          <a:xfrm>
            <a:off x="2013144" y="1109923"/>
            <a:ext cx="6583835" cy="646331"/>
          </a:xfrm>
          <a:prstGeom prst="rect">
            <a:avLst/>
          </a:prstGeom>
          <a:noFill/>
        </p:spPr>
        <p:txBody>
          <a:bodyPr wrap="square" rtlCol="0">
            <a:spAutoFit/>
          </a:bodyPr>
          <a:lstStyle/>
          <a:p>
            <a:pPr defTabSz="361950"/>
            <a:r>
              <a:rPr lang="en-US" sz="3600" dirty="0">
                <a:solidFill>
                  <a:srgbClr val="000000"/>
                </a:solidFill>
                <a:latin typeface="AvenirNext LT Pro Cn" panose="020B0506020202020204" pitchFamily="34" charset="0"/>
              </a:rPr>
              <a:t>Introduction</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6168" y="2319744"/>
            <a:ext cx="9144000" cy="59512"/>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5188" y="5373216"/>
            <a:ext cx="9144000" cy="59512"/>
          </a:xfrm>
          <a:prstGeom prst="rect">
            <a:avLst/>
          </a:prstGeom>
        </p:spPr>
      </p:pic>
    </p:spTree>
    <p:extLst>
      <p:ext uri="{BB962C8B-B14F-4D97-AF65-F5344CB8AC3E}">
        <p14:creationId xmlns:p14="http://schemas.microsoft.com/office/powerpoint/2010/main" val="3474663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404665"/>
            <a:ext cx="8229600" cy="614767"/>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 PAIN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2126168" y="2349500"/>
            <a:ext cx="7930646" cy="4499142"/>
          </a:xfrm>
        </p:spPr>
        <p:txBody>
          <a:bodyPr>
            <a:noAutofit/>
          </a:bodyPr>
          <a:lstStyle/>
          <a:p>
            <a:pPr marL="0" indent="0">
              <a:spcBef>
                <a:spcPts val="0"/>
              </a:spcBef>
              <a:buClr>
                <a:srgbClr val="0033CC"/>
              </a:buClr>
              <a:buNone/>
            </a:pPr>
            <a:r>
              <a:rPr lang="en-US" dirty="0">
                <a:solidFill>
                  <a:srgbClr val="000000"/>
                </a:solidFill>
                <a:latin typeface="Avenir LT Std 55 Roman" panose="020B0503020203020204" pitchFamily="34" charset="0"/>
              </a:rPr>
              <a:t>Could you please tell me a story about a teaching (or another) event during which you felt that you enjoy yourself without worrying?</a:t>
            </a:r>
          </a:p>
        </p:txBody>
      </p:sp>
      <p:sp>
        <p:nvSpPr>
          <p:cNvPr id="10" name="TextBox 9"/>
          <p:cNvSpPr txBox="1"/>
          <p:nvPr/>
        </p:nvSpPr>
        <p:spPr>
          <a:xfrm>
            <a:off x="2013144" y="1109923"/>
            <a:ext cx="6583835" cy="646331"/>
          </a:xfrm>
          <a:prstGeom prst="rect">
            <a:avLst/>
          </a:prstGeom>
          <a:noFill/>
        </p:spPr>
        <p:txBody>
          <a:bodyPr wrap="square" rtlCol="0">
            <a:spAutoFit/>
          </a:bodyPr>
          <a:lstStyle/>
          <a:p>
            <a:pPr defTabSz="361950"/>
            <a:r>
              <a:rPr lang="en-US" sz="3600" dirty="0">
                <a:solidFill>
                  <a:srgbClr val="000000"/>
                </a:solidFill>
                <a:latin typeface="AvenirNext LT Pro Cn" panose="020B0506020202020204" pitchFamily="34" charset="0"/>
              </a:rPr>
              <a:t>Story</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6168" y="2319744"/>
            <a:ext cx="9144000" cy="59512"/>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5188" y="3682615"/>
            <a:ext cx="9144000" cy="59512"/>
          </a:xfrm>
          <a:prstGeom prst="rect">
            <a:avLst/>
          </a:prstGeom>
        </p:spPr>
      </p:pic>
    </p:spTree>
    <p:extLst>
      <p:ext uri="{BB962C8B-B14F-4D97-AF65-F5344CB8AC3E}">
        <p14:creationId xmlns:p14="http://schemas.microsoft.com/office/powerpoint/2010/main" val="1713623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776" y="332657"/>
            <a:ext cx="7950648" cy="686775"/>
          </a:xfrm>
        </p:spPr>
        <p:txBody>
          <a:bodyPr>
            <a:noAutofit/>
          </a:bodyPr>
          <a:lstStyle/>
          <a:p>
            <a:pPr algn="l"/>
            <a:r>
              <a:rPr lang="en-US" sz="8000" b="1" dirty="0">
                <a:solidFill>
                  <a:schemeClr val="accent4">
                    <a:lumMod val="60000"/>
                    <a:lumOff val="40000"/>
                  </a:schemeClr>
                </a:solidFill>
                <a:latin typeface="Avenir Black" panose="020B0803020203020204" pitchFamily="34" charset="0"/>
                <a:cs typeface="Times New Roman" pitchFamily="18" charset="0"/>
              </a:rPr>
              <a:t>IN</a:t>
            </a:r>
            <a:r>
              <a:rPr lang="en-US" sz="3600" b="1" dirty="0">
                <a:solidFill>
                  <a:schemeClr val="accent4">
                    <a:lumMod val="60000"/>
                    <a:lumOff val="40000"/>
                  </a:schemeClr>
                </a:solidFill>
                <a:latin typeface="Avenir Black" panose="020B0803020203020204" pitchFamily="34" charset="0"/>
                <a:cs typeface="Times New Roman" pitchFamily="18" charset="0"/>
              </a:rPr>
              <a:t> </a:t>
            </a:r>
            <a:r>
              <a:rPr lang="en-US" sz="8000" b="1" dirty="0">
                <a:solidFill>
                  <a:schemeClr val="accent4">
                    <a:lumMod val="60000"/>
                    <a:lumOff val="40000"/>
                  </a:schemeClr>
                </a:solidFill>
                <a:latin typeface="Avenir Black" panose="020B0803020203020204" pitchFamily="34" charset="0"/>
                <a:cs typeface="Times New Roman" pitchFamily="18" charset="0"/>
              </a:rPr>
              <a:t>PAIN</a:t>
            </a:r>
            <a:endParaRPr lang="he-IL" sz="8000" b="1" dirty="0">
              <a:solidFill>
                <a:schemeClr val="accent4">
                  <a:lumMod val="60000"/>
                  <a:lumOff val="40000"/>
                </a:schemeClr>
              </a:solidFill>
              <a:latin typeface="Avenir Black" panose="020B0803020203020204" pitchFamily="34" charset="0"/>
              <a:cs typeface="Times New Roman" pitchFamily="18" charset="0"/>
            </a:endParaRPr>
          </a:p>
        </p:txBody>
      </p:sp>
      <p:sp>
        <p:nvSpPr>
          <p:cNvPr id="3" name="Content Placeholder 2"/>
          <p:cNvSpPr>
            <a:spLocks noGrp="1"/>
          </p:cNvSpPr>
          <p:nvPr>
            <p:ph idx="1"/>
          </p:nvPr>
        </p:nvSpPr>
        <p:spPr>
          <a:xfrm>
            <a:off x="2126168" y="2349500"/>
            <a:ext cx="7930646" cy="4499142"/>
          </a:xfrm>
        </p:spPr>
        <p:txBody>
          <a:bodyPr>
            <a:noAutofit/>
          </a:bodyPr>
          <a:lstStyle/>
          <a:p>
            <a:pPr marL="514350" indent="-514350">
              <a:buClr>
                <a:srgbClr val="000000"/>
              </a:buClr>
              <a:buFont typeface="+mj-lt"/>
              <a:buAutoNum type="arabicPeriod"/>
            </a:pPr>
            <a:r>
              <a:rPr lang="en-US" sz="2400" dirty="0">
                <a:solidFill>
                  <a:srgbClr val="000000"/>
                </a:solidFill>
                <a:latin typeface="Avenir Light" panose="020B0402020203020204" pitchFamily="34" charset="0"/>
              </a:rPr>
              <a:t>A thing that upsets you the most now.</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Its underlying cause.</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Its ideal opposite.</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Introduction: “Based on your story, I know that #2, but perhaps you also had #3.  Today I would like to focus on #3”</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A story in which #3 happened? </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Peak</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Conditions</a:t>
            </a:r>
          </a:p>
          <a:p>
            <a:pPr marL="514350" indent="-514350">
              <a:buClr>
                <a:srgbClr val="000000"/>
              </a:buClr>
              <a:buFont typeface="+mj-lt"/>
              <a:buAutoNum type="arabicPeriod"/>
            </a:pPr>
            <a:r>
              <a:rPr lang="en-US" sz="2400" dirty="0">
                <a:solidFill>
                  <a:srgbClr val="000000"/>
                </a:solidFill>
                <a:latin typeface="Avenir Light" panose="020B0402020203020204" pitchFamily="34" charset="0"/>
              </a:rPr>
              <a:t>The feedforward question </a:t>
            </a:r>
            <a:endParaRPr lang="he-IL" sz="2400" dirty="0">
              <a:solidFill>
                <a:srgbClr val="000000"/>
              </a:solidFill>
              <a:latin typeface="Avenir Light" panose="020B0402020203020204" pitchFamily="34" charset="0"/>
            </a:endParaRPr>
          </a:p>
        </p:txBody>
      </p:sp>
      <p:sp>
        <p:nvSpPr>
          <p:cNvPr id="10" name="TextBox 9"/>
          <p:cNvSpPr txBox="1"/>
          <p:nvPr/>
        </p:nvSpPr>
        <p:spPr>
          <a:xfrm>
            <a:off x="1961777" y="1289889"/>
            <a:ext cx="6583835" cy="646331"/>
          </a:xfrm>
          <a:prstGeom prst="rect">
            <a:avLst/>
          </a:prstGeom>
          <a:noFill/>
        </p:spPr>
        <p:txBody>
          <a:bodyPr wrap="square" rtlCol="0">
            <a:spAutoFit/>
          </a:bodyPr>
          <a:lstStyle/>
          <a:p>
            <a:pPr defTabSz="361950"/>
            <a:r>
              <a:rPr lang="en-US" sz="3600" dirty="0">
                <a:solidFill>
                  <a:srgbClr val="000000"/>
                </a:solidFill>
                <a:latin typeface="AvenirNext LT Pro Cn" panose="020B0506020202020204" pitchFamily="34" charset="0"/>
              </a:rPr>
              <a:t>Summary</a:t>
            </a:r>
          </a:p>
        </p:txBody>
      </p:sp>
    </p:spTree>
    <p:extLst>
      <p:ext uri="{BB962C8B-B14F-4D97-AF65-F5344CB8AC3E}">
        <p14:creationId xmlns:p14="http://schemas.microsoft.com/office/powerpoint/2010/main" val="1074770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22492" y="-600198"/>
            <a:ext cx="13094113" cy="8584746"/>
          </a:xfrm>
          <a:prstGeom prst="rect">
            <a:avLst/>
          </a:prstGeom>
        </p:spPr>
      </p:pic>
      <p:sp>
        <p:nvSpPr>
          <p:cNvPr id="4" name="TextBox 3"/>
          <p:cNvSpPr txBox="1"/>
          <p:nvPr/>
        </p:nvSpPr>
        <p:spPr>
          <a:xfrm>
            <a:off x="2485903" y="1452355"/>
            <a:ext cx="7837714" cy="4678204"/>
          </a:xfrm>
          <a:prstGeom prst="rect">
            <a:avLst/>
          </a:prstGeom>
          <a:noFill/>
        </p:spPr>
        <p:txBody>
          <a:bodyPr wrap="square" rtlCol="0">
            <a:spAutoFit/>
          </a:bodyPr>
          <a:lstStyle/>
          <a:p>
            <a:pPr>
              <a:spcAft>
                <a:spcPts val="600"/>
              </a:spcAft>
              <a:buClr>
                <a:srgbClr val="336699"/>
              </a:buClr>
              <a:defRPr/>
            </a:pPr>
            <a:r>
              <a:rPr lang="en-US" b="1" dirty="0">
                <a:solidFill>
                  <a:srgbClr val="000000"/>
                </a:solidFill>
                <a:latin typeface="AvenirNext LT Pro Cn" panose="020B0506020202020204" pitchFamily="34" charset="0"/>
                <a:cs typeface="Arial" pitchFamily="34" charset="0"/>
              </a:rPr>
              <a:t>From you told me, I know that often you experience [the cause of the pain], but now, I would like you consider situations in which you experienced [the ideal opposite]. Could you please tell me a story about [the ideal opposite], during which you felt full of life (happy, energized), even before the results of your actions became known? </a:t>
            </a:r>
            <a:r>
              <a:rPr lang="en-US" dirty="0">
                <a:solidFill>
                  <a:srgbClr val="000000"/>
                </a:solidFill>
                <a:latin typeface="AvenirNext LT Pro Cn" panose="020B0506020202020204" pitchFamily="34" charset="0"/>
                <a:cs typeface="Arial" pitchFamily="34" charset="0"/>
              </a:rPr>
              <a:t>Make sure you hear a story. Would you be happy to experience a similar story again? [IF NOT, ask for another story.] IF YES, reflect the story, ask whether you missed anything in your reflection, correct yourself if needed, and proceed.</a:t>
            </a:r>
          </a:p>
          <a:p>
            <a:pPr>
              <a:spcAft>
                <a:spcPts val="600"/>
              </a:spcAft>
              <a:buClr>
                <a:srgbClr val="336699"/>
              </a:buClr>
              <a:defRPr/>
            </a:pPr>
            <a:r>
              <a:rPr lang="en-US" b="1" dirty="0">
                <a:latin typeface="AvenirNext LT Pro Cn" panose="020B0506020202020204" pitchFamily="34" charset="0"/>
              </a:rPr>
              <a:t>What was the peak moment (climax) of this story?  What did you think at the peak moment? How did you feel at that moment (including your physiological reaction)?  </a:t>
            </a:r>
            <a:r>
              <a:rPr lang="en-US" dirty="0">
                <a:latin typeface="AvenirNext LT Pro Cn" panose="020B0506020202020204" pitchFamily="34" charset="0"/>
              </a:rPr>
              <a:t>Would you like to experience these emotions again? [IF NOT, ask for another story.] IF ABSOLUTELY YES, proceed. </a:t>
            </a:r>
          </a:p>
          <a:p>
            <a:pPr>
              <a:spcAft>
                <a:spcPts val="600"/>
              </a:spcAft>
            </a:pPr>
            <a:r>
              <a:rPr lang="en-US" b="1" dirty="0">
                <a:latin typeface="AvenirNext LT Pro Cn" panose="020B0506020202020204" pitchFamily="34" charset="0"/>
              </a:rPr>
              <a:t>What were the conditions in you, in others, the organization, location, or timing that allowed this story to happen? </a:t>
            </a:r>
            <a:r>
              <a:rPr lang="en-US" dirty="0"/>
              <a:t>Reflect the condition(s), ask “are there additional conditions?” and make sure the interviewee considers both self and others.</a:t>
            </a:r>
          </a:p>
        </p:txBody>
      </p:sp>
      <p:sp>
        <p:nvSpPr>
          <p:cNvPr id="2" name="TextBox 1"/>
          <p:cNvSpPr txBox="1"/>
          <p:nvPr/>
        </p:nvSpPr>
        <p:spPr>
          <a:xfrm>
            <a:off x="1524002" y="1543050"/>
            <a:ext cx="1678781" cy="1523494"/>
          </a:xfrm>
          <a:prstGeom prst="rect">
            <a:avLst/>
          </a:prstGeom>
          <a:noFill/>
        </p:spPr>
        <p:txBody>
          <a:bodyPr wrap="square" rtlCol="0">
            <a:spAutoFit/>
          </a:bodyPr>
          <a:lstStyle/>
          <a:p>
            <a:r>
              <a:rPr lang="en-US" sz="4500" b="1" dirty="0" err="1">
                <a:solidFill>
                  <a:srgbClr val="C00000"/>
                </a:solidFill>
                <a:latin typeface="Kristen ITC" panose="03050502040202030202" pitchFamily="66" charset="0"/>
              </a:rPr>
              <a:t>FFI</a:t>
            </a:r>
            <a:endParaRPr lang="en-US" sz="4500" b="1" dirty="0">
              <a:solidFill>
                <a:srgbClr val="C00000"/>
              </a:solidFill>
              <a:latin typeface="Kristen ITC" panose="03050502040202030202" pitchFamily="66" charset="0"/>
            </a:endParaRPr>
          </a:p>
          <a:p>
            <a:r>
              <a:rPr lang="en-US" sz="1600" b="1" dirty="0">
                <a:solidFill>
                  <a:srgbClr val="C00000"/>
                </a:solidFill>
                <a:latin typeface="Kristen ITC" panose="03050502040202030202" pitchFamily="66" charset="0"/>
              </a:rPr>
              <a:t>For</a:t>
            </a:r>
          </a:p>
          <a:p>
            <a:r>
              <a:rPr lang="en-US" sz="1600" b="1" dirty="0">
                <a:solidFill>
                  <a:srgbClr val="C00000"/>
                </a:solidFill>
                <a:latin typeface="Kristen ITC" panose="03050502040202030202" pitchFamily="66" charset="0"/>
              </a:rPr>
              <a:t>A</a:t>
            </a:r>
          </a:p>
          <a:p>
            <a:r>
              <a:rPr lang="en-US" sz="1600" b="1" dirty="0">
                <a:solidFill>
                  <a:srgbClr val="C00000"/>
                </a:solidFill>
                <a:latin typeface="Kristen ITC" panose="03050502040202030202" pitchFamily="66" charset="0"/>
              </a:rPr>
              <a:t>problem</a:t>
            </a:r>
            <a:endParaRPr lang="en-US" sz="1400" b="1" dirty="0">
              <a:solidFill>
                <a:srgbClr val="C00000"/>
              </a:solidFill>
              <a:latin typeface="Kristen ITC" panose="03050502040202030202" pitchFamily="66" charset="0"/>
            </a:endParaRPr>
          </a:p>
        </p:txBody>
      </p:sp>
    </p:spTree>
    <p:extLst>
      <p:ext uri="{BB962C8B-B14F-4D97-AF65-F5344CB8AC3E}">
        <p14:creationId xmlns:p14="http://schemas.microsoft.com/office/powerpoint/2010/main" val="4164007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3135" y="-647699"/>
            <a:ext cx="13094113" cy="8584746"/>
          </a:xfrm>
          <a:prstGeom prst="rect">
            <a:avLst/>
          </a:prstGeom>
        </p:spPr>
      </p:pic>
      <p:sp>
        <p:nvSpPr>
          <p:cNvPr id="2" name="TextBox 1"/>
          <p:cNvSpPr txBox="1"/>
          <p:nvPr/>
        </p:nvSpPr>
        <p:spPr>
          <a:xfrm>
            <a:off x="1524001" y="1543050"/>
            <a:ext cx="2024742" cy="1477328"/>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References</a:t>
            </a:r>
          </a:p>
        </p:txBody>
      </p:sp>
      <p:sp>
        <p:nvSpPr>
          <p:cNvPr id="3" name="Rectangle 2">
            <a:extLst>
              <a:ext uri="{FF2B5EF4-FFF2-40B4-BE49-F238E27FC236}">
                <a16:creationId xmlns:a16="http://schemas.microsoft.com/office/drawing/2014/main" id="{B7770879-1DC7-42AF-AB3A-9782C6F1ED86}"/>
              </a:ext>
            </a:extLst>
          </p:cNvPr>
          <p:cNvSpPr/>
          <p:nvPr/>
        </p:nvSpPr>
        <p:spPr>
          <a:xfrm>
            <a:off x="3180608" y="1727718"/>
            <a:ext cx="7315200" cy="4185761"/>
          </a:xfrm>
          <a:prstGeom prst="rect">
            <a:avLst/>
          </a:prstGeom>
        </p:spPr>
        <p:txBody>
          <a:bodyPr wrap="square">
            <a:spAutoFit/>
          </a:bodyPr>
          <a:lstStyle/>
          <a:p>
            <a:r>
              <a:rPr lang="en-US" sz="1400" dirty="0" err="1">
                <a:latin typeface="Calibri" panose="020F0502020204030204" pitchFamily="34" charset="0"/>
              </a:rPr>
              <a:t>Budworth</a:t>
            </a:r>
            <a:r>
              <a:rPr lang="en-US" sz="1400" dirty="0">
                <a:latin typeface="Calibri" panose="020F0502020204030204" pitchFamily="34" charset="0"/>
              </a:rPr>
              <a:t>, M.-H., Latham, G. P., &amp; </a:t>
            </a:r>
            <a:r>
              <a:rPr lang="en-US" sz="1400" dirty="0" err="1">
                <a:latin typeface="Calibri" panose="020F0502020204030204" pitchFamily="34" charset="0"/>
              </a:rPr>
              <a:t>Manroop</a:t>
            </a:r>
            <a:r>
              <a:rPr lang="en-US" sz="1400" dirty="0">
                <a:latin typeface="Calibri" panose="020F0502020204030204" pitchFamily="34" charset="0"/>
              </a:rPr>
              <a:t>, L. (2015). Looking Forward to Performance Improvement: A Field Test of the Feedforward Interview for Performance Management. </a:t>
            </a:r>
            <a:r>
              <a:rPr lang="en-US" sz="1400" i="1" dirty="0">
                <a:latin typeface="Calibri" panose="020F0502020204030204" pitchFamily="34" charset="0"/>
              </a:rPr>
              <a:t>Human Resource Management, 54(1), 45–54. </a:t>
            </a:r>
            <a:r>
              <a:rPr lang="en-US" sz="1400" i="1" dirty="0">
                <a:latin typeface="Calibri" panose="020F0502020204030204" pitchFamily="34" charset="0"/>
                <a:hlinkClick r:id="rId3"/>
              </a:rPr>
              <a:t>https://doi.org/10.1002/hrm.21618</a:t>
            </a:r>
            <a:endParaRPr lang="en-US" sz="1400" i="1" dirty="0">
              <a:latin typeface="Calibri" panose="020F0502020204030204" pitchFamily="34" charset="0"/>
            </a:endParaRPr>
          </a:p>
          <a:p>
            <a:endParaRPr lang="en-US" sz="1400" i="1" dirty="0">
              <a:latin typeface="Calibri" panose="020F0502020204030204" pitchFamily="34" charset="0"/>
            </a:endParaRPr>
          </a:p>
          <a:p>
            <a:r>
              <a:rPr lang="en-US" sz="1400" dirty="0"/>
              <a:t>Bouskila-Yam, O., &amp; Kluger, A. N. (2011). Strength-based performance appraisal and goal setting. </a:t>
            </a:r>
            <a:r>
              <a:rPr lang="en-US" sz="1400" i="1" dirty="0"/>
              <a:t>Human Resource Management Review, 21(2), 137-147. </a:t>
            </a:r>
            <a:r>
              <a:rPr lang="en-US" sz="1400" i="1" dirty="0">
                <a:hlinkClick r:id="rId4"/>
              </a:rPr>
              <a:t>https://doi.org/DOI 10.1016/j.hrmr.2010.09.001</a:t>
            </a:r>
            <a:endParaRPr lang="en-US" sz="1400" i="1" dirty="0"/>
          </a:p>
          <a:p>
            <a:endParaRPr lang="en-US" sz="1400" dirty="0">
              <a:latin typeface="Calibri" panose="020F0502020204030204" pitchFamily="34" charset="0"/>
            </a:endParaRPr>
          </a:p>
          <a:p>
            <a:r>
              <a:rPr lang="en-US" sz="1400" dirty="0">
                <a:latin typeface="Calibri" panose="020F0502020204030204" pitchFamily="34" charset="0"/>
              </a:rPr>
              <a:t>Kluger, A. N., &amp; Nir, D. (2010). The Feedforward Interview. </a:t>
            </a:r>
            <a:r>
              <a:rPr lang="en-US" sz="1400" i="1" dirty="0">
                <a:latin typeface="Calibri" panose="020F0502020204030204" pitchFamily="34" charset="0"/>
              </a:rPr>
              <a:t>Human Resource Management Review, 20, 235-246. </a:t>
            </a:r>
            <a:r>
              <a:rPr lang="en-US" sz="1400" i="1" dirty="0">
                <a:latin typeface="Calibri" panose="020F0502020204030204" pitchFamily="34" charset="0"/>
                <a:hlinkClick r:id="rId5"/>
              </a:rPr>
              <a:t>https://doi.org/10.1016/j.hrmr.2009.08.002</a:t>
            </a:r>
            <a:endParaRPr lang="en-US" sz="1400" i="1" dirty="0">
              <a:latin typeface="Calibri" panose="020F0502020204030204" pitchFamily="34" charset="0"/>
            </a:endParaRPr>
          </a:p>
          <a:p>
            <a:endParaRPr lang="en-US" sz="1400" dirty="0">
              <a:latin typeface="Calibri" panose="020F0502020204030204" pitchFamily="34" charset="0"/>
            </a:endParaRPr>
          </a:p>
          <a:p>
            <a:r>
              <a:rPr lang="en-US" sz="1400" dirty="0">
                <a:latin typeface="Calibri" panose="020F0502020204030204" pitchFamily="34" charset="0"/>
              </a:rPr>
              <a:t>Kluger, A. N., &amp; Van Dijk, D. (2010). Feedback, the various tasks of the doctor, and the feedforward alternative. </a:t>
            </a:r>
            <a:r>
              <a:rPr lang="en-US" sz="1400" i="1" dirty="0">
                <a:latin typeface="Calibri" panose="020F0502020204030204" pitchFamily="34" charset="0"/>
              </a:rPr>
              <a:t>Medical Education, 44(12), 1166-1174. </a:t>
            </a:r>
            <a:r>
              <a:rPr lang="en-US" sz="1400" i="1" dirty="0">
                <a:latin typeface="Calibri" panose="020F0502020204030204" pitchFamily="34" charset="0"/>
                <a:hlinkClick r:id="rId6"/>
              </a:rPr>
              <a:t>https://doi.org/DOI 10.1111/j.1365-2923.2010.03849.x</a:t>
            </a:r>
            <a:endParaRPr lang="en-US" sz="1400" i="1" dirty="0">
              <a:latin typeface="Calibri" panose="020F0502020204030204" pitchFamily="34" charset="0"/>
            </a:endParaRPr>
          </a:p>
          <a:p>
            <a:endParaRPr lang="en-US" sz="1400" dirty="0">
              <a:latin typeface="Calibri" panose="020F0502020204030204" pitchFamily="34" charset="0"/>
            </a:endParaRPr>
          </a:p>
          <a:p>
            <a:r>
              <a:rPr lang="en-US" sz="1400" dirty="0">
                <a:latin typeface="Calibri" panose="020F0502020204030204" pitchFamily="34" charset="0"/>
              </a:rPr>
              <a:t>McDowall, A., </a:t>
            </a:r>
            <a:r>
              <a:rPr lang="en-US" sz="1400" dirty="0" err="1">
                <a:latin typeface="Calibri" panose="020F0502020204030204" pitchFamily="34" charset="0"/>
              </a:rPr>
              <a:t>Freemann</a:t>
            </a:r>
            <a:r>
              <a:rPr lang="en-US" sz="1400" dirty="0">
                <a:latin typeface="Calibri" panose="020F0502020204030204" pitchFamily="34" charset="0"/>
              </a:rPr>
              <a:t>, K., &amp; Marshall, K. (2014). Is </a:t>
            </a:r>
            <a:r>
              <a:rPr lang="en-US" sz="1400" dirty="0" err="1">
                <a:latin typeface="Calibri" panose="020F0502020204030204" pitchFamily="34" charset="0"/>
              </a:rPr>
              <a:t>FeedForward</a:t>
            </a:r>
            <a:r>
              <a:rPr lang="en-US" sz="1400" dirty="0">
                <a:latin typeface="Calibri" panose="020F0502020204030204" pitchFamily="34" charset="0"/>
              </a:rPr>
              <a:t> the way forward? A comparison of the effects of </a:t>
            </a:r>
            <a:r>
              <a:rPr lang="en-US" sz="1400" dirty="0" err="1">
                <a:latin typeface="Calibri" panose="020F0502020204030204" pitchFamily="34" charset="0"/>
              </a:rPr>
              <a:t>FeedForward</a:t>
            </a:r>
            <a:r>
              <a:rPr lang="en-US" sz="1400" dirty="0">
                <a:latin typeface="Calibri" panose="020F0502020204030204" pitchFamily="34" charset="0"/>
              </a:rPr>
              <a:t> coaching and Feedback. </a:t>
            </a:r>
            <a:r>
              <a:rPr lang="en-US" sz="1400" i="1" dirty="0">
                <a:latin typeface="Calibri" panose="020F0502020204030204" pitchFamily="34" charset="0"/>
              </a:rPr>
              <a:t>International Coaching Psychology Review, 9(2), 135-146. </a:t>
            </a:r>
            <a:r>
              <a:rPr lang="en-US" sz="1400" i="1" dirty="0">
                <a:latin typeface="Calibri" panose="020F0502020204030204" pitchFamily="34" charset="0"/>
                <a:hlinkClick r:id="rId7"/>
              </a:rPr>
              <a:t>https://openaccess.city.ac.uk/id/eprint/4872/</a:t>
            </a:r>
            <a:endParaRPr lang="en-US" sz="1400" i="1" dirty="0">
              <a:latin typeface="Calibri" panose="020F0502020204030204" pitchFamily="34" charset="0"/>
            </a:endParaRPr>
          </a:p>
          <a:p>
            <a:r>
              <a:rPr lang="en-US" sz="1400" i="1" dirty="0">
                <a:latin typeface="Calibri" panose="020F0502020204030204" pitchFamily="34" charset="0"/>
              </a:rPr>
              <a:t> </a:t>
            </a:r>
          </a:p>
        </p:txBody>
      </p:sp>
    </p:spTree>
    <p:extLst>
      <p:ext uri="{BB962C8B-B14F-4D97-AF65-F5344CB8AC3E}">
        <p14:creationId xmlns:p14="http://schemas.microsoft.com/office/powerpoint/2010/main" val="365571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2466976" y="2521745"/>
            <a:ext cx="7636669" cy="1061829"/>
          </a:xfrm>
          <a:prstGeom prst="rect">
            <a:avLst/>
          </a:prstGeom>
          <a:noFill/>
        </p:spPr>
        <p:txBody>
          <a:bodyPr wrap="square" rtlCol="0">
            <a:spAutoFit/>
          </a:bodyPr>
          <a:lstStyle/>
          <a:p>
            <a:r>
              <a:rPr lang="en-US" sz="2100" b="1" dirty="0">
                <a:solidFill>
                  <a:srgbClr val="C00000"/>
                </a:solidFill>
                <a:latin typeface="Kristen ITC" panose="03050502040202030202" pitchFamily="66" charset="0"/>
              </a:rPr>
              <a:t>Get to know your partner:</a:t>
            </a:r>
          </a:p>
          <a:p>
            <a:r>
              <a:rPr lang="en-US" sz="2100" dirty="0">
                <a:solidFill>
                  <a:srgbClr val="C00000"/>
                </a:solidFill>
                <a:latin typeface="Kristen ITC" panose="03050502040202030202" pitchFamily="66" charset="0"/>
              </a:rPr>
              <a:t>	</a:t>
            </a:r>
          </a:p>
          <a:p>
            <a:r>
              <a:rPr lang="en-US" sz="2100" dirty="0">
                <a:solidFill>
                  <a:srgbClr val="C00000"/>
                </a:solidFill>
                <a:latin typeface="Kristen ITC" panose="03050502040202030202" pitchFamily="66" charset="0"/>
              </a:rPr>
              <a:t>	A story about a hobby</a:t>
            </a:r>
            <a:endParaRPr lang="en-US" sz="2100" dirty="0"/>
          </a:p>
        </p:txBody>
      </p:sp>
    </p:spTree>
    <p:extLst>
      <p:ext uri="{BB962C8B-B14F-4D97-AF65-F5344CB8AC3E}">
        <p14:creationId xmlns:p14="http://schemas.microsoft.com/office/powerpoint/2010/main" val="4022513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3625850" y="2282675"/>
            <a:ext cx="6870702" cy="1708160"/>
          </a:xfrm>
          <a:prstGeom prst="rect">
            <a:avLst/>
          </a:prstGeom>
          <a:noFill/>
        </p:spPr>
        <p:txBody>
          <a:bodyPr wrap="square" rtlCol="0">
            <a:spAutoFit/>
          </a:bodyPr>
          <a:lstStyle/>
          <a:p>
            <a:pPr marL="457200" indent="-457200">
              <a:buFont typeface="+mj-lt"/>
              <a:buAutoNum type="arabicPeriod"/>
            </a:pPr>
            <a:r>
              <a:rPr lang="en-US" sz="2100" b="1" dirty="0"/>
              <a:t>Introduction</a:t>
            </a:r>
          </a:p>
          <a:p>
            <a:pPr marL="457200" indent="-457200">
              <a:buFont typeface="+mj-lt"/>
              <a:buAutoNum type="arabicPeriod"/>
            </a:pPr>
            <a:r>
              <a:rPr lang="en-US" sz="2100" b="1" dirty="0"/>
              <a:t>Story</a:t>
            </a:r>
          </a:p>
          <a:p>
            <a:pPr marL="457200" indent="-457200">
              <a:buFont typeface="+mj-lt"/>
              <a:buAutoNum type="arabicPeriod"/>
            </a:pPr>
            <a:r>
              <a:rPr lang="en-US" sz="2100" b="1" dirty="0"/>
              <a:t>Peak                              </a:t>
            </a:r>
            <a:r>
              <a:rPr lang="en-US" sz="2100" dirty="0"/>
              <a:t>with your partner</a:t>
            </a:r>
            <a:endParaRPr lang="en-US" sz="2100" b="1" dirty="0"/>
          </a:p>
          <a:p>
            <a:pPr marL="457200" indent="-457200">
              <a:buFont typeface="+mj-lt"/>
              <a:buAutoNum type="arabicPeriod"/>
            </a:pPr>
            <a:r>
              <a:rPr lang="en-US" sz="2100" b="1" dirty="0"/>
              <a:t>Conditions</a:t>
            </a:r>
          </a:p>
          <a:p>
            <a:pPr marL="457200" indent="-457200">
              <a:buFont typeface="+mj-lt"/>
              <a:buAutoNum type="arabicPeriod"/>
            </a:pPr>
            <a:r>
              <a:rPr lang="en-US" sz="2100" b="1" dirty="0"/>
              <a:t>The feedforward question </a:t>
            </a:r>
            <a:r>
              <a:rPr lang="en-US" sz="2100" dirty="0"/>
              <a:t>– later in the plenary</a:t>
            </a:r>
            <a:endParaRPr lang="en-US" sz="2100" b="1" dirty="0"/>
          </a:p>
        </p:txBody>
      </p:sp>
      <p:sp>
        <p:nvSpPr>
          <p:cNvPr id="2" name="TextBox 1"/>
          <p:cNvSpPr txBox="1"/>
          <p:nvPr/>
        </p:nvSpPr>
        <p:spPr>
          <a:xfrm>
            <a:off x="1688308" y="2357437"/>
            <a:ext cx="1766093" cy="784830"/>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Parts</a:t>
            </a:r>
          </a:p>
        </p:txBody>
      </p:sp>
      <p:sp>
        <p:nvSpPr>
          <p:cNvPr id="3" name="Right Brace 2">
            <a:extLst>
              <a:ext uri="{FF2B5EF4-FFF2-40B4-BE49-F238E27FC236}">
                <a16:creationId xmlns:a16="http://schemas.microsoft.com/office/drawing/2014/main" id="{A3D5D133-6940-48BA-9331-AAB670085B45}"/>
              </a:ext>
            </a:extLst>
          </p:cNvPr>
          <p:cNvSpPr/>
          <p:nvPr/>
        </p:nvSpPr>
        <p:spPr>
          <a:xfrm>
            <a:off x="5972175" y="2357437"/>
            <a:ext cx="247650" cy="1236663"/>
          </a:xfrm>
          <a:prstGeom prst="rightBrace">
            <a:avLst/>
          </a:prstGeom>
          <a:ln w="349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L" sz="5400" b="1" dirty="0">
              <a:solidFill>
                <a:srgbClr val="FF0000"/>
              </a:solidFill>
            </a:endParaRPr>
          </a:p>
        </p:txBody>
      </p:sp>
    </p:spTree>
    <p:extLst>
      <p:ext uri="{BB962C8B-B14F-4D97-AF65-F5344CB8AC3E}">
        <p14:creationId xmlns:p14="http://schemas.microsoft.com/office/powerpoint/2010/main" val="319059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3367089" y="2282675"/>
            <a:ext cx="7129463" cy="1061829"/>
          </a:xfrm>
          <a:prstGeom prst="rect">
            <a:avLst/>
          </a:prstGeom>
          <a:noFill/>
        </p:spPr>
        <p:txBody>
          <a:bodyPr wrap="square" rtlCol="0">
            <a:spAutoFit/>
          </a:bodyPr>
          <a:lstStyle/>
          <a:p>
            <a:r>
              <a:rPr lang="en-US" sz="2100" b="1" dirty="0"/>
              <a:t>I am sure that in your work you had both negative and positive experiences. Today, I would like to ask you about a positive experience.</a:t>
            </a:r>
          </a:p>
        </p:txBody>
      </p:sp>
      <p:sp>
        <p:nvSpPr>
          <p:cNvPr id="2" name="TextBox 1"/>
          <p:cNvSpPr txBox="1"/>
          <p:nvPr/>
        </p:nvSpPr>
        <p:spPr>
          <a:xfrm>
            <a:off x="1688308" y="2357437"/>
            <a:ext cx="1678781" cy="784830"/>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Intro</a:t>
            </a:r>
          </a:p>
        </p:txBody>
      </p:sp>
    </p:spTree>
    <p:extLst>
      <p:ext uri="{BB962C8B-B14F-4D97-AF65-F5344CB8AC3E}">
        <p14:creationId xmlns:p14="http://schemas.microsoft.com/office/powerpoint/2010/main" val="50905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3308586" y="2100967"/>
            <a:ext cx="7359415" cy="3000821"/>
          </a:xfrm>
          <a:prstGeom prst="rect">
            <a:avLst/>
          </a:prstGeom>
          <a:noFill/>
        </p:spPr>
        <p:txBody>
          <a:bodyPr wrap="square" rtlCol="0">
            <a:spAutoFit/>
          </a:bodyPr>
          <a:lstStyle/>
          <a:p>
            <a:pPr>
              <a:buClr>
                <a:srgbClr val="336699"/>
              </a:buClr>
              <a:defRPr/>
            </a:pPr>
            <a:r>
              <a:rPr lang="en-US" sz="2400" b="1" dirty="0">
                <a:solidFill>
                  <a:srgbClr val="000000"/>
                </a:solidFill>
                <a:latin typeface="AvenirNext LT Pro Cn" panose="020B0506020202020204" pitchFamily="34" charset="0"/>
                <a:cs typeface="Arial" pitchFamily="34" charset="0"/>
              </a:rPr>
              <a:t>Could you please tell me a story about a process at your work, during which you felt full of life (happy, energized), even before the results of your actions became known?</a:t>
            </a:r>
          </a:p>
          <a:p>
            <a:pPr>
              <a:buClr>
                <a:srgbClr val="336699"/>
              </a:buClr>
              <a:defRPr/>
            </a:pPr>
            <a:r>
              <a:rPr lang="en-US" dirty="0">
                <a:solidFill>
                  <a:srgbClr val="000000"/>
                </a:solidFill>
                <a:latin typeface="AvenirNext LT Pro Cn" panose="020B0506020202020204" pitchFamily="34" charset="0"/>
                <a:cs typeface="Arial" pitchFamily="34" charset="0"/>
              </a:rPr>
              <a:t>Make sure you hear a story.</a:t>
            </a:r>
          </a:p>
          <a:p>
            <a:pPr>
              <a:buClr>
                <a:srgbClr val="336699"/>
              </a:buClr>
              <a:defRPr/>
            </a:pPr>
            <a:r>
              <a:rPr lang="en-US" dirty="0">
                <a:solidFill>
                  <a:srgbClr val="000000"/>
                </a:solidFill>
                <a:latin typeface="AvenirNext LT Pro Cn" panose="020B0506020202020204" pitchFamily="34" charset="0"/>
                <a:cs typeface="Arial" pitchFamily="34" charset="0"/>
              </a:rPr>
              <a:t>Would you be happy to experience a similar story again?  </a:t>
            </a:r>
          </a:p>
          <a:p>
            <a:pPr>
              <a:buClr>
                <a:srgbClr val="336699"/>
              </a:buClr>
              <a:defRPr/>
            </a:pPr>
            <a:r>
              <a:rPr lang="en-US" dirty="0">
                <a:solidFill>
                  <a:srgbClr val="000000"/>
                </a:solidFill>
                <a:latin typeface="AvenirNext LT Pro Cn" panose="020B0506020202020204" pitchFamily="34" charset="0"/>
                <a:cs typeface="Arial" pitchFamily="34" charset="0"/>
              </a:rPr>
              <a:t>[IF NOT, ask for another story.] IF YES, reflect the story, ask whether you missed anything in your reflection, correct yourself if needed, and proceed.</a:t>
            </a:r>
          </a:p>
          <a:p>
            <a:endParaRPr lang="en-US" sz="2100" dirty="0"/>
          </a:p>
        </p:txBody>
      </p:sp>
      <p:sp>
        <p:nvSpPr>
          <p:cNvPr id="2" name="TextBox 1"/>
          <p:cNvSpPr txBox="1"/>
          <p:nvPr/>
        </p:nvSpPr>
        <p:spPr>
          <a:xfrm>
            <a:off x="1688308" y="2357437"/>
            <a:ext cx="1678781" cy="784830"/>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Story</a:t>
            </a:r>
          </a:p>
        </p:txBody>
      </p:sp>
    </p:spTree>
    <p:extLst>
      <p:ext uri="{BB962C8B-B14F-4D97-AF65-F5344CB8AC3E}">
        <p14:creationId xmlns:p14="http://schemas.microsoft.com/office/powerpoint/2010/main" val="2168056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3438526" y="2250282"/>
            <a:ext cx="7129463" cy="2862322"/>
          </a:xfrm>
          <a:prstGeom prst="rect">
            <a:avLst/>
          </a:prstGeom>
          <a:noFill/>
        </p:spPr>
        <p:txBody>
          <a:bodyPr wrap="square" rtlCol="0">
            <a:spAutoFit/>
          </a:bodyPr>
          <a:lstStyle/>
          <a:p>
            <a:r>
              <a:rPr lang="en-US" sz="2400" b="1" dirty="0">
                <a:latin typeface="AvenirNext LT Pro Cn" panose="020B0506020202020204" pitchFamily="34" charset="0"/>
              </a:rPr>
              <a:t>What was the peak moment (climax) of this story?  </a:t>
            </a:r>
          </a:p>
          <a:p>
            <a:r>
              <a:rPr lang="en-US" sz="2400" b="1" dirty="0">
                <a:latin typeface="AvenirNext LT Pro Cn" panose="020B0506020202020204" pitchFamily="34" charset="0"/>
              </a:rPr>
              <a:t>What did you think at the peak moment?  </a:t>
            </a:r>
          </a:p>
          <a:p>
            <a:r>
              <a:rPr lang="en-US" sz="2400" b="1" dirty="0">
                <a:latin typeface="AvenirNext LT Pro Cn" panose="020B0506020202020204" pitchFamily="34" charset="0"/>
              </a:rPr>
              <a:t>How did you feel at that moment (including your physiological reaction)? </a:t>
            </a:r>
            <a:endParaRPr lang="en-US" sz="2400" dirty="0">
              <a:latin typeface="AvenirNext LT Pro Cn" panose="020B0506020202020204" pitchFamily="34" charset="0"/>
            </a:endParaRPr>
          </a:p>
          <a:p>
            <a:pPr marL="1009650" defTabSz="583406"/>
            <a:r>
              <a:rPr lang="en-US" sz="2100" dirty="0">
                <a:latin typeface="AvenirNext LT Pro Cn" panose="020B0506020202020204" pitchFamily="34" charset="0"/>
              </a:rPr>
              <a:t>Would you like to experience these emotions again?  </a:t>
            </a:r>
          </a:p>
          <a:p>
            <a:pPr marL="1009650" defTabSz="583406"/>
            <a:r>
              <a:rPr lang="en-US" sz="2100" dirty="0">
                <a:latin typeface="AvenirNext LT Pro Cn" panose="020B0506020202020204" pitchFamily="34" charset="0"/>
              </a:rPr>
              <a:t>[IF NOT, ask for another story.] </a:t>
            </a:r>
          </a:p>
          <a:p>
            <a:pPr marL="1009650" defTabSz="583406"/>
            <a:r>
              <a:rPr lang="en-US" sz="2100" dirty="0">
                <a:latin typeface="AvenirNext LT Pro Cn" panose="020B0506020202020204" pitchFamily="34" charset="0"/>
              </a:rPr>
              <a:t>IF ABSOLUTELY YES, proceed. </a:t>
            </a:r>
          </a:p>
          <a:p>
            <a:endParaRPr lang="en-US" sz="2100" dirty="0"/>
          </a:p>
        </p:txBody>
      </p:sp>
      <p:sp>
        <p:nvSpPr>
          <p:cNvPr id="2" name="TextBox 1"/>
          <p:cNvSpPr txBox="1"/>
          <p:nvPr/>
        </p:nvSpPr>
        <p:spPr>
          <a:xfrm>
            <a:off x="1688308" y="2357437"/>
            <a:ext cx="1678781" cy="784830"/>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Peak</a:t>
            </a:r>
          </a:p>
        </p:txBody>
      </p:sp>
    </p:spTree>
    <p:extLst>
      <p:ext uri="{BB962C8B-B14F-4D97-AF65-F5344CB8AC3E}">
        <p14:creationId xmlns:p14="http://schemas.microsoft.com/office/powerpoint/2010/main" val="1851099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3429976" y="2168219"/>
            <a:ext cx="6973888" cy="2746906"/>
          </a:xfrm>
          <a:prstGeom prst="rect">
            <a:avLst/>
          </a:prstGeom>
          <a:noFill/>
        </p:spPr>
        <p:txBody>
          <a:bodyPr wrap="square" rtlCol="0">
            <a:spAutoFit/>
          </a:bodyPr>
          <a:lstStyle/>
          <a:p>
            <a:r>
              <a:rPr lang="en-US" sz="2400" b="1" dirty="0"/>
              <a:t>What were the conditions </a:t>
            </a:r>
          </a:p>
          <a:p>
            <a:r>
              <a:rPr lang="en-US" sz="1350" b="1" dirty="0"/>
              <a:t>	in you, </a:t>
            </a:r>
          </a:p>
          <a:p>
            <a:r>
              <a:rPr lang="en-US" sz="1350" b="1" dirty="0"/>
              <a:t>	in others, </a:t>
            </a:r>
          </a:p>
          <a:p>
            <a:r>
              <a:rPr lang="en-US" sz="1350" b="1" dirty="0"/>
              <a:t>	the organization, </a:t>
            </a:r>
          </a:p>
          <a:p>
            <a:r>
              <a:rPr lang="en-US" sz="1350" b="1" dirty="0"/>
              <a:t>	location, or </a:t>
            </a:r>
          </a:p>
          <a:p>
            <a:r>
              <a:rPr lang="en-US" sz="1350" b="1" dirty="0"/>
              <a:t>	timing </a:t>
            </a:r>
          </a:p>
          <a:p>
            <a:r>
              <a:rPr lang="en-US" sz="2400" b="1" dirty="0"/>
              <a:t>that allowed this story to happen?</a:t>
            </a:r>
          </a:p>
          <a:p>
            <a:pPr marL="940594"/>
            <a:r>
              <a:rPr lang="en-US" dirty="0"/>
              <a:t>Reflect the condition(s), ask “are there additional conditions?” and make sure the interviewee considers both self and others.</a:t>
            </a:r>
          </a:p>
          <a:p>
            <a:endParaRPr lang="en-US" sz="2100" dirty="0"/>
          </a:p>
        </p:txBody>
      </p:sp>
      <p:sp>
        <p:nvSpPr>
          <p:cNvPr id="2" name="TextBox 1"/>
          <p:cNvSpPr txBox="1"/>
          <p:nvPr/>
        </p:nvSpPr>
        <p:spPr>
          <a:xfrm>
            <a:off x="1688307" y="2357438"/>
            <a:ext cx="1805780" cy="1477328"/>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Conditions</a:t>
            </a:r>
          </a:p>
        </p:txBody>
      </p:sp>
    </p:spTree>
    <p:extLst>
      <p:ext uri="{BB962C8B-B14F-4D97-AF65-F5344CB8AC3E}">
        <p14:creationId xmlns:p14="http://schemas.microsoft.com/office/powerpoint/2010/main" val="1053346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427559" y="-1054100"/>
            <a:ext cx="13710122" cy="9995072"/>
          </a:xfrm>
          <a:prstGeom prst="rect">
            <a:avLst/>
          </a:prstGeom>
        </p:spPr>
      </p:pic>
      <p:sp>
        <p:nvSpPr>
          <p:cNvPr id="4" name="TextBox 3"/>
          <p:cNvSpPr txBox="1"/>
          <p:nvPr/>
        </p:nvSpPr>
        <p:spPr>
          <a:xfrm>
            <a:off x="2483527" y="1499114"/>
            <a:ext cx="8071399" cy="5601533"/>
          </a:xfrm>
          <a:prstGeom prst="rect">
            <a:avLst/>
          </a:prstGeom>
          <a:noFill/>
        </p:spPr>
        <p:txBody>
          <a:bodyPr wrap="square" rtlCol="0">
            <a:spAutoFit/>
          </a:bodyPr>
          <a:lstStyle/>
          <a:p>
            <a:pPr>
              <a:spcAft>
                <a:spcPts val="600"/>
              </a:spcAft>
              <a:buClr>
                <a:srgbClr val="336699"/>
              </a:buClr>
              <a:defRPr/>
            </a:pPr>
            <a:r>
              <a:rPr lang="en-US" sz="2000" b="1" dirty="0"/>
              <a:t>I am sure that in your work you had both negative and positive experiences. Today, I would like to ask you about a positive experience.</a:t>
            </a:r>
          </a:p>
          <a:p>
            <a:pPr>
              <a:spcAft>
                <a:spcPts val="600"/>
              </a:spcAft>
              <a:buClr>
                <a:srgbClr val="336699"/>
              </a:buClr>
              <a:defRPr/>
            </a:pPr>
            <a:r>
              <a:rPr lang="en-US" sz="2000" b="1" dirty="0">
                <a:solidFill>
                  <a:srgbClr val="000000"/>
                </a:solidFill>
                <a:latin typeface="AvenirNext LT Pro Cn" panose="020B0506020202020204" pitchFamily="34" charset="0"/>
                <a:cs typeface="Arial" pitchFamily="34" charset="0"/>
              </a:rPr>
              <a:t>Could you please tell me a story about a process at your work, during which you felt full of life (happy, energized), even before the results of your actions became known?  </a:t>
            </a:r>
            <a:r>
              <a:rPr lang="en-US" sz="2000" dirty="0">
                <a:solidFill>
                  <a:srgbClr val="000000"/>
                </a:solidFill>
                <a:latin typeface="AvenirNext LT Pro Cn" panose="020B0506020202020204" pitchFamily="34" charset="0"/>
                <a:cs typeface="Arial" pitchFamily="34" charset="0"/>
              </a:rPr>
              <a:t>Make sure you hear a story. Would you be happy to experience a similar story again? [IF NOT, ask for another story.] IF YES, reflect the story, ask whether you missed anything in your reflection, correct yourself if needed, and proceed.</a:t>
            </a:r>
          </a:p>
          <a:p>
            <a:pPr>
              <a:spcAft>
                <a:spcPts val="600"/>
              </a:spcAft>
              <a:buClr>
                <a:srgbClr val="336699"/>
              </a:buClr>
              <a:defRPr/>
            </a:pPr>
            <a:r>
              <a:rPr lang="en-US" sz="2000" b="1" dirty="0">
                <a:latin typeface="AvenirNext LT Pro Cn" panose="020B0506020202020204" pitchFamily="34" charset="0"/>
              </a:rPr>
              <a:t>What was the peak moment (climax) of this story?  What did you think at the peak moment? How did you feel at that moment (including your physiological reaction)?  </a:t>
            </a:r>
            <a:r>
              <a:rPr lang="en-US" sz="2000" dirty="0">
                <a:latin typeface="AvenirNext LT Pro Cn" panose="020B0506020202020204" pitchFamily="34" charset="0"/>
              </a:rPr>
              <a:t>Would you like to experience these emotions again? [IF NOT, ask for another story.] IF ABSOLUTELY YES, proceed. </a:t>
            </a:r>
          </a:p>
          <a:p>
            <a:pPr>
              <a:spcAft>
                <a:spcPts val="600"/>
              </a:spcAft>
            </a:pPr>
            <a:r>
              <a:rPr lang="en-US" sz="2000" b="1" dirty="0">
                <a:latin typeface="AvenirNext LT Pro Cn" panose="020B0506020202020204" pitchFamily="34" charset="0"/>
              </a:rPr>
              <a:t>What were the conditions in you, in others, the organization, location, or timing that allowed this story to happen? </a:t>
            </a:r>
            <a:r>
              <a:rPr lang="en-US" sz="2000" dirty="0"/>
              <a:t>Reflect the condition(s), ask “are there additional conditions?” and make sure the interviewee considers both self and others.</a:t>
            </a:r>
          </a:p>
          <a:p>
            <a:pPr>
              <a:spcAft>
                <a:spcPts val="1350"/>
              </a:spcAft>
            </a:pPr>
            <a:endParaRPr lang="en-US" sz="2000" dirty="0">
              <a:solidFill>
                <a:srgbClr val="000000"/>
              </a:solidFill>
              <a:latin typeface="AvenirNext LT Pro Cn" panose="020B0506020202020204" pitchFamily="34" charset="0"/>
              <a:cs typeface="Arial" pitchFamily="34" charset="0"/>
            </a:endParaRPr>
          </a:p>
        </p:txBody>
      </p:sp>
      <p:sp>
        <p:nvSpPr>
          <p:cNvPr id="2" name="TextBox 1"/>
          <p:cNvSpPr txBox="1"/>
          <p:nvPr/>
        </p:nvSpPr>
        <p:spPr>
          <a:xfrm>
            <a:off x="1524002" y="1543050"/>
            <a:ext cx="1678781" cy="784830"/>
          </a:xfrm>
          <a:prstGeom prst="rect">
            <a:avLst/>
          </a:prstGeom>
          <a:noFill/>
        </p:spPr>
        <p:txBody>
          <a:bodyPr wrap="square" rtlCol="0">
            <a:spAutoFit/>
          </a:bodyPr>
          <a:lstStyle/>
          <a:p>
            <a:r>
              <a:rPr lang="en-US" sz="4500" b="1" dirty="0" err="1">
                <a:solidFill>
                  <a:srgbClr val="C00000"/>
                </a:solidFill>
                <a:latin typeface="Kristen ITC" panose="03050502040202030202" pitchFamily="66" charset="0"/>
              </a:rPr>
              <a:t>FFI</a:t>
            </a:r>
            <a:endParaRPr lang="en-US" sz="4500" b="1" dirty="0">
              <a:solidFill>
                <a:srgbClr val="C00000"/>
              </a:solidFill>
              <a:latin typeface="Kristen ITC" panose="03050502040202030202" pitchFamily="66" charset="0"/>
            </a:endParaRPr>
          </a:p>
        </p:txBody>
      </p:sp>
    </p:spTree>
    <p:extLst>
      <p:ext uri="{BB962C8B-B14F-4D97-AF65-F5344CB8AC3E}">
        <p14:creationId xmlns:p14="http://schemas.microsoft.com/office/powerpoint/2010/main" val="3037331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3"/>
          <p:cNvPicPr>
            <a:picLocks noChangeAspect="1"/>
          </p:cNvPicPr>
          <p:nvPr/>
        </p:nvPicPr>
        <p:blipFill>
          <a:blip r:embed="rId2"/>
          <a:stretch>
            <a:fillRect/>
          </a:stretch>
        </p:blipFill>
        <p:spPr>
          <a:xfrm>
            <a:off x="1524002" y="857251"/>
            <a:ext cx="9143999" cy="5168281"/>
          </a:xfrm>
          <a:prstGeom prst="rect">
            <a:avLst/>
          </a:prstGeom>
        </p:spPr>
      </p:pic>
      <p:sp>
        <p:nvSpPr>
          <p:cNvPr id="4" name="TextBox 3"/>
          <p:cNvSpPr txBox="1"/>
          <p:nvPr/>
        </p:nvSpPr>
        <p:spPr>
          <a:xfrm>
            <a:off x="4667250" y="2564606"/>
            <a:ext cx="4898781" cy="1421928"/>
          </a:xfrm>
          <a:prstGeom prst="rect">
            <a:avLst/>
          </a:prstGeom>
          <a:noFill/>
        </p:spPr>
        <p:txBody>
          <a:bodyPr wrap="square" rtlCol="0">
            <a:spAutoFit/>
          </a:bodyPr>
          <a:lstStyle/>
          <a:p>
            <a:pPr>
              <a:lnSpc>
                <a:spcPct val="90000"/>
              </a:lnSpc>
              <a:defRPr/>
            </a:pPr>
            <a:r>
              <a:rPr lang="en-US" sz="2400" b="1" dirty="0">
                <a:solidFill>
                  <a:srgbClr val="000000"/>
                </a:solidFill>
                <a:latin typeface="Avenir LT Std 55 Roman" panose="020B0503020203020204" pitchFamily="34" charset="0"/>
                <a:cs typeface="Arial" pitchFamily="34" charset="0"/>
              </a:rPr>
              <a:t>To what degree do your current practices take you closer to, or further away from the conditions that allowed you to flourish? </a:t>
            </a:r>
            <a:endParaRPr lang="he-IL" sz="2400" b="1" dirty="0">
              <a:solidFill>
                <a:srgbClr val="000000"/>
              </a:solidFill>
              <a:latin typeface="Avenir LT Std 55 Roman" panose="020B0503020203020204" pitchFamily="34" charset="0"/>
            </a:endParaRPr>
          </a:p>
        </p:txBody>
      </p:sp>
      <p:sp>
        <p:nvSpPr>
          <p:cNvPr id="2" name="TextBox 1"/>
          <p:cNvSpPr txBox="1"/>
          <p:nvPr/>
        </p:nvSpPr>
        <p:spPr>
          <a:xfrm>
            <a:off x="1688307" y="2357438"/>
            <a:ext cx="2978944" cy="1477328"/>
          </a:xfrm>
          <a:prstGeom prst="rect">
            <a:avLst/>
          </a:prstGeom>
          <a:noFill/>
        </p:spPr>
        <p:txBody>
          <a:bodyPr wrap="square" rtlCol="0">
            <a:spAutoFit/>
          </a:bodyPr>
          <a:lstStyle/>
          <a:p>
            <a:r>
              <a:rPr lang="en-US" sz="4500" b="1" dirty="0">
                <a:solidFill>
                  <a:srgbClr val="C00000"/>
                </a:solidFill>
                <a:latin typeface="Kristen ITC" panose="03050502040202030202" pitchFamily="66" charset="0"/>
              </a:rPr>
              <a:t>The </a:t>
            </a:r>
            <a:r>
              <a:rPr lang="en-US" sz="4500" b="1" dirty="0" err="1">
                <a:solidFill>
                  <a:srgbClr val="C00000"/>
                </a:solidFill>
                <a:latin typeface="Kristen ITC" panose="03050502040202030202" pitchFamily="66" charset="0"/>
              </a:rPr>
              <a:t>FF</a:t>
            </a:r>
            <a:r>
              <a:rPr lang="en-US" sz="4500" b="1" dirty="0">
                <a:solidFill>
                  <a:srgbClr val="C00000"/>
                </a:solidFill>
                <a:latin typeface="Kristen ITC" panose="03050502040202030202" pitchFamily="66" charset="0"/>
              </a:rPr>
              <a:t> Question</a:t>
            </a:r>
          </a:p>
        </p:txBody>
      </p:sp>
    </p:spTree>
    <p:extLst>
      <p:ext uri="{BB962C8B-B14F-4D97-AF65-F5344CB8AC3E}">
        <p14:creationId xmlns:p14="http://schemas.microsoft.com/office/powerpoint/2010/main" val="21371819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9855</TotalTime>
  <Words>1253</Words>
  <Application>Microsoft Office PowerPoint</Application>
  <PresentationFormat>Widescreen</PresentationFormat>
  <Paragraphs>86</Paragraphs>
  <Slides>15</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Avenir</vt:lpstr>
      <vt:lpstr>Avenir Black</vt:lpstr>
      <vt:lpstr>Avenir Light</vt:lpstr>
      <vt:lpstr>Avenir LT Std 55 Roman</vt:lpstr>
      <vt:lpstr>AvenirNext LT Pro Cn</vt:lpstr>
      <vt:lpstr>Calibri</vt:lpstr>
      <vt:lpstr>Calibri Light</vt:lpstr>
      <vt:lpstr>Kristen ITC</vt:lpstr>
      <vt:lpstr>Times New Roman</vt:lpstr>
      <vt:lpstr>Office Theme</vt:lpstr>
      <vt:lpstr>The Feedforward Interview (FFI)  Prof. Avi Kluger, Hebrew University Business School  co-developed with Dr. Dina Nir, Ono College  co-researched with Dr. Eyal Rechter &amp; Dr. Dina Nir, Ono College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 PAIN</vt:lpstr>
      <vt:lpstr>IN PAIN</vt:lpstr>
      <vt:lpstr>IN PAIN</vt:lpstr>
      <vt:lpstr>IN PAIN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Avi Kluger</dc:creator>
  <cp:lastModifiedBy>owner</cp:lastModifiedBy>
  <cp:revision>45</cp:revision>
  <dcterms:created xsi:type="dcterms:W3CDTF">2015-08-22T08:17:58Z</dcterms:created>
  <dcterms:modified xsi:type="dcterms:W3CDTF">2022-11-30T08:19:11Z</dcterms:modified>
</cp:coreProperties>
</file>