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4.svg" ContentType="image/svg+xml"/>
  <Override PartName="/ppt/media/image18.svg" ContentType="image/svg+xml"/>
  <Override PartName="/ppt/media/image2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4" r:id="rId11"/>
    <p:sldId id="259" r:id="rId5"/>
    <p:sldId id="260" r:id="rId6"/>
    <p:sldId id="269" r:id="rId21"/>
    <p:sldId id="270" r:id="rId22"/>
    <p:sldId id="271" r:id="rId23"/>
    <p:sldId id="268" r:id="rId14"/>
  </p:sldIdLst>
  <p:sldSz cx="12192000" cy="6858000"/>
  <p:notesSz cx="6858000" cy="9144000"/>
  <p:embeddedFontLst>
    <p:embeddedFont>
      <p:font typeface="Figtree" pitchFamily="2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A68"/>
    <a:srgbClr val="157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19" autoAdjust="0"/>
    <p:restoredTop sz="94625"/>
  </p:normalViewPr>
  <p:slideViewPr>
    <p:cSldViewPr snapToGrid="0">
      <p:cViewPr varScale="1">
        <p:scale>
          <a:sx n="116" d="100"/>
          <a:sy n="116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4" Type="http://schemas.openxmlformats.org/officeDocument/2006/relationships/slide" Target="slides/slide13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BEF9A-C6B6-EC83-9B19-ACA16674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08201-21CD-6784-F688-58021CE30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23C20-B63B-0759-A906-AEC5E520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50ABE-3507-B1AF-92B6-BC5C33C01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EF75A-12DC-FF4C-4784-F0BBDCA5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8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28232-DD81-A3EE-DA92-F0561D930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8A33A-D3E9-4F37-72D0-EE9C744B1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AC696-4E46-5891-8A09-F0D36BD5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E76A7-7B91-39DD-E7E8-34E7315A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4FCC-ED8A-5703-D747-20860A92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5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945BFC-16D4-D8D6-7978-199824C48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63874-681D-8DA2-26CE-664BE74AD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A1613-5AC3-FB6C-8AF8-6D4BC9FE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F9E41-D0B2-C49A-9A29-1C446F4B8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E42D8-4D7A-CAD4-58AE-169F8A10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507C-B319-B483-2696-37EED755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C2557-E0D5-3630-E003-050C28C62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0772F-F5B6-4BA4-0518-3C04E5A0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343AF-B2BA-CB4D-5C20-F7569B52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FD038-EA6B-EA5F-F27D-2F48AF88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3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928E4-3E71-09CC-3790-6941CA76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8B46B-233F-89FC-6336-1A484D25D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AE5AF-9B18-A597-D9F1-9E8BF2DD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5BAF5-60AC-7BAC-C1DD-26E66E1E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4F35E-0692-3D14-98FA-CE736745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8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8491-292C-5F99-D0EC-77CCF2AD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79494-7F21-77E8-0D9C-565B6E7CF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D2D12-90AE-5C0A-F1BF-67FBC4230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D7E14-8051-CDAD-28DC-12D3ED781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6D8B0-7003-BDA8-80E5-FA7A4233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B7048-CCC9-AFFA-CACE-37E328E7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6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A4CB-3ECA-5A9C-9607-B53FC6BB7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051C-057C-CB1C-CD20-76A7C4961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B6EFE-A099-4DBC-9D08-596EDAF98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59EF2-B523-F9D7-370E-D6B9DF91B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ABD131-72D3-2FC9-F914-F0710C206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DAB18F-5CB3-7806-600F-9A9D44F88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A8220E-2686-800F-D1E5-5E90380F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7FBAE-CC07-B347-CB26-5BD8003F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6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5501-58B0-0548-8080-C31C1151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76CCC-9E27-A64F-E3ED-60588291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9F20E-80DF-82D2-52E5-9AB4EF03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24B93-2A6F-FFE4-F95C-E796E12D2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F29F28-148F-435E-3468-7A581C46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777D7-B16C-FA45-4C69-DDF4C110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7FEA1-6E93-79C0-B5C9-164E0E59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2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8CDC-74EB-0440-819E-01FCDF82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2A041-2E6E-EC0F-5E7F-815A5074B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6A32A-432C-F507-0801-D2DB2E92A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380AF-DCDC-4964-8EF8-975EF6C6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BAA30-087C-97C6-11CD-771734B1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61E78-E69B-F5F5-E9EC-35AC433E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3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DEDDA-0FDF-384F-0BDE-E8146DA3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DE68B-859F-3157-8E4A-E0CD54710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96859-37A1-92F6-3D81-5300DAFC8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AD98D-75AF-9507-AE7B-AD0F3978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3E87E-7120-1973-F81B-55CA0B113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87C45-FE48-EF65-9FDB-6B0386249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08462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443275-1395-B1BC-418D-7192BD45D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6B4C8-F666-D074-5753-0E9880377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583E5-42BC-3407-B23F-0D4BD6302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92B819-02F6-46F5-A91C-E78FC15FA834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FD6A-F02A-771F-F8B4-3DC13A023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5073E-2FD4-CCF8-006D-C4C53C14C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53F6A3-6838-42D6-9BE5-08052D3E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svg"/><Relationship Id="rId4" Type="http://schemas.openxmlformats.org/officeDocument/2006/relationships/image" Target="../media/image13.png"/><Relationship Id="rId5" Type="http://schemas.openxmlformats.org/officeDocument/2006/relationships/image" Target="../media/image14.svg"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hyperlink" Target="https://doi.org/10.1016/j.hrmr.2010.09.001" TargetMode="External"/><Relationship Id="rId4" Type="http://schemas.openxmlformats.org/officeDocument/2006/relationships/hyperlink" Target="https://doi.org/10.1016/j.orgdyn.2024.101089" TargetMode="External"/><Relationship Id="rId5" Type="http://schemas.openxmlformats.org/officeDocument/2006/relationships/hyperlink" Target="https://doi.org/10.1002/hrm.21618" TargetMode="External"/><Relationship Id="rId6" Type="http://schemas.openxmlformats.org/officeDocument/2006/relationships/hyperlink" Target="https://doi.org/10.1016/j.hrmr.2009.08.002" TargetMode="External"/><Relationship Id="rId7" Type="http://schemas.openxmlformats.org/officeDocument/2006/relationships/hyperlink" Target="https://doi.org/10.1016/j.hrmr.2024.101061" TargetMode="External"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svg"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svg"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hyperlink" Target="https://doi.org/10.1016/j.hrmr.2010.09.001" TargetMode="External"/><Relationship Id="rId4" Type="http://schemas.openxmlformats.org/officeDocument/2006/relationships/hyperlink" Target="https://doi.org/10.1016/j.orgdyn.2024.101089" TargetMode="External"/><Relationship Id="rId5" Type="http://schemas.openxmlformats.org/officeDocument/2006/relationships/hyperlink" Target="https://doi.org/10.1002/hrm.21618" TargetMode="External"/><Relationship Id="rId6" Type="http://schemas.openxmlformats.org/officeDocument/2006/relationships/hyperlink" Target="https://doi.org/10.1016/j.hrmr.2009.08.002" TargetMode="External"/><Relationship Id="rId7" Type="http://schemas.openxmlformats.org/officeDocument/2006/relationships/hyperlink" Target="https://doi.org/10.1016/j.hrmr.2024.101061" TargetMode="External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svg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7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in a chair talking to a person  AI-generated content may be incorrect.">
            <a:extLst>
              <a:ext uri="{FF2B5EF4-FFF2-40B4-BE49-F238E27FC236}">
                <a16:creationId xmlns:a16="http://schemas.microsoft.com/office/drawing/2014/main" id="{C4903884-A4DA-B43E-DE4F-70CE3277F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5700" y="-1"/>
            <a:ext cx="7233406" cy="48222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4D4F239-59AD-0C3D-1527-F88C07FC5C3A}"/>
              </a:ext>
            </a:extLst>
          </p:cNvPr>
          <p:cNvSpPr/>
          <p:nvPr/>
        </p:nvSpPr>
        <p:spPr>
          <a:xfrm>
            <a:off x="0" y="4817023"/>
            <a:ext cx="12192000" cy="2040977"/>
          </a:xfrm>
          <a:prstGeom prst="rect">
            <a:avLst/>
          </a:prstGeom>
          <a:solidFill>
            <a:srgbClr val="015A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E2CD68-F839-2383-4B57-98E3521BD162}"/>
              </a:ext>
            </a:extLst>
          </p:cNvPr>
          <p:cNvSpPr/>
          <p:nvPr/>
        </p:nvSpPr>
        <p:spPr>
          <a:xfrm>
            <a:off x="4965700" y="1"/>
            <a:ext cx="7191234" cy="4749798"/>
          </a:xfrm>
          <a:prstGeom prst="rect">
            <a:avLst/>
          </a:prstGeom>
          <a:gradFill>
            <a:gsLst>
              <a:gs pos="0">
                <a:srgbClr val="157E88"/>
              </a:gs>
              <a:gs pos="100000">
                <a:srgbClr val="157E88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26A3694-EFEB-82D7-3E84-760E0AC3D3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328684" y="310625"/>
            <a:ext cx="11534632" cy="6236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B61744-0F28-BEFB-5118-9C2E823F1D98}"/>
              </a:ext>
            </a:extLst>
          </p:cNvPr>
          <p:cNvSpPr txBox="1"/>
          <p:nvPr/>
        </p:nvSpPr>
        <p:spPr>
          <a:xfrm>
            <a:off x="622302" y="2298698"/>
            <a:ext cx="605155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chemeClr val="bg1"/>
                </a:solidFill>
                <a:latin typeface="Figtree" pitchFamily="2" charset="0"/>
              </a:rPr>
              <a:t>Feedforward Using a Hobby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>
                <a:solidFill>
                  <a:schemeClr val="bg1"/>
                </a:solidFill>
                <a:latin typeface="Figtree" pitchFamily="2" charset="0"/>
              </a:rPr>
              <a:t>A combination of Feedforward (Kluger &amp; Nir, 2010) and Positive Interpretation of Narrative Therapy (Shifra Wohlgelernter)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32D2D-F842-3BA7-03FC-4EDE1C64E8B6}"/>
              </a:ext>
            </a:extLst>
          </p:cNvPr>
          <p:cNvSpPr txBox="1"/>
          <p:nvPr/>
        </p:nvSpPr>
        <p:spPr>
          <a:xfrm>
            <a:off x="622302" y="5142258"/>
            <a:ext cx="39814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FFI Ambassadors Program</a:t>
            </a:r>
            <a:r>
              <a:rPr lang="en-US" sz="1600" b="1" dirty="0">
                <a:solidFill>
                  <a:schemeClr val="bg1"/>
                </a:solidFill>
                <a:latin typeface="Figtree" pitchFamily="2" charset="0"/>
              </a:rPr>
              <a:t/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/>
            </a:r>
            <a:endParaRPr lang="en-US" sz="1600" b="1" dirty="0">
              <a:solidFill>
                <a:schemeClr val="bg1"/>
              </a:solidFill>
              <a:latin typeface="Figtree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2026 Edition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FFC08A-008F-BD52-79E8-D54175775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2" y="585730"/>
            <a:ext cx="925565" cy="890587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D0324C-B06D-D934-144A-76EEA70EDC00}"/>
              </a:ext>
            </a:extLst>
          </p:cNvPr>
          <p:cNvSpPr txBox="1"/>
          <p:nvPr/>
        </p:nvSpPr>
        <p:spPr>
          <a:xfrm>
            <a:off x="1917037" y="527599"/>
            <a:ext cx="3462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Figtree" pitchFamily="2" charset="0"/>
              </a:rPr>
              <a:t xml:space="preserve">Avi Kluger, </a:t>
            </a:r>
          </a:p>
          <a:p>
            <a:r>
              <a:rPr lang="en-US" sz="1400" dirty="0">
                <a:solidFill>
                  <a:schemeClr val="bg1"/>
                </a:solidFill>
                <a:latin typeface="Figtree" pitchFamily="2" charset="0"/>
              </a:rPr>
              <a:t>The Hebrew University of Jerusalem</a:t>
            </a:r>
          </a:p>
          <a:p>
            <a:endParaRPr lang="en-US" sz="500" dirty="0">
              <a:solidFill>
                <a:schemeClr val="bg1"/>
              </a:solidFill>
              <a:latin typeface="Figtree" pitchFamily="2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Figtree" pitchFamily="2" charset="0"/>
              </a:rPr>
              <a:t>Co-developed with Dina Nir and Co-researched with Eyal Rechter &amp; Dina Nir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182C00-EBA2-166C-BE82-DE3D4AA35A78}"/>
              </a:ext>
            </a:extLst>
          </p:cNvPr>
          <p:cNvSpPr/>
          <p:nvPr/>
        </p:nvSpPr>
        <p:spPr>
          <a:xfrm>
            <a:off x="0" y="4748289"/>
            <a:ext cx="12191998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AB36534-5A9B-560D-44C6-CA4AACB7ACA0}"/>
              </a:ext>
            </a:extLst>
          </p:cNvPr>
          <p:cNvSpPr/>
          <p:nvPr/>
        </p:nvSpPr>
        <p:spPr>
          <a:xfrm>
            <a:off x="6528792" y="3972066"/>
            <a:ext cx="1628775" cy="162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4C2865-1E73-54E2-D3DE-A0CF2A45FFD0}"/>
              </a:ext>
            </a:extLst>
          </p:cNvPr>
          <p:cNvSpPr/>
          <p:nvPr/>
        </p:nvSpPr>
        <p:spPr>
          <a:xfrm>
            <a:off x="8374559" y="3972066"/>
            <a:ext cx="1628775" cy="162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14657BC-97B6-5976-64C8-2552E214ACE3}"/>
              </a:ext>
            </a:extLst>
          </p:cNvPr>
          <p:cNvSpPr/>
          <p:nvPr/>
        </p:nvSpPr>
        <p:spPr>
          <a:xfrm>
            <a:off x="10220325" y="3972066"/>
            <a:ext cx="1628775" cy="1628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C6C3EFC-D146-409E-8E5F-14E1788CF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012" y="4619128"/>
            <a:ext cx="1264178" cy="31377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D5E353-FE75-C724-CAE2-ED1ED46D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962" y="4323636"/>
            <a:ext cx="843968" cy="8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F719355-4BEA-B8EC-D071-759F8F14D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4360" y="4616905"/>
            <a:ext cx="1316388" cy="33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1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86F17-B705-88FD-A902-E03387546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484ACD-90C8-FDCB-3F48-EBF03D14E1A2}"/>
              </a:ext>
            </a:extLst>
          </p:cNvPr>
          <p:cNvSpPr/>
          <p:nvPr/>
        </p:nvSpPr>
        <p:spPr>
          <a:xfrm flipV="1">
            <a:off x="0" y="3561911"/>
            <a:ext cx="12192000" cy="197765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157E88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496D7-ACAA-5CBF-86B9-9D31F33F4CD9}"/>
              </a:ext>
            </a:extLst>
          </p:cNvPr>
          <p:cNvSpPr txBox="1"/>
          <p:nvPr/>
        </p:nvSpPr>
        <p:spPr>
          <a:xfrm>
            <a:off x="3437826" y="524977"/>
            <a:ext cx="5316347" cy="979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57E88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 xml:space="preserve">Steps 1 </a:t>
            </a:r>
            <a:r>
              <a:rPr lang="en-US" sz="2000" b="1" dirty="0">
                <a:solidFill>
                  <a:srgbClr val="157E88"/>
                </a:solidFill>
                <a:latin typeface="Figtree" pitchFamily="2" charset="0"/>
              </a:rPr>
              <a:t>&amp; 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57E88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igtree" pitchFamily="2" charset="0"/>
              </a:rPr>
              <a:t>Choose and Personify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97F8D33-5735-F74D-961B-EABC713EC3A4}"/>
              </a:ext>
            </a:extLst>
          </p:cNvPr>
          <p:cNvSpPr/>
          <p:nvPr/>
        </p:nvSpPr>
        <p:spPr>
          <a:xfrm>
            <a:off x="11586765" y="6238887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FAF778E4-5475-4379-844A-19563C6A0860}" type="slidenum">
              <a:rPr lang="en-US" sz="900" b="1" smtClean="0">
                <a:solidFill>
                  <a:schemeClr val="bg1"/>
                </a:solidFill>
                <a:latin typeface="Figtree" pitchFamily="2" charset="0"/>
              </a:rPr>
              <a:t>10</a:t>
            </a:fld>
            <a:endParaRPr lang="en-US" sz="900" b="1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E0B3CB-B17B-83A5-CE2C-6BB4732C91A6}"/>
              </a:ext>
            </a:extLst>
          </p:cNvPr>
          <p:cNvSpPr/>
          <p:nvPr/>
        </p:nvSpPr>
        <p:spPr>
          <a:xfrm>
            <a:off x="864782" y="2429242"/>
            <a:ext cx="4905151" cy="2339164"/>
          </a:xfrm>
          <a:prstGeom prst="roundRect">
            <a:avLst/>
          </a:prstGeom>
          <a:solidFill>
            <a:srgbClr val="157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>
                <a:latin typeface="Figtree" pitchFamily="2" charset="0"/>
              </a:rPr>
              <a:t>Step 1 — Choose a hobby: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b="1">
                <a:latin typeface="Figtree" pitchFamily="2" charset="0"/>
              </a:rPr>
              <a:t>“What is your hobby (or an activity that you love)?” [choose one]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B5B367-2B5C-E2BB-3BFE-8F2B50EEB380}"/>
              </a:ext>
            </a:extLst>
          </p:cNvPr>
          <p:cNvSpPr/>
          <p:nvPr/>
        </p:nvSpPr>
        <p:spPr>
          <a:xfrm>
            <a:off x="6422068" y="2429242"/>
            <a:ext cx="4905151" cy="2339164"/>
          </a:xfrm>
          <a:prstGeom prst="roundRect">
            <a:avLst/>
          </a:prstGeom>
          <a:solidFill>
            <a:srgbClr val="157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>
                <a:latin typeface="Figtree" pitchFamily="2" charset="0"/>
              </a:rPr>
              <a:t>Step 2 — Personify it: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b="1">
                <a:latin typeface="Figtree" pitchFamily="2" charset="0"/>
              </a:rPr>
              <a:t>“If your hobby were a person, what would you call it?” (for example, “Doreen” for playing the piano)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50D670-05DA-128A-E9DF-C74F20E70F3F}"/>
              </a:ext>
            </a:extLst>
          </p:cNvPr>
          <p:cNvGrpSpPr/>
          <p:nvPr/>
        </p:nvGrpSpPr>
        <p:grpSpPr>
          <a:xfrm>
            <a:off x="10059273" y="2034123"/>
            <a:ext cx="828468" cy="828468"/>
            <a:chOff x="2591165" y="3229340"/>
            <a:chExt cx="904143" cy="90414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9C9BDA-7103-10E9-3C4E-7AC410668B30}"/>
                </a:ext>
              </a:extLst>
            </p:cNvPr>
            <p:cNvSpPr/>
            <p:nvPr/>
          </p:nvSpPr>
          <p:spPr>
            <a:xfrm>
              <a:off x="2591165" y="3229340"/>
              <a:ext cx="904143" cy="904143"/>
            </a:xfrm>
            <a:prstGeom prst="ellipse">
              <a:avLst/>
            </a:prstGeom>
            <a:solidFill>
              <a:schemeClr val="accent2"/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Graphic 16" descr="Lightbulb and gear outline">
              <a:extLst>
                <a:ext uri="{FF2B5EF4-FFF2-40B4-BE49-F238E27FC236}">
                  <a16:creationId xmlns:a16="http://schemas.microsoft.com/office/drawing/2014/main" id="{62299DAD-98CC-03F9-E276-CD1EA85ED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813982" y="3452157"/>
              <a:ext cx="458508" cy="45850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3261C5-C548-C176-0DB8-C55AC3BD4DD5}"/>
              </a:ext>
            </a:extLst>
          </p:cNvPr>
          <p:cNvGrpSpPr/>
          <p:nvPr/>
        </p:nvGrpSpPr>
        <p:grpSpPr>
          <a:xfrm>
            <a:off x="4501988" y="2034122"/>
            <a:ext cx="828468" cy="828468"/>
            <a:chOff x="2591165" y="3229340"/>
            <a:chExt cx="904143" cy="90414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713C3F0-0A6F-4737-4BB8-BCC48A3641BE}"/>
                </a:ext>
              </a:extLst>
            </p:cNvPr>
            <p:cNvSpPr/>
            <p:nvPr/>
          </p:nvSpPr>
          <p:spPr>
            <a:xfrm>
              <a:off x="2591165" y="3229340"/>
              <a:ext cx="904143" cy="904143"/>
            </a:xfrm>
            <a:prstGeom prst="ellipse">
              <a:avLst/>
            </a:prstGeom>
            <a:solidFill>
              <a:schemeClr val="accent2"/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Graphic 19" descr="Completed outline">
              <a:extLst>
                <a:ext uri="{FF2B5EF4-FFF2-40B4-BE49-F238E27FC236}">
                  <a16:creationId xmlns:a16="http://schemas.microsoft.com/office/drawing/2014/main" id="{5A14C999-4F78-A837-8D79-A9CD0AC89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2813982" y="3452157"/>
              <a:ext cx="458508" cy="458508"/>
            </a:xfrm>
            <a:prstGeom prst="rect">
              <a:avLst/>
            </a:prstGeom>
          </p:spPr>
        </p:pic>
      </p:grpSp>
      <p:sp>
        <p:nvSpPr>
          <p:cNvPr id="21" name="Oval 20"/>
          <p:cNvSpPr/>
          <p:nvPr/>
        </p:nvSpPr>
        <p:spPr>
          <a:xfrm>
            <a:off x="731520" y="6327648"/>
            <a:ext cx="219456" cy="219456"/>
          </a:xfrm>
          <a:prstGeom prst="ellipse">
            <a:avLst/>
          </a:prstGeom>
          <a:solidFill>
            <a:srgbClr val="C8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1042416" y="6327648"/>
            <a:ext cx="219456" cy="219456"/>
          </a:xfrm>
          <a:prstGeom prst="ellipse">
            <a:avLst/>
          </a:prstGeom>
          <a:solidFill>
            <a:srgbClr val="C8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1353312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1664208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1975104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2286000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54650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7B2FC-704F-B4DB-349E-6293F9CAD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84EAE0BF-A9DE-821F-27F2-B95A5F7288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28684" y="310625"/>
            <a:ext cx="11534632" cy="623674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C84AD5-7398-CAB8-F6A9-78BAF5CB8AF5}"/>
              </a:ext>
            </a:extLst>
          </p:cNvPr>
          <p:cNvSpPr/>
          <p:nvPr/>
        </p:nvSpPr>
        <p:spPr>
          <a:xfrm>
            <a:off x="11586765" y="6238887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FAF778E4-5475-4379-844A-19563C6A0860}" type="slidenum">
              <a:rPr lang="en-US" sz="900" b="1" smtClean="0">
                <a:solidFill>
                  <a:schemeClr val="bg1"/>
                </a:solidFill>
                <a:latin typeface="Figtree" pitchFamily="2" charset="0"/>
              </a:rPr>
              <a:t>13</a:t>
            </a:fld>
            <a:endParaRPr lang="en-US" sz="900" b="1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77D3075-D392-F011-8F85-3B137137D1FA}"/>
              </a:ext>
            </a:extLst>
          </p:cNvPr>
          <p:cNvSpPr txBox="1"/>
          <p:nvPr/>
        </p:nvSpPr>
        <p:spPr>
          <a:xfrm>
            <a:off x="3437827" y="695101"/>
            <a:ext cx="5316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Figtree" pitchFamily="2" charset="0"/>
              </a:rPr>
              <a:t>References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A388651-FB19-B744-C940-92F0E833E178}"/>
              </a:ext>
            </a:extLst>
          </p:cNvPr>
          <p:cNvSpPr/>
          <p:nvPr/>
        </p:nvSpPr>
        <p:spPr>
          <a:xfrm>
            <a:off x="1786242" y="2300000"/>
            <a:ext cx="391602" cy="391602"/>
          </a:xfrm>
          <a:prstGeom prst="ellipse">
            <a:avLst/>
          </a:prstGeom>
          <a:solidFill>
            <a:srgbClr val="157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Figtree" pitchFamily="2" charset="0"/>
              </a:rPr>
              <a:t>01</a:t>
            </a:r>
            <a:endParaRPr lang="en-US" sz="900" b="1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1B214A9-B9BC-CA77-9AC3-62D2A29CAB07}"/>
              </a:ext>
            </a:extLst>
          </p:cNvPr>
          <p:cNvSpPr/>
          <p:nvPr/>
        </p:nvSpPr>
        <p:spPr>
          <a:xfrm>
            <a:off x="1786242" y="3400000"/>
            <a:ext cx="391602" cy="391602"/>
          </a:xfrm>
          <a:prstGeom prst="ellipse">
            <a:avLst/>
          </a:prstGeom>
          <a:solidFill>
            <a:srgbClr val="157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Figtree" pitchFamily="2" charset="0"/>
              </a:rPr>
              <a:t>02</a:t>
            </a:r>
            <a:endParaRPr lang="en-US" sz="900" b="1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50000" y="2095800"/>
            <a:ext cx="7600000" cy="800000"/>
          </a:xfrm>
          <a:prstGeom prst="rect">
            <a:avLst/>
          </a:prstGeom>
          <a:noFill/>
        </p:spPr>
        <p:txBody>
          <a:bodyPr wrap="square" anchor="ctr"/>
          <a:lstStyle/>
          <a:p>
            <a:r>
              <a:rPr lang="en-US" sz="1400">
                <a:solidFill>
                  <a:srgbClr val="0E2841"/>
                </a:solidFill>
                <a:latin typeface="Figtree" pitchFamily="2" charset="0"/>
              </a:rPr>
              <a:t xml:space="preserve">Kluger, Avraham N., and Dina Nir. 2010. “The Feedforward Interview.” Human Resource Management Review 20 (3): 235–46. </a:t>
            </a:r>
            <a:r>
              <a:rPr lang="en-US" sz="1400">
                <a:solidFill>
                  <a:srgbClr val="157E88"/>
                </a:solidFill>
                <a:latin typeface="Figtree" pitchFamily="2" charset="0"/>
              </a:rPr>
              <a:t>https://doi.org/10.1016/j.hrmr.2009.08.002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50000" y="3195800"/>
            <a:ext cx="7600000" cy="800000"/>
          </a:xfrm>
          <a:prstGeom prst="rect">
            <a:avLst/>
          </a:prstGeom>
          <a:noFill/>
        </p:spPr>
        <p:txBody>
          <a:bodyPr wrap="square" anchor="ctr"/>
          <a:lstStyle/>
          <a:p>
            <a:r>
              <a:rPr lang="en-US" sz="1400">
                <a:solidFill>
                  <a:srgbClr val="0E2841"/>
                </a:solidFill>
                <a:latin typeface="Figtree" pitchFamily="2" charset="0"/>
              </a:rPr>
              <a:t>Wohlgelernter, Shifra. Positive Interpretation of Narrative Therapy — the narrative-therapy practice combined with the Feedforward Interview in this variant.</a:t>
            </a:r>
          </a:p>
        </p:txBody>
      </p:sp>
    </p:spTree>
    <p:extLst>
      <p:ext uri="{BB962C8B-B14F-4D97-AF65-F5344CB8AC3E}">
        <p14:creationId xmlns:p14="http://schemas.microsoft.com/office/powerpoint/2010/main" val="266346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7A0F0-E85A-07DB-B205-68671D911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9353A5-CA9D-D5CD-F036-BEFEBD3845DD}"/>
              </a:ext>
            </a:extLst>
          </p:cNvPr>
          <p:cNvSpPr txBox="1"/>
          <p:nvPr/>
        </p:nvSpPr>
        <p:spPr>
          <a:xfrm>
            <a:off x="3437826" y="524977"/>
            <a:ext cx="5316347" cy="979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57E88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Step 5</a:t>
            </a:r>
          </a:p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Figtree" pitchFamily="2" charset="0"/>
              </a:rPr>
              <a:t>From Hobby to Values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DC008A-BB03-3FF5-1B4F-4DBAF858393B}"/>
              </a:ext>
            </a:extLst>
          </p:cNvPr>
          <p:cNvSpPr/>
          <p:nvPr/>
        </p:nvSpPr>
        <p:spPr>
          <a:xfrm>
            <a:off x="11586765" y="6238887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FAF778E4-5475-4379-844A-19563C6A0860}" type="slidenum">
              <a:rPr lang="en-US" sz="900" b="1" smtClean="0">
                <a:solidFill>
                  <a:schemeClr val="bg1"/>
                </a:solidFill>
                <a:latin typeface="Figtree" pitchFamily="2" charset="0"/>
              </a:rPr>
              <a:t>5</a:t>
            </a:fld>
            <a:endParaRPr lang="en-US" sz="900" b="1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89E87-09E5-86B6-A542-3B28304E87EA}"/>
              </a:ext>
            </a:extLst>
          </p:cNvPr>
          <p:cNvSpPr txBox="1"/>
          <p:nvPr/>
        </p:nvSpPr>
        <p:spPr>
          <a:xfrm>
            <a:off x="730985" y="2083766"/>
            <a:ext cx="4787309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157E88"/>
              </a:buClr>
            </a:pPr>
            <a:r>
              <a:rPr lang="en-US" b="1">
                <a:latin typeface="Figtree" pitchFamily="2" charset="0"/>
              </a:rPr>
              <a:t>Guidelines: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157E88"/>
              </a:buClr>
              <a:buFont typeface="Arial" panose="020B0604020202020204" pitchFamily="34" charset="0"/>
              <a:buChar char="•"/>
            </a:pPr>
            <a:endParaRPr lang="en-US" sz="1400">
              <a:latin typeface="Figtree" pitchFamily="2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157E88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Figtree" pitchFamily="2" charset="0"/>
              </a:rPr>
              <a:t>Continue to be playful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157E88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Figtree" pitchFamily="2" charset="0"/>
              </a:rPr>
              <a:t>Zoom out — move from stories about the hobby to what they reveal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157E88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Figtree" pitchFamily="2" charset="0"/>
              </a:rPr>
              <a:t>Help the interviewee name values and what is truly important in life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199272-1498-EFCB-B6E5-93E2A4775AD8}"/>
              </a:ext>
            </a:extLst>
          </p:cNvPr>
          <p:cNvCxnSpPr>
            <a:cxnSpLocks/>
          </p:cNvCxnSpPr>
          <p:nvPr/>
        </p:nvCxnSpPr>
        <p:spPr>
          <a:xfrm>
            <a:off x="730985" y="2570416"/>
            <a:ext cx="486173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7DC4FCA-40B3-A1C1-7639-8D5134D036AF}"/>
              </a:ext>
            </a:extLst>
          </p:cNvPr>
          <p:cNvSpPr txBox="1"/>
          <p:nvPr/>
        </p:nvSpPr>
        <p:spPr>
          <a:xfrm>
            <a:off x="6545620" y="2580000"/>
            <a:ext cx="51213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latin typeface="Figtree" pitchFamily="2" charset="0"/>
              </a:rPr>
              <a:t>What do all the things we’ve learned about you and your hobby indicate about your values, about the things that are truly important to you in your life?</a:t>
            </a:r>
          </a:p>
        </p:txBody>
      </p:sp>
      <p:pic>
        <p:nvPicPr>
          <p:cNvPr id="15" name="Graphic 14" descr="Open quotation mark with solid fill">
            <a:extLst>
              <a:ext uri="{FF2B5EF4-FFF2-40B4-BE49-F238E27FC236}">
                <a16:creationId xmlns:a16="http://schemas.microsoft.com/office/drawing/2014/main" id="{65A761CB-BDD4-113E-F1E6-27CF0F4A6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195" y="1609091"/>
            <a:ext cx="906820" cy="90682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31520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1042416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353312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1664208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1975104" y="6327648"/>
            <a:ext cx="219456" cy="219456"/>
          </a:xfrm>
          <a:prstGeom prst="ellipse">
            <a:avLst/>
          </a:prstGeom>
          <a:solidFill>
            <a:srgbClr val="C8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2286000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49440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7A0F0-E85A-07DB-B205-68671D911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9353A5-CA9D-D5CD-F036-BEFEBD3845DD}"/>
              </a:ext>
            </a:extLst>
          </p:cNvPr>
          <p:cNvSpPr txBox="1"/>
          <p:nvPr/>
        </p:nvSpPr>
        <p:spPr>
          <a:xfrm>
            <a:off x="3437826" y="524977"/>
            <a:ext cx="5316347" cy="979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57E88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Step 6</a:t>
            </a:r>
          </a:p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Figtree" pitchFamily="2" charset="0"/>
              </a:rPr>
              <a:t>Carry It Forward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DC008A-BB03-3FF5-1B4F-4DBAF858393B}"/>
              </a:ext>
            </a:extLst>
          </p:cNvPr>
          <p:cNvSpPr/>
          <p:nvPr/>
        </p:nvSpPr>
        <p:spPr>
          <a:xfrm>
            <a:off x="11586765" y="6238887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FAF778E4-5475-4379-844A-19563C6A0860}" type="slidenum">
              <a:rPr lang="en-US" sz="900" b="1" smtClean="0">
                <a:solidFill>
                  <a:schemeClr val="bg1"/>
                </a:solidFill>
                <a:latin typeface="Figtree" pitchFamily="2" charset="0"/>
              </a:rPr>
              <a:t>5</a:t>
            </a:fld>
            <a:endParaRPr lang="en-US" sz="900" b="1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89E87-09E5-86B6-A542-3B28304E87EA}"/>
              </a:ext>
            </a:extLst>
          </p:cNvPr>
          <p:cNvSpPr txBox="1"/>
          <p:nvPr/>
        </p:nvSpPr>
        <p:spPr>
          <a:xfrm>
            <a:off x="730985" y="2083766"/>
            <a:ext cx="4787309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157E88"/>
              </a:buClr>
            </a:pPr>
            <a:r>
              <a:rPr lang="en-US" b="1">
                <a:latin typeface="Figtree" pitchFamily="2" charset="0"/>
              </a:rPr>
              <a:t>Guidelines: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157E88"/>
              </a:buClr>
              <a:buFont typeface="Arial" panose="020B0604020202020204" pitchFamily="34" charset="0"/>
              <a:buChar char="•"/>
            </a:pPr>
            <a:endParaRPr lang="en-US" sz="1400">
              <a:latin typeface="Figtree" pitchFamily="2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157E88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Figtree" pitchFamily="2" charset="0"/>
              </a:rPr>
              <a:t>Continue to be playful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157E88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Figtree" pitchFamily="2" charset="0"/>
              </a:rPr>
              <a:t>Close by carrying the best of the hobby into life and work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157E88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Figtree" pitchFamily="2" charset="0"/>
              </a:rPr>
              <a:t>Encourage concrete ideas — in other aspects of life and at work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199272-1498-EFCB-B6E5-93E2A4775AD8}"/>
              </a:ext>
            </a:extLst>
          </p:cNvPr>
          <p:cNvCxnSpPr>
            <a:cxnSpLocks/>
          </p:cNvCxnSpPr>
          <p:nvPr/>
        </p:nvCxnSpPr>
        <p:spPr>
          <a:xfrm>
            <a:off x="730985" y="2570416"/>
            <a:ext cx="486173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7DC4FCA-40B3-A1C1-7639-8D5134D036AF}"/>
              </a:ext>
            </a:extLst>
          </p:cNvPr>
          <p:cNvSpPr txBox="1"/>
          <p:nvPr/>
        </p:nvSpPr>
        <p:spPr>
          <a:xfrm>
            <a:off x="6545620" y="2580000"/>
            <a:ext cx="51213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latin typeface="Figtree" pitchFamily="2" charset="0"/>
              </a:rPr>
              <a:t xml:space="preserve">Consider your values and the things that are truly important to you in life that are expressed in your relationship with “Doreen.” How could you use this in a </a:t>
            </a:r>
            <a:r>
              <a:rPr lang="en-US" sz="1800" b="1" i="1" dirty="0">
                <a:latin typeface="Figtree" pitchFamily="2" charset="0"/>
              </a:rPr>
              <a:t>novel</a:t>
            </a:r>
            <a:r>
              <a:rPr lang="en-US" sz="1800" b="1" dirty="0">
                <a:latin typeface="Figtree" pitchFamily="2" charset="0"/>
              </a:rPr>
              <a:t xml:space="preserve"> way in other aspects of your life? At work?</a:t>
            </a:r>
          </a:p>
        </p:txBody>
      </p:sp>
      <p:pic>
        <p:nvPicPr>
          <p:cNvPr id="15" name="Graphic 14" descr="Open quotation mark with solid fill">
            <a:extLst>
              <a:ext uri="{FF2B5EF4-FFF2-40B4-BE49-F238E27FC236}">
                <a16:creationId xmlns:a16="http://schemas.microsoft.com/office/drawing/2014/main" id="{65A761CB-BDD4-113E-F1E6-27CF0F4A6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195" y="1609091"/>
            <a:ext cx="906820" cy="90682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31520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1042416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353312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1664208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1975104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2286000" y="6327648"/>
            <a:ext cx="219456" cy="219456"/>
          </a:xfrm>
          <a:prstGeom prst="ellipse">
            <a:avLst/>
          </a:prstGeom>
          <a:solidFill>
            <a:srgbClr val="C8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FFFFFF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49440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7B2FC-704F-B4DB-349E-6293F9CAD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84EAE0BF-A9DE-821F-27F2-B95A5F7288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328684" y="310625"/>
            <a:ext cx="11534632" cy="623674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C84AD5-7398-CAB8-F6A9-78BAF5CB8AF5}"/>
              </a:ext>
            </a:extLst>
          </p:cNvPr>
          <p:cNvSpPr/>
          <p:nvPr/>
        </p:nvSpPr>
        <p:spPr>
          <a:xfrm>
            <a:off x="11586765" y="6238887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FAF778E4-5475-4379-844A-19563C6A0860}" type="slidenum">
              <a:rPr lang="en-US" sz="900" b="1" smtClean="0">
                <a:solidFill>
                  <a:schemeClr val="bg1"/>
                </a:solidFill>
                <a:latin typeface="Figtree" pitchFamily="2" charset="0"/>
              </a:rPr>
              <a:t>8</a:t>
            </a:fld>
            <a:endParaRPr lang="en-US" sz="900" b="1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77D3075-D392-F011-8F85-3B137137D1FA}"/>
              </a:ext>
            </a:extLst>
          </p:cNvPr>
          <p:cNvSpPr txBox="1"/>
          <p:nvPr/>
        </p:nvSpPr>
        <p:spPr>
          <a:xfrm>
            <a:off x="2937827" y="695101"/>
            <a:ext cx="6316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Figtree" pitchFamily="2" charset="0"/>
              </a:rPr>
              <a:t>The Protocol at a Glance</a:t>
            </a:r>
          </a:p>
        </p:txBody>
      </p:sp>
      <p:sp>
        <p:nvSpPr>
          <p:cNvPr id="101" name="Oval 100"/>
          <p:cNvSpPr/>
          <p:nvPr/>
        </p:nvSpPr>
        <p:spPr>
          <a:xfrm>
            <a:off x="900000" y="1750000"/>
            <a:ext cx="391602" cy="391602"/>
          </a:xfrm>
          <a:prstGeom prst="ellipse">
            <a:avLst/>
          </a:prstGeom>
          <a:solidFill>
            <a:srgbClr val="C889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Figtree" pitchFamily="2" charset="0"/>
              </a:rPr>
              <a:t>1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500000" y="1595801"/>
            <a:ext cx="9900000" cy="700000"/>
          </a:xfrm>
          <a:prstGeom prst="rect">
            <a:avLst/>
          </a:prstGeom>
          <a:noFill/>
        </p:spPr>
        <p:txBody>
          <a:bodyPr wrap="square" anchor="ctr"/>
          <a:lstStyle/>
          <a:p>
            <a:r>
              <a:rPr lang="en-US" sz="1400">
                <a:solidFill>
                  <a:srgbClr val="0E2841"/>
                </a:solidFill>
                <a:latin typeface="Figtree" pitchFamily="2" charset="0"/>
              </a:rPr>
              <a:t>What is your hobby (or an activity that you love)?</a:t>
            </a:r>
          </a:p>
        </p:txBody>
      </p:sp>
      <p:sp>
        <p:nvSpPr>
          <p:cNvPr id="102" name="Oval 101"/>
          <p:cNvSpPr/>
          <p:nvPr/>
        </p:nvSpPr>
        <p:spPr>
          <a:xfrm>
            <a:off x="900000" y="2520000"/>
            <a:ext cx="391602" cy="391602"/>
          </a:xfrm>
          <a:prstGeom prst="ellipse">
            <a:avLst/>
          </a:prstGeom>
          <a:solidFill>
            <a:srgbClr val="C889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Figtree" pitchFamily="2" charset="0"/>
              </a:rPr>
              <a:t>2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500000" y="2365801"/>
            <a:ext cx="9900000" cy="700000"/>
          </a:xfrm>
          <a:prstGeom prst="rect">
            <a:avLst/>
          </a:prstGeom>
          <a:noFill/>
        </p:spPr>
        <p:txBody>
          <a:bodyPr wrap="square" anchor="ctr"/>
          <a:lstStyle/>
          <a:p>
            <a:r>
              <a:rPr lang="en-US" sz="1400">
                <a:solidFill>
                  <a:srgbClr val="0E2841"/>
                </a:solidFill>
                <a:latin typeface="Figtree" pitchFamily="2" charset="0"/>
              </a:rPr>
              <a:t>If your hobby were a person, what would you call it? (for example, “Doreen” for playing the piano)</a:t>
            </a:r>
          </a:p>
        </p:txBody>
      </p:sp>
      <p:sp>
        <p:nvSpPr>
          <p:cNvPr id="103" name="Oval 102"/>
          <p:cNvSpPr/>
          <p:nvPr/>
        </p:nvSpPr>
        <p:spPr>
          <a:xfrm>
            <a:off x="900000" y="3290000"/>
            <a:ext cx="391602" cy="391602"/>
          </a:xfrm>
          <a:prstGeom prst="ellipse">
            <a:avLst/>
          </a:prstGeom>
          <a:solidFill>
            <a:srgbClr val="C889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Figtree" pitchFamily="2" charset="0"/>
              </a:rPr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500000" y="3135801"/>
            <a:ext cx="9900000" cy="700000"/>
          </a:xfrm>
          <a:prstGeom prst="rect">
            <a:avLst/>
          </a:prstGeom>
          <a:noFill/>
        </p:spPr>
        <p:txBody>
          <a:bodyPr wrap="square" anchor="ctr"/>
          <a:lstStyle/>
          <a:p>
            <a:r>
              <a:rPr lang="en-US" sz="1400">
                <a:solidFill>
                  <a:srgbClr val="0E2841"/>
                </a:solidFill>
                <a:latin typeface="Figtree" pitchFamily="2" charset="0"/>
              </a:rPr>
              <a:t>“Doreen,” are you able to talk to me about “X”?</a:t>
            </a:r>
          </a:p>
        </p:txBody>
      </p:sp>
      <p:sp>
        <p:nvSpPr>
          <p:cNvPr id="104" name="Oval 103"/>
          <p:cNvSpPr/>
          <p:nvPr/>
        </p:nvSpPr>
        <p:spPr>
          <a:xfrm>
            <a:off x="900000" y="4060000"/>
            <a:ext cx="391602" cy="391602"/>
          </a:xfrm>
          <a:prstGeom prst="ellipse">
            <a:avLst/>
          </a:prstGeom>
          <a:solidFill>
            <a:srgbClr val="C889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Figtree" pitchFamily="2" charset="0"/>
              </a:rPr>
              <a:t>4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500000" y="3905801"/>
            <a:ext cx="9900000" cy="700000"/>
          </a:xfrm>
          <a:prstGeom prst="rect">
            <a:avLst/>
          </a:prstGeom>
          <a:noFill/>
        </p:spPr>
        <p:txBody>
          <a:bodyPr wrap="square" anchor="ctr"/>
          <a:lstStyle/>
          <a:p>
            <a:r>
              <a:rPr lang="en-US" sz="1400">
                <a:solidFill>
                  <a:srgbClr val="0E2841"/>
                </a:solidFill>
                <a:latin typeface="Figtree" pitchFamily="2" charset="0"/>
              </a:rPr>
              <a:t>Who (a real person), is able to talk about your relationship with “Doreen”? What can this person tell me? What else? Who else?</a:t>
            </a:r>
          </a:p>
        </p:txBody>
      </p:sp>
      <p:sp>
        <p:nvSpPr>
          <p:cNvPr id="105" name="Oval 104"/>
          <p:cNvSpPr/>
          <p:nvPr/>
        </p:nvSpPr>
        <p:spPr>
          <a:xfrm>
            <a:off x="900000" y="4830000"/>
            <a:ext cx="391602" cy="391602"/>
          </a:xfrm>
          <a:prstGeom prst="ellipse">
            <a:avLst/>
          </a:prstGeom>
          <a:solidFill>
            <a:srgbClr val="C889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Figtree" pitchFamily="2" charset="0"/>
              </a:rPr>
              <a:t>5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500000" y="4675801"/>
            <a:ext cx="9900000" cy="700000"/>
          </a:xfrm>
          <a:prstGeom prst="rect">
            <a:avLst/>
          </a:prstGeom>
          <a:noFill/>
        </p:spPr>
        <p:txBody>
          <a:bodyPr wrap="square" anchor="ctr"/>
          <a:lstStyle/>
          <a:p>
            <a:r>
              <a:rPr lang="en-US" sz="1400">
                <a:solidFill>
                  <a:srgbClr val="0E2841"/>
                </a:solidFill>
                <a:latin typeface="Figtree" pitchFamily="2" charset="0"/>
              </a:rPr>
              <a:t>What do all the things we’ve learned about you and your hobby indicate about your values, about the things that are truly important to you in your life?</a:t>
            </a:r>
          </a:p>
        </p:txBody>
      </p:sp>
      <p:sp>
        <p:nvSpPr>
          <p:cNvPr id="106" name="Oval 105"/>
          <p:cNvSpPr/>
          <p:nvPr/>
        </p:nvSpPr>
        <p:spPr>
          <a:xfrm>
            <a:off x="900000" y="5600000"/>
            <a:ext cx="391602" cy="391602"/>
          </a:xfrm>
          <a:prstGeom prst="ellipse">
            <a:avLst/>
          </a:prstGeom>
          <a:solidFill>
            <a:srgbClr val="C889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Figtree" pitchFamily="2" charset="0"/>
              </a:rPr>
              <a:t>6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500000" y="5445801"/>
            <a:ext cx="9900000" cy="700000"/>
          </a:xfrm>
          <a:prstGeom prst="rect">
            <a:avLst/>
          </a:prstGeom>
          <a:noFill/>
        </p:spPr>
        <p:txBody>
          <a:bodyPr wrap="square" anchor="ctr"/>
          <a:lstStyle/>
          <a:p>
            <a:r>
              <a:rPr lang="en-US" sz="1400">
                <a:solidFill>
                  <a:srgbClr val="0E2841"/>
                </a:solidFill>
                <a:latin typeface="Figtree" pitchFamily="2" charset="0"/>
              </a:rPr>
              <a:t xml:space="preserve">Consider your values and the things that are truly important to you in life that are expressed in your relationship with “Doreen.” How could you use this in a </a:t>
            </a:r>
            <a:r>
              <a:rPr lang="en-US" sz="1400" i="1">
                <a:solidFill>
                  <a:srgbClr val="0E2841"/>
                </a:solidFill>
                <a:latin typeface="Figtree" pitchFamily="2" charset="0"/>
              </a:rPr>
              <a:t>novel</a:t>
            </a:r>
            <a:r>
              <a:rPr lang="en-US" sz="1400">
                <a:solidFill>
                  <a:srgbClr val="0E2841"/>
                </a:solidFill>
                <a:latin typeface="Figtree" pitchFamily="2" charset="0"/>
              </a:rPr>
              <a:t xml:space="preserve"> way in other aspects of your life? At work?</a:t>
            </a:r>
          </a:p>
        </p:txBody>
      </p:sp>
    </p:spTree>
    <p:extLst>
      <p:ext uri="{BB962C8B-B14F-4D97-AF65-F5344CB8AC3E}">
        <p14:creationId xmlns:p14="http://schemas.microsoft.com/office/powerpoint/2010/main" val="266346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FB9AB-3B0F-4301-AFD3-B088A00E2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D6D12C-BCE6-E5CE-B8CB-4835739F63E5}"/>
              </a:ext>
            </a:extLst>
          </p:cNvPr>
          <p:cNvSpPr txBox="1"/>
          <p:nvPr/>
        </p:nvSpPr>
        <p:spPr>
          <a:xfrm>
            <a:off x="556369" y="2598326"/>
            <a:ext cx="5316347" cy="1533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Figtree" pitchFamily="2" charset="0"/>
              </a:rPr>
              <a:t>What Is Feedforward Using a Hobby?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A playful variant that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A2D093-044C-21C8-CC4D-09CC0A76565D}"/>
              </a:ext>
            </a:extLst>
          </p:cNvPr>
          <p:cNvSpPr/>
          <p:nvPr/>
        </p:nvSpPr>
        <p:spPr>
          <a:xfrm>
            <a:off x="11586765" y="6238887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FAF778E4-5475-4379-844A-19563C6A0860}" type="slidenum">
              <a:rPr lang="en-US" sz="900" b="1" smtClean="0">
                <a:solidFill>
                  <a:schemeClr val="bg1"/>
                </a:solidFill>
                <a:latin typeface="Figtree" pitchFamily="2" charset="0"/>
              </a:rPr>
              <a:t>2</a:t>
            </a:fld>
            <a:endParaRPr lang="en-US" sz="900" b="1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372524-C6C1-864E-2365-4AE59D32A389}"/>
              </a:ext>
            </a:extLst>
          </p:cNvPr>
          <p:cNvSpPr/>
          <p:nvPr/>
        </p:nvSpPr>
        <p:spPr>
          <a:xfrm>
            <a:off x="6783575" y="1169579"/>
            <a:ext cx="4696114" cy="669485"/>
          </a:xfrm>
          <a:prstGeom prst="roundRect">
            <a:avLst>
              <a:gd name="adj" fmla="val 50000"/>
            </a:avLst>
          </a:prstGeom>
          <a:solidFill>
            <a:srgbClr val="157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Figtree" pitchFamily="2" charset="0"/>
              </a:rPr>
              <a:t>Externalizes the hobby as a persona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A2890C-FB4F-FA3C-7E99-87D4853FA7F0}"/>
              </a:ext>
            </a:extLst>
          </p:cNvPr>
          <p:cNvSpPr/>
          <p:nvPr/>
        </p:nvSpPr>
        <p:spPr>
          <a:xfrm>
            <a:off x="6783575" y="2020277"/>
            <a:ext cx="4696114" cy="669485"/>
          </a:xfrm>
          <a:prstGeom prst="roundRect">
            <a:avLst>
              <a:gd name="adj" fmla="val 50000"/>
            </a:avLst>
          </a:prstGeom>
          <a:solidFill>
            <a:srgbClr val="157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Figtree" pitchFamily="2" charset="0"/>
              </a:rPr>
              <a:t>Invites the interviewee to speak about themselves in the third voice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468D71-08B9-39FE-9568-A15DB098A276}"/>
              </a:ext>
            </a:extLst>
          </p:cNvPr>
          <p:cNvSpPr/>
          <p:nvPr/>
        </p:nvSpPr>
        <p:spPr>
          <a:xfrm>
            <a:off x="6783575" y="2870974"/>
            <a:ext cx="4696114" cy="669485"/>
          </a:xfrm>
          <a:prstGeom prst="roundRect">
            <a:avLst>
              <a:gd name="adj" fmla="val 50000"/>
            </a:avLst>
          </a:prstGeom>
          <a:solidFill>
            <a:srgbClr val="157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Figtree" pitchFamily="2" charset="0"/>
              </a:rPr>
              <a:t>Uses playfulness to open honest reflection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7ADE73-17A9-33C4-CA3C-211FBC7CF9CC}"/>
              </a:ext>
            </a:extLst>
          </p:cNvPr>
          <p:cNvSpPr/>
          <p:nvPr/>
        </p:nvSpPr>
        <p:spPr>
          <a:xfrm>
            <a:off x="6783575" y="3721672"/>
            <a:ext cx="4696114" cy="669485"/>
          </a:xfrm>
          <a:prstGeom prst="roundRect">
            <a:avLst>
              <a:gd name="adj" fmla="val 50000"/>
            </a:avLst>
          </a:prstGeom>
          <a:solidFill>
            <a:srgbClr val="157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Figtree" pitchFamily="2" charset="0"/>
              </a:rPr>
              <a:t xml:space="preserve">Reveals values and what is </a:t>
            </a:r>
          </a:p>
          <a:p>
            <a:pPr algn="ctr"/>
            <a:r>
              <a:rPr lang="en-US" sz="1600">
                <a:latin typeface="Figtree" pitchFamily="2" charset="0"/>
              </a:rPr>
              <a:t>truly important in life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5665DF3-C681-61B2-7A63-664ECF836FE5}"/>
              </a:ext>
            </a:extLst>
          </p:cNvPr>
          <p:cNvSpPr/>
          <p:nvPr/>
        </p:nvSpPr>
        <p:spPr>
          <a:xfrm>
            <a:off x="6783575" y="4572369"/>
            <a:ext cx="4696114" cy="882134"/>
          </a:xfrm>
          <a:prstGeom prst="roundRect">
            <a:avLst>
              <a:gd name="adj" fmla="val 50000"/>
            </a:avLst>
          </a:prstGeom>
          <a:solidFill>
            <a:srgbClr val="157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igtree" pitchFamily="2" charset="0"/>
              </a:rPr>
              <a:t xml:space="preserve">Carries the best of hobby </a:t>
            </a:r>
          </a:p>
          <a:p>
            <a:pPr algn="ctr"/>
            <a:r>
              <a:rPr lang="en-US" sz="1600" dirty="0">
                <a:latin typeface="Figtree" pitchFamily="2" charset="0"/>
              </a:rPr>
              <a:t xml:space="preserve">into other aspects of life </a:t>
            </a:r>
            <a:r>
              <a:rPr lang="en-US" sz="1600">
                <a:latin typeface="Figtree" pitchFamily="2" charset="0"/>
              </a:rPr>
              <a:t>— including work</a:t>
            </a:r>
            <a:endParaRPr lang="en-US" sz="1600" dirty="0">
              <a:latin typeface="Figtree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0CEF3F-F935-EE89-4496-ED7EA5C88470}"/>
              </a:ext>
            </a:extLst>
          </p:cNvPr>
          <p:cNvSpPr/>
          <p:nvPr/>
        </p:nvSpPr>
        <p:spPr>
          <a:xfrm>
            <a:off x="11123790" y="1063252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Figtree" pitchFamily="2" charset="0"/>
              </a:rPr>
              <a:t>01</a:t>
            </a:r>
            <a:endParaRPr lang="en-US" sz="900" b="1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522877-CBD6-93A2-F400-975987EA3FA3}"/>
              </a:ext>
            </a:extLst>
          </p:cNvPr>
          <p:cNvSpPr/>
          <p:nvPr/>
        </p:nvSpPr>
        <p:spPr>
          <a:xfrm>
            <a:off x="11123790" y="1913950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Figtree" pitchFamily="2" charset="0"/>
              </a:rPr>
              <a:t>02</a:t>
            </a:r>
            <a:endParaRPr lang="en-US" sz="900" b="1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5BEEE7-3B35-0FA7-77AF-1D02F4A01512}"/>
              </a:ext>
            </a:extLst>
          </p:cNvPr>
          <p:cNvSpPr/>
          <p:nvPr/>
        </p:nvSpPr>
        <p:spPr>
          <a:xfrm>
            <a:off x="11123790" y="2764647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Figtree" pitchFamily="2" charset="0"/>
              </a:rPr>
              <a:t>03</a:t>
            </a:r>
            <a:endParaRPr lang="en-US" sz="900" b="1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7D8D80-47D4-EB50-CEB2-D6CC919A520E}"/>
              </a:ext>
            </a:extLst>
          </p:cNvPr>
          <p:cNvSpPr/>
          <p:nvPr/>
        </p:nvSpPr>
        <p:spPr>
          <a:xfrm>
            <a:off x="11123790" y="3615345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Figtree" pitchFamily="2" charset="0"/>
              </a:rPr>
              <a:t>04</a:t>
            </a:r>
            <a:endParaRPr lang="en-US" sz="900" b="1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A0711C6-5787-35A8-BED9-6B4891700F43}"/>
              </a:ext>
            </a:extLst>
          </p:cNvPr>
          <p:cNvSpPr/>
          <p:nvPr/>
        </p:nvSpPr>
        <p:spPr>
          <a:xfrm>
            <a:off x="11123790" y="4466043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Figtree" pitchFamily="2" charset="0"/>
              </a:rPr>
              <a:t>05</a:t>
            </a:r>
            <a:endParaRPr lang="en-US" sz="900" b="1" dirty="0">
              <a:solidFill>
                <a:schemeClr val="bg1"/>
              </a:solidFill>
              <a:latin typeface="Fi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2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E2BD8-0484-65C8-65A8-9D0CBE075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7A7A8-3293-11D6-D5EC-D1C13AD8256B}"/>
              </a:ext>
            </a:extLst>
          </p:cNvPr>
          <p:cNvSpPr txBox="1"/>
          <p:nvPr/>
        </p:nvSpPr>
        <p:spPr>
          <a:xfrm>
            <a:off x="3437826" y="524977"/>
            <a:ext cx="5316347" cy="979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57E88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Step 3</a:t>
            </a:r>
          </a:p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Figtree" pitchFamily="2" charset="0"/>
              </a:rPr>
              <a:t>Speak with the Persona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193993E-8847-B37B-5A6F-C4697EA1D443}"/>
              </a:ext>
            </a:extLst>
          </p:cNvPr>
          <p:cNvSpPr/>
          <p:nvPr/>
        </p:nvSpPr>
        <p:spPr>
          <a:xfrm>
            <a:off x="11586765" y="6238887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FAF778E4-5475-4379-844A-19563C6A0860}" type="slidenum">
              <a:rPr lang="en-US" sz="900" b="1" smtClean="0">
                <a:solidFill>
                  <a:schemeClr val="bg1"/>
                </a:solidFill>
                <a:latin typeface="Figtree" pitchFamily="2" charset="0"/>
              </a:rPr>
              <a:t>4</a:t>
            </a:fld>
            <a:endParaRPr lang="en-US" sz="900" b="1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28BEA-47CC-016C-AD25-0DA9573F1814}"/>
              </a:ext>
            </a:extLst>
          </p:cNvPr>
          <p:cNvSpPr txBox="1"/>
          <p:nvPr/>
        </p:nvSpPr>
        <p:spPr>
          <a:xfrm>
            <a:off x="730986" y="2923740"/>
            <a:ext cx="411746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157E88"/>
              </a:buClr>
            </a:pPr>
            <a:r>
              <a:rPr lang="en-US" b="1">
                <a:latin typeface="Figtree" pitchFamily="2" charset="0"/>
              </a:rPr>
              <a:t>Guidelines: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157E88"/>
              </a:buClr>
              <a:buFont typeface="Arial" panose="020B0604020202020204" pitchFamily="34" charset="0"/>
              <a:buChar char="•"/>
            </a:pPr>
            <a:endParaRPr lang="en-US" sz="1400">
              <a:latin typeface="Figtree" pitchFamily="2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157E88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Figtree" pitchFamily="2" charset="0"/>
              </a:rPr>
              <a:t>Be playful — the goal is to make the interviewee speak about themselves in the third voice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157E88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Figtree" pitchFamily="2" charset="0"/>
              </a:rPr>
              <a:t>Add questions as you see fit — the goal is to make the interviewee reflect on their hobby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EEADF1-CF78-39D6-8C6B-0CFF47160BC3}"/>
              </a:ext>
            </a:extLst>
          </p:cNvPr>
          <p:cNvCxnSpPr>
            <a:cxnSpLocks/>
          </p:cNvCxnSpPr>
          <p:nvPr/>
        </p:nvCxnSpPr>
        <p:spPr>
          <a:xfrm>
            <a:off x="730985" y="3410390"/>
            <a:ext cx="411746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145BE8D-1BB8-323D-AC18-1368039D8A3C}"/>
              </a:ext>
            </a:extLst>
          </p:cNvPr>
          <p:cNvSpPr txBox="1"/>
          <p:nvPr/>
        </p:nvSpPr>
        <p:spPr>
          <a:xfrm>
            <a:off x="6545620" y="2620000"/>
            <a:ext cx="51213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000" b="1" dirty="0">
                <a:latin typeface="Figtree" pitchFamily="2" charset="0"/>
              </a:rPr>
              <a:t>Now, I would like to speak with “Doreen”.</a:t>
            </a:r>
          </a:p>
          <a:p>
            <a:pPr algn="r">
              <a:spcAft>
                <a:spcPts val="600"/>
              </a:spcAft>
            </a:pPr>
            <a:r>
              <a:rPr lang="en-US" sz="2000" b="1" dirty="0">
                <a:latin typeface="Figtree" pitchFamily="2" charset="0"/>
              </a:rPr>
              <a:t>“Doreen,” are you able to talk to me about “X” (the interviewee’s actual name)?</a:t>
            </a:r>
          </a:p>
          <a:p>
            <a:pPr algn="r">
              <a:spcAft>
                <a:spcPts val="600"/>
              </a:spcAft>
            </a:pPr>
            <a:r>
              <a:rPr lang="en-US" sz="2000" b="1" dirty="0">
                <a:latin typeface="Figtree" pitchFamily="2" charset="0"/>
              </a:rPr>
              <a:t>How does “X” feel when s/he meets with you?</a:t>
            </a:r>
          </a:p>
          <a:p>
            <a:pPr algn="r">
              <a:spcAft>
                <a:spcPts val="600"/>
              </a:spcAft>
            </a:pPr>
            <a:r>
              <a:rPr lang="en-US" sz="2000" b="1" dirty="0">
                <a:latin typeface="Figtree" pitchFamily="2" charset="0"/>
              </a:rPr>
              <a:t>What has your relationship been like recently?</a:t>
            </a:r>
          </a:p>
          <a:p>
            <a:pPr algn="r"/>
            <a:r>
              <a:rPr lang="en-US" sz="2000" b="1" dirty="0">
                <a:latin typeface="Figtree" pitchFamily="2" charset="0"/>
              </a:rPr>
              <a:t>What else can you tell me about X?</a:t>
            </a:r>
          </a:p>
        </p:txBody>
      </p:sp>
      <p:pic>
        <p:nvPicPr>
          <p:cNvPr id="15" name="Graphic 14" descr="Open quotation mark with solid fill">
            <a:extLst>
              <a:ext uri="{FF2B5EF4-FFF2-40B4-BE49-F238E27FC236}">
                <a16:creationId xmlns:a16="http://schemas.microsoft.com/office/drawing/2014/main" id="{1EBF6326-F1A7-F979-0E52-2171AD156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195" y="1651620"/>
            <a:ext cx="906820" cy="90682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31520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1042416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353312" y="6327648"/>
            <a:ext cx="219456" cy="219456"/>
          </a:xfrm>
          <a:prstGeom prst="ellipse">
            <a:avLst/>
          </a:prstGeom>
          <a:solidFill>
            <a:srgbClr val="C8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1664208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1975104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2286000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1470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7A0F0-E85A-07DB-B205-68671D911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9353A5-CA9D-D5CD-F036-BEFEBD3845DD}"/>
              </a:ext>
            </a:extLst>
          </p:cNvPr>
          <p:cNvSpPr txBox="1"/>
          <p:nvPr/>
        </p:nvSpPr>
        <p:spPr>
          <a:xfrm>
            <a:off x="3437826" y="524977"/>
            <a:ext cx="5316347" cy="979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57E88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Step 4</a:t>
            </a:r>
          </a:p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Figtree" pitchFamily="2" charset="0"/>
              </a:rPr>
              <a:t>Bring in a Witness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DC008A-BB03-3FF5-1B4F-4DBAF858393B}"/>
              </a:ext>
            </a:extLst>
          </p:cNvPr>
          <p:cNvSpPr/>
          <p:nvPr/>
        </p:nvSpPr>
        <p:spPr>
          <a:xfrm>
            <a:off x="11586765" y="6238887"/>
            <a:ext cx="288000" cy="28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FAF778E4-5475-4379-844A-19563C6A0860}" type="slidenum">
              <a:rPr lang="en-US" sz="900" b="1" smtClean="0">
                <a:solidFill>
                  <a:schemeClr val="bg1"/>
                </a:solidFill>
                <a:latin typeface="Figtree" pitchFamily="2" charset="0"/>
              </a:rPr>
              <a:t>5</a:t>
            </a:fld>
            <a:endParaRPr lang="en-US" sz="900" b="1" dirty="0">
              <a:solidFill>
                <a:schemeClr val="bg1"/>
              </a:solidFill>
              <a:latin typeface="Figtree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89E87-09E5-86B6-A542-3B28304E87EA}"/>
              </a:ext>
            </a:extLst>
          </p:cNvPr>
          <p:cNvSpPr txBox="1"/>
          <p:nvPr/>
        </p:nvSpPr>
        <p:spPr>
          <a:xfrm>
            <a:off x="730985" y="2083766"/>
            <a:ext cx="4787309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157E88"/>
              </a:buClr>
            </a:pPr>
            <a:r>
              <a:rPr lang="en-US" b="1">
                <a:latin typeface="Figtree" pitchFamily="2" charset="0"/>
              </a:rPr>
              <a:t>Guidelines: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157E88"/>
              </a:buClr>
              <a:buFont typeface="Arial" panose="020B0604020202020204" pitchFamily="34" charset="0"/>
              <a:buChar char="•"/>
            </a:pPr>
            <a:endParaRPr lang="en-US" sz="1400">
              <a:latin typeface="Figtree" pitchFamily="2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157E88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Figtree" pitchFamily="2" charset="0"/>
              </a:rPr>
              <a:t>Continue to be playful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157E88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Figtree" pitchFamily="2" charset="0"/>
              </a:rPr>
              <a:t>“X” talks about the relationship with “Doreen” through the eyes of a real person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157E88"/>
              </a:buClr>
              <a:buFont typeface="Arial" panose="020B0604020202020204" pitchFamily="34" charset="0"/>
              <a:buChar char="•"/>
            </a:pPr>
            <a:r>
              <a:rPr lang="en-US" sz="1400">
                <a:latin typeface="Figtree" pitchFamily="2" charset="0"/>
              </a:rPr>
              <a:t>Keep asking until the picture is rich: What else? Who else?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199272-1498-EFCB-B6E5-93E2A4775AD8}"/>
              </a:ext>
            </a:extLst>
          </p:cNvPr>
          <p:cNvCxnSpPr>
            <a:cxnSpLocks/>
          </p:cNvCxnSpPr>
          <p:nvPr/>
        </p:nvCxnSpPr>
        <p:spPr>
          <a:xfrm>
            <a:off x="730985" y="2570416"/>
            <a:ext cx="486173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7DC4FCA-40B3-A1C1-7639-8D5134D036AF}"/>
              </a:ext>
            </a:extLst>
          </p:cNvPr>
          <p:cNvSpPr txBox="1"/>
          <p:nvPr/>
        </p:nvSpPr>
        <p:spPr>
          <a:xfrm>
            <a:off x="6545620" y="2580000"/>
            <a:ext cx="51213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latin typeface="Figtree" pitchFamily="2" charset="0"/>
              </a:rPr>
              <a:t>Who (a real person), is able to talk about your relationship with “Doreen”? What can this person tell me? What else? Who else?</a:t>
            </a:r>
          </a:p>
        </p:txBody>
      </p:sp>
      <p:pic>
        <p:nvPicPr>
          <p:cNvPr id="15" name="Graphic 14" descr="Open quotation mark with solid fill">
            <a:extLst>
              <a:ext uri="{FF2B5EF4-FFF2-40B4-BE49-F238E27FC236}">
                <a16:creationId xmlns:a16="http://schemas.microsoft.com/office/drawing/2014/main" id="{65A761CB-BDD4-113E-F1E6-27CF0F4A6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195" y="1609091"/>
            <a:ext cx="906820" cy="90682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31520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1042416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353312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1664208" y="6327648"/>
            <a:ext cx="219456" cy="219456"/>
          </a:xfrm>
          <a:prstGeom prst="ellipse">
            <a:avLst/>
          </a:prstGeom>
          <a:solidFill>
            <a:srgbClr val="C8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1975104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2286000" y="6327648"/>
            <a:ext cx="219456" cy="219456"/>
          </a:xfrm>
          <a:prstGeom prst="ellipse">
            <a:avLst/>
          </a:prstGeom>
          <a:noFill/>
          <a:ln w="12700">
            <a:solidFill>
              <a:srgbClr val="9AA5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/>
            <a:r>
              <a:rPr sz="900" b="1">
                <a:solidFill>
                  <a:srgbClr val="9AA5AD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49440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C8891E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1418</Words>
  <Application>Microsoft Macintosh PowerPoint</Application>
  <PresentationFormat>Widescreen</PresentationFormat>
  <Paragraphs>163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Figtree</vt:lpstr>
      <vt:lpstr>Aptos Display</vt:lpstr>
      <vt:lpstr>Arial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Bogoljub Milic</dc:creator>
  <cp:lastModifiedBy>Avraham N Kluger</cp:lastModifiedBy>
  <cp:revision>21</cp:revision>
  <dcterms:created xsi:type="dcterms:W3CDTF">2025-05-23T14:14:44Z</dcterms:created>
  <dcterms:modified xsi:type="dcterms:W3CDTF">2025-11-17T15:48:09Z</dcterms:modified>
</cp:coreProperties>
</file>