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media/image14.svg" ContentType="image/svg+xml"/>
  <Override PartName="/ppt/media/image18.svg" ContentType="image/svg+xml"/>
  <Override PartName="/ppt/media/image21.svg" ContentType="image/svg+xml"/>
  <Override PartName="/ppt/media/image23.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ppt/slides/slide15.xml" ContentType="application/vnd.openxmlformats-officedocument.presentationml.slide+xml"/>
</Types>
</file>

<file path=_rels/.rels><?xml version="1.0" encoding="UTF-8"?><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7" r:id="rId13"/>
    <p:sldId id="259" r:id="rId5"/>
    <p:sldId id="260" r:id="rId6"/>
    <p:sldId id="258" r:id="rId3"/>
    <p:sldId id="264" r:id="rId11"/>
    <p:sldId id="263" r:id="rId10"/>
    <p:sldId id="271" r:id="rId22"/>
    <p:sldId id="268" r:id="rId14"/>
  </p:sldIdLst>
  <p:sldSz cx="12192000" cy="6858000"/>
  <p:notesSz cx="6858000" cy="9144000"/>
  <p:embeddedFontLst>
    <p:embeddedFont>
      <p:font typeface="Figtree" pitchFamily="2" charset="0"/>
      <p:regular r:id="rId15"/>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A68"/>
    <a:srgbClr val="157E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19" autoAdjust="0"/>
    <p:restoredTop sz="94625"/>
  </p:normalViewPr>
  <p:slideViewPr>
    <p:cSldViewPr snapToGrid="0">
      <p:cViewPr varScale="1">
        <p:scale>
          <a:sx n="116" d="100"/>
          <a:sy n="116" d="100"/>
        </p:scale>
        <p:origin x="1200" y="184"/>
      </p:cViewPr>
      <p:guideLst/>
    </p:cSldViewPr>
  </p:slideViewPr>
  <p:notesTextViewPr>
    <p:cViewPr>
      <p:scale>
        <a:sx n="1" d="1"/>
        <a:sy n="1" d="1"/>
      </p:scale>
      <p:origin x="0" y="0"/>
    </p:cViewPr>
  </p:notesTextViewPr>
  <p:gridSpacing cx="72008" cy="72008"/>
</p:viewPr>
</file>

<file path=ppt/_rels/presentation.xml.rels><?xml version="1.0" encoding="UTF-8"?><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5" Type="http://schemas.openxmlformats.org/officeDocument/2006/relationships/slide" Target="slides/slide4.xml"/><Relationship Id="rId6" Type="http://schemas.openxmlformats.org/officeDocument/2006/relationships/slide" Target="slides/slide5.xml"/><Relationship Id="rId10" Type="http://schemas.openxmlformats.org/officeDocument/2006/relationships/slide" Target="slides/slide9.xml"/><Relationship Id="rId11" Type="http://schemas.openxmlformats.org/officeDocument/2006/relationships/slide" Target="slides/slide10.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font" Target="fonts/font1.fntdata"/><Relationship Id="rId16" Type="http://schemas.openxmlformats.org/officeDocument/2006/relationships/font" Target="fonts/font2.fntdata"/><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20" Type="http://schemas.openxmlformats.org/officeDocument/2006/relationships/tableStyles" Target="tableStyles.xml"/><Relationship Id="rId22" Type="http://schemas.openxmlformats.org/officeDocument/2006/relationships/slide" Target="slides/slide15.xml"/></Relationships>
</file>

<file path=ppt/slideLayouts/_rels/slideLayout1.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BEF9A-C6B6-EC83-9B19-ACA1667435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A08201-21CD-6784-F688-58021CE30E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B23C20-B63B-0759-A906-AEC5E520F0C7}"/>
              </a:ext>
            </a:extLst>
          </p:cNvPr>
          <p:cNvSpPr>
            <a:spLocks noGrp="1"/>
          </p:cNvSpPr>
          <p:nvPr>
            <p:ph type="dt" sz="half" idx="10"/>
          </p:nvPr>
        </p:nvSpPr>
        <p:spPr/>
        <p:txBody>
          <a:bodyPr/>
          <a:lstStyle/>
          <a:p>
            <a:fld id="{6992B819-02F6-46F5-A91C-E78FC15FA834}" type="datetimeFigureOut">
              <a:rPr lang="en-US" smtClean="0"/>
              <a:t>11/17/25</a:t>
            </a:fld>
            <a:endParaRPr lang="en-US"/>
          </a:p>
        </p:txBody>
      </p:sp>
      <p:sp>
        <p:nvSpPr>
          <p:cNvPr id="5" name="Footer Placeholder 4">
            <a:extLst>
              <a:ext uri="{FF2B5EF4-FFF2-40B4-BE49-F238E27FC236}">
                <a16:creationId xmlns:a16="http://schemas.microsoft.com/office/drawing/2014/main" id="{10A50ABE-3507-B1AF-92B6-BC5C33C01A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EF75A-12DC-FF4C-4784-F0BBDCA56A3F}"/>
              </a:ext>
            </a:extLst>
          </p:cNvPr>
          <p:cNvSpPr>
            <a:spLocks noGrp="1"/>
          </p:cNvSpPr>
          <p:nvPr>
            <p:ph type="sldNum" sz="quarter" idx="12"/>
          </p:nvPr>
        </p:nvSpPr>
        <p:spPr/>
        <p:txBody>
          <a:bodyPr/>
          <a:lstStyle/>
          <a:p>
            <a:fld id="{CE53F6A3-6838-42D6-9BE5-08052D3EC47D}" type="slidenum">
              <a:rPr lang="en-US" smtClean="0"/>
              <a:t>‹#›</a:t>
            </a:fld>
            <a:endParaRPr lang="en-US"/>
          </a:p>
        </p:txBody>
      </p:sp>
    </p:spTree>
    <p:extLst>
      <p:ext uri="{BB962C8B-B14F-4D97-AF65-F5344CB8AC3E}">
        <p14:creationId xmlns:p14="http://schemas.microsoft.com/office/powerpoint/2010/main" val="3473787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28232-DD81-A3EE-DA92-F0561D9306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D8A33A-D3E9-4F37-72D0-EE9C744B1F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3AC696-4E46-5891-8A09-F0D36BD5CB81}"/>
              </a:ext>
            </a:extLst>
          </p:cNvPr>
          <p:cNvSpPr>
            <a:spLocks noGrp="1"/>
          </p:cNvSpPr>
          <p:nvPr>
            <p:ph type="dt" sz="half" idx="10"/>
          </p:nvPr>
        </p:nvSpPr>
        <p:spPr/>
        <p:txBody>
          <a:bodyPr/>
          <a:lstStyle/>
          <a:p>
            <a:fld id="{6992B819-02F6-46F5-A91C-E78FC15FA834}" type="datetimeFigureOut">
              <a:rPr lang="en-US" smtClean="0"/>
              <a:t>11/17/25</a:t>
            </a:fld>
            <a:endParaRPr lang="en-US"/>
          </a:p>
        </p:txBody>
      </p:sp>
      <p:sp>
        <p:nvSpPr>
          <p:cNvPr id="5" name="Footer Placeholder 4">
            <a:extLst>
              <a:ext uri="{FF2B5EF4-FFF2-40B4-BE49-F238E27FC236}">
                <a16:creationId xmlns:a16="http://schemas.microsoft.com/office/drawing/2014/main" id="{93AE76A7-7B91-39DD-E7E8-34E7315A58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534FCC-ED8A-5703-D747-20860A920AF5}"/>
              </a:ext>
            </a:extLst>
          </p:cNvPr>
          <p:cNvSpPr>
            <a:spLocks noGrp="1"/>
          </p:cNvSpPr>
          <p:nvPr>
            <p:ph type="sldNum" sz="quarter" idx="12"/>
          </p:nvPr>
        </p:nvSpPr>
        <p:spPr/>
        <p:txBody>
          <a:bodyPr/>
          <a:lstStyle/>
          <a:p>
            <a:fld id="{CE53F6A3-6838-42D6-9BE5-08052D3EC47D}" type="slidenum">
              <a:rPr lang="en-US" smtClean="0"/>
              <a:t>‹#›</a:t>
            </a:fld>
            <a:endParaRPr lang="en-US"/>
          </a:p>
        </p:txBody>
      </p:sp>
    </p:spTree>
    <p:extLst>
      <p:ext uri="{BB962C8B-B14F-4D97-AF65-F5344CB8AC3E}">
        <p14:creationId xmlns:p14="http://schemas.microsoft.com/office/powerpoint/2010/main" val="3424558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945BFC-16D4-D8D6-7978-199824C481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F63874-681D-8DA2-26CE-664BE74ADD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8A1613-5AC3-FB6C-8AF8-6D4BC9FECC9A}"/>
              </a:ext>
            </a:extLst>
          </p:cNvPr>
          <p:cNvSpPr>
            <a:spLocks noGrp="1"/>
          </p:cNvSpPr>
          <p:nvPr>
            <p:ph type="dt" sz="half" idx="10"/>
          </p:nvPr>
        </p:nvSpPr>
        <p:spPr/>
        <p:txBody>
          <a:bodyPr/>
          <a:lstStyle/>
          <a:p>
            <a:fld id="{6992B819-02F6-46F5-A91C-E78FC15FA834}" type="datetimeFigureOut">
              <a:rPr lang="en-US" smtClean="0"/>
              <a:t>11/17/25</a:t>
            </a:fld>
            <a:endParaRPr lang="en-US"/>
          </a:p>
        </p:txBody>
      </p:sp>
      <p:sp>
        <p:nvSpPr>
          <p:cNvPr id="5" name="Footer Placeholder 4">
            <a:extLst>
              <a:ext uri="{FF2B5EF4-FFF2-40B4-BE49-F238E27FC236}">
                <a16:creationId xmlns:a16="http://schemas.microsoft.com/office/drawing/2014/main" id="{196F9E41-D0B2-C49A-9A29-1C446F4B8E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7E42D8-4D7A-CAD4-58AE-169F8A1029F3}"/>
              </a:ext>
            </a:extLst>
          </p:cNvPr>
          <p:cNvSpPr>
            <a:spLocks noGrp="1"/>
          </p:cNvSpPr>
          <p:nvPr>
            <p:ph type="sldNum" sz="quarter" idx="12"/>
          </p:nvPr>
        </p:nvSpPr>
        <p:spPr/>
        <p:txBody>
          <a:bodyPr/>
          <a:lstStyle/>
          <a:p>
            <a:fld id="{CE53F6A3-6838-42D6-9BE5-08052D3EC47D}" type="slidenum">
              <a:rPr lang="en-US" smtClean="0"/>
              <a:t>‹#›</a:t>
            </a:fld>
            <a:endParaRPr lang="en-US"/>
          </a:p>
        </p:txBody>
      </p:sp>
    </p:spTree>
    <p:extLst>
      <p:ext uri="{BB962C8B-B14F-4D97-AF65-F5344CB8AC3E}">
        <p14:creationId xmlns:p14="http://schemas.microsoft.com/office/powerpoint/2010/main" val="320365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A507C-B319-B483-2696-37EED7559C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DC2557-E0D5-3630-E003-050C28C62C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70772F-F5B6-4BA4-0518-3C04E5A02973}"/>
              </a:ext>
            </a:extLst>
          </p:cNvPr>
          <p:cNvSpPr>
            <a:spLocks noGrp="1"/>
          </p:cNvSpPr>
          <p:nvPr>
            <p:ph type="dt" sz="half" idx="10"/>
          </p:nvPr>
        </p:nvSpPr>
        <p:spPr/>
        <p:txBody>
          <a:bodyPr/>
          <a:lstStyle/>
          <a:p>
            <a:fld id="{6992B819-02F6-46F5-A91C-E78FC15FA834}" type="datetimeFigureOut">
              <a:rPr lang="en-US" smtClean="0"/>
              <a:t>11/17/25</a:t>
            </a:fld>
            <a:endParaRPr lang="en-US"/>
          </a:p>
        </p:txBody>
      </p:sp>
      <p:sp>
        <p:nvSpPr>
          <p:cNvPr id="5" name="Footer Placeholder 4">
            <a:extLst>
              <a:ext uri="{FF2B5EF4-FFF2-40B4-BE49-F238E27FC236}">
                <a16:creationId xmlns:a16="http://schemas.microsoft.com/office/drawing/2014/main" id="{3F0343AF-B2BA-CB4D-5C20-F7569B5214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DFD038-EA6B-EA5F-F27D-2F48AF882D24}"/>
              </a:ext>
            </a:extLst>
          </p:cNvPr>
          <p:cNvSpPr>
            <a:spLocks noGrp="1"/>
          </p:cNvSpPr>
          <p:nvPr>
            <p:ph type="sldNum" sz="quarter" idx="12"/>
          </p:nvPr>
        </p:nvSpPr>
        <p:spPr/>
        <p:txBody>
          <a:bodyPr/>
          <a:lstStyle/>
          <a:p>
            <a:fld id="{CE53F6A3-6838-42D6-9BE5-08052D3EC47D}" type="slidenum">
              <a:rPr lang="en-US" smtClean="0"/>
              <a:t>‹#›</a:t>
            </a:fld>
            <a:endParaRPr lang="en-US"/>
          </a:p>
        </p:txBody>
      </p:sp>
    </p:spTree>
    <p:extLst>
      <p:ext uri="{BB962C8B-B14F-4D97-AF65-F5344CB8AC3E}">
        <p14:creationId xmlns:p14="http://schemas.microsoft.com/office/powerpoint/2010/main" val="3408637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928E4-3E71-09CC-3790-6941CA76E1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68B46B-233F-89FC-6336-1A484D25D03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0AE5AF-9B18-A597-D9F1-9E8BF2DD82EB}"/>
              </a:ext>
            </a:extLst>
          </p:cNvPr>
          <p:cNvSpPr>
            <a:spLocks noGrp="1"/>
          </p:cNvSpPr>
          <p:nvPr>
            <p:ph type="dt" sz="half" idx="10"/>
          </p:nvPr>
        </p:nvSpPr>
        <p:spPr/>
        <p:txBody>
          <a:bodyPr/>
          <a:lstStyle/>
          <a:p>
            <a:fld id="{6992B819-02F6-46F5-A91C-E78FC15FA834}" type="datetimeFigureOut">
              <a:rPr lang="en-US" smtClean="0"/>
              <a:t>11/17/25</a:t>
            </a:fld>
            <a:endParaRPr lang="en-US"/>
          </a:p>
        </p:txBody>
      </p:sp>
      <p:sp>
        <p:nvSpPr>
          <p:cNvPr id="5" name="Footer Placeholder 4">
            <a:extLst>
              <a:ext uri="{FF2B5EF4-FFF2-40B4-BE49-F238E27FC236}">
                <a16:creationId xmlns:a16="http://schemas.microsoft.com/office/drawing/2014/main" id="{0ED5BAF5-60AC-7BAC-C1DD-26E66E1EC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A4F35E-0692-3D14-98FA-CE7367451585}"/>
              </a:ext>
            </a:extLst>
          </p:cNvPr>
          <p:cNvSpPr>
            <a:spLocks noGrp="1"/>
          </p:cNvSpPr>
          <p:nvPr>
            <p:ph type="sldNum" sz="quarter" idx="12"/>
          </p:nvPr>
        </p:nvSpPr>
        <p:spPr/>
        <p:txBody>
          <a:bodyPr/>
          <a:lstStyle/>
          <a:p>
            <a:fld id="{CE53F6A3-6838-42D6-9BE5-08052D3EC47D}" type="slidenum">
              <a:rPr lang="en-US" smtClean="0"/>
              <a:t>‹#›</a:t>
            </a:fld>
            <a:endParaRPr lang="en-US"/>
          </a:p>
        </p:txBody>
      </p:sp>
    </p:spTree>
    <p:extLst>
      <p:ext uri="{BB962C8B-B14F-4D97-AF65-F5344CB8AC3E}">
        <p14:creationId xmlns:p14="http://schemas.microsoft.com/office/powerpoint/2010/main" val="2754481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88491-292C-5F99-D0EC-77CCF2AD30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A79494-7F21-77E8-0D9C-565B6E7CFB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BD2D12-90AE-5C0A-F1BF-67FBC4230D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ED7E14-8051-CDAD-28DC-12D3ED781C8F}"/>
              </a:ext>
            </a:extLst>
          </p:cNvPr>
          <p:cNvSpPr>
            <a:spLocks noGrp="1"/>
          </p:cNvSpPr>
          <p:nvPr>
            <p:ph type="dt" sz="half" idx="10"/>
          </p:nvPr>
        </p:nvSpPr>
        <p:spPr/>
        <p:txBody>
          <a:bodyPr/>
          <a:lstStyle/>
          <a:p>
            <a:fld id="{6992B819-02F6-46F5-A91C-E78FC15FA834}" type="datetimeFigureOut">
              <a:rPr lang="en-US" smtClean="0"/>
              <a:t>11/17/25</a:t>
            </a:fld>
            <a:endParaRPr lang="en-US"/>
          </a:p>
        </p:txBody>
      </p:sp>
      <p:sp>
        <p:nvSpPr>
          <p:cNvPr id="6" name="Footer Placeholder 5">
            <a:extLst>
              <a:ext uri="{FF2B5EF4-FFF2-40B4-BE49-F238E27FC236}">
                <a16:creationId xmlns:a16="http://schemas.microsoft.com/office/drawing/2014/main" id="{B546D8B0-7003-BDA8-80E5-FA7A423304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EB7048-CCC9-AFFA-CACE-37E328E7B3C0}"/>
              </a:ext>
            </a:extLst>
          </p:cNvPr>
          <p:cNvSpPr>
            <a:spLocks noGrp="1"/>
          </p:cNvSpPr>
          <p:nvPr>
            <p:ph type="sldNum" sz="quarter" idx="12"/>
          </p:nvPr>
        </p:nvSpPr>
        <p:spPr/>
        <p:txBody>
          <a:bodyPr/>
          <a:lstStyle/>
          <a:p>
            <a:fld id="{CE53F6A3-6838-42D6-9BE5-08052D3EC47D}" type="slidenum">
              <a:rPr lang="en-US" smtClean="0"/>
              <a:t>‹#›</a:t>
            </a:fld>
            <a:endParaRPr lang="en-US"/>
          </a:p>
        </p:txBody>
      </p:sp>
    </p:spTree>
    <p:extLst>
      <p:ext uri="{BB962C8B-B14F-4D97-AF65-F5344CB8AC3E}">
        <p14:creationId xmlns:p14="http://schemas.microsoft.com/office/powerpoint/2010/main" val="883162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5A4CB-3ECA-5A9C-9607-B53FC6BB7B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AF051C-057C-CB1C-CD20-76A7C49612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2B6EFE-A099-4DBC-9D08-596EDAF98D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459EF2-B523-F9D7-370E-D6B9DF91B8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ABD131-72D3-2FC9-F914-F0710C206F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DAB18F-5CB3-7806-600F-9A9D44F8838D}"/>
              </a:ext>
            </a:extLst>
          </p:cNvPr>
          <p:cNvSpPr>
            <a:spLocks noGrp="1"/>
          </p:cNvSpPr>
          <p:nvPr>
            <p:ph type="dt" sz="half" idx="10"/>
          </p:nvPr>
        </p:nvSpPr>
        <p:spPr/>
        <p:txBody>
          <a:bodyPr/>
          <a:lstStyle/>
          <a:p>
            <a:fld id="{6992B819-02F6-46F5-A91C-E78FC15FA834}" type="datetimeFigureOut">
              <a:rPr lang="en-US" smtClean="0"/>
              <a:t>11/17/25</a:t>
            </a:fld>
            <a:endParaRPr lang="en-US"/>
          </a:p>
        </p:txBody>
      </p:sp>
      <p:sp>
        <p:nvSpPr>
          <p:cNvPr id="8" name="Footer Placeholder 7">
            <a:extLst>
              <a:ext uri="{FF2B5EF4-FFF2-40B4-BE49-F238E27FC236}">
                <a16:creationId xmlns:a16="http://schemas.microsoft.com/office/drawing/2014/main" id="{FBA8220E-2686-800F-D1E5-5E90380F0C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E7FBAE-CC07-B347-CB26-5BD8003F3986}"/>
              </a:ext>
            </a:extLst>
          </p:cNvPr>
          <p:cNvSpPr>
            <a:spLocks noGrp="1"/>
          </p:cNvSpPr>
          <p:nvPr>
            <p:ph type="sldNum" sz="quarter" idx="12"/>
          </p:nvPr>
        </p:nvSpPr>
        <p:spPr/>
        <p:txBody>
          <a:bodyPr/>
          <a:lstStyle/>
          <a:p>
            <a:fld id="{CE53F6A3-6838-42D6-9BE5-08052D3EC47D}" type="slidenum">
              <a:rPr lang="en-US" smtClean="0"/>
              <a:t>‹#›</a:t>
            </a:fld>
            <a:endParaRPr lang="en-US"/>
          </a:p>
        </p:txBody>
      </p:sp>
    </p:spTree>
    <p:extLst>
      <p:ext uri="{BB962C8B-B14F-4D97-AF65-F5344CB8AC3E}">
        <p14:creationId xmlns:p14="http://schemas.microsoft.com/office/powerpoint/2010/main" val="2248261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F5501-58B0-0548-8080-C31C1151F5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876CCC-9E27-A64F-E3ED-60588291303E}"/>
              </a:ext>
            </a:extLst>
          </p:cNvPr>
          <p:cNvSpPr>
            <a:spLocks noGrp="1"/>
          </p:cNvSpPr>
          <p:nvPr>
            <p:ph type="dt" sz="half" idx="10"/>
          </p:nvPr>
        </p:nvSpPr>
        <p:spPr/>
        <p:txBody>
          <a:bodyPr/>
          <a:lstStyle/>
          <a:p>
            <a:fld id="{6992B819-02F6-46F5-A91C-E78FC15FA834}" type="datetimeFigureOut">
              <a:rPr lang="en-US" smtClean="0"/>
              <a:t>11/17/25</a:t>
            </a:fld>
            <a:endParaRPr lang="en-US"/>
          </a:p>
        </p:txBody>
      </p:sp>
      <p:sp>
        <p:nvSpPr>
          <p:cNvPr id="4" name="Footer Placeholder 3">
            <a:extLst>
              <a:ext uri="{FF2B5EF4-FFF2-40B4-BE49-F238E27FC236}">
                <a16:creationId xmlns:a16="http://schemas.microsoft.com/office/drawing/2014/main" id="{0549F20E-80DF-82D2-52E5-9AB4EF03A8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124B93-2A6F-FFE4-F95C-E796E12D2272}"/>
              </a:ext>
            </a:extLst>
          </p:cNvPr>
          <p:cNvSpPr>
            <a:spLocks noGrp="1"/>
          </p:cNvSpPr>
          <p:nvPr>
            <p:ph type="sldNum" sz="quarter" idx="12"/>
          </p:nvPr>
        </p:nvSpPr>
        <p:spPr/>
        <p:txBody>
          <a:bodyPr/>
          <a:lstStyle/>
          <a:p>
            <a:fld id="{CE53F6A3-6838-42D6-9BE5-08052D3EC47D}" type="slidenum">
              <a:rPr lang="en-US" smtClean="0"/>
              <a:t>‹#›</a:t>
            </a:fld>
            <a:endParaRPr lang="en-US"/>
          </a:p>
        </p:txBody>
      </p:sp>
    </p:spTree>
    <p:extLst>
      <p:ext uri="{BB962C8B-B14F-4D97-AF65-F5344CB8AC3E}">
        <p14:creationId xmlns:p14="http://schemas.microsoft.com/office/powerpoint/2010/main" val="176223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F29F28-148F-435E-3468-7A581C4645D8}"/>
              </a:ext>
            </a:extLst>
          </p:cNvPr>
          <p:cNvSpPr>
            <a:spLocks noGrp="1"/>
          </p:cNvSpPr>
          <p:nvPr>
            <p:ph type="dt" sz="half" idx="10"/>
          </p:nvPr>
        </p:nvSpPr>
        <p:spPr/>
        <p:txBody>
          <a:bodyPr/>
          <a:lstStyle/>
          <a:p>
            <a:fld id="{6992B819-02F6-46F5-A91C-E78FC15FA834}" type="datetimeFigureOut">
              <a:rPr lang="en-US" smtClean="0"/>
              <a:t>11/17/25</a:t>
            </a:fld>
            <a:endParaRPr lang="en-US"/>
          </a:p>
        </p:txBody>
      </p:sp>
      <p:sp>
        <p:nvSpPr>
          <p:cNvPr id="3" name="Footer Placeholder 2">
            <a:extLst>
              <a:ext uri="{FF2B5EF4-FFF2-40B4-BE49-F238E27FC236}">
                <a16:creationId xmlns:a16="http://schemas.microsoft.com/office/drawing/2014/main" id="{95F777D7-B16C-FA45-4C69-DDF4C110F6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47FEA1-6E93-79C0-B5C9-164E0E597FE7}"/>
              </a:ext>
            </a:extLst>
          </p:cNvPr>
          <p:cNvSpPr>
            <a:spLocks noGrp="1"/>
          </p:cNvSpPr>
          <p:nvPr>
            <p:ph type="sldNum" sz="quarter" idx="12"/>
          </p:nvPr>
        </p:nvSpPr>
        <p:spPr/>
        <p:txBody>
          <a:bodyPr/>
          <a:lstStyle/>
          <a:p>
            <a:fld id="{CE53F6A3-6838-42D6-9BE5-08052D3EC47D}" type="slidenum">
              <a:rPr lang="en-US" smtClean="0"/>
              <a:t>‹#›</a:t>
            </a:fld>
            <a:endParaRPr lang="en-US"/>
          </a:p>
        </p:txBody>
      </p:sp>
    </p:spTree>
    <p:extLst>
      <p:ext uri="{BB962C8B-B14F-4D97-AF65-F5344CB8AC3E}">
        <p14:creationId xmlns:p14="http://schemas.microsoft.com/office/powerpoint/2010/main" val="2190725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78CDC-74EB-0440-819E-01FCDF8293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F2A041-2E6E-EC0F-5E7F-815A5074B5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86A32A-432C-F507-0801-D2DB2E92A2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3380AF-DCDC-4964-8EF8-975EF6C630DA}"/>
              </a:ext>
            </a:extLst>
          </p:cNvPr>
          <p:cNvSpPr>
            <a:spLocks noGrp="1"/>
          </p:cNvSpPr>
          <p:nvPr>
            <p:ph type="dt" sz="half" idx="10"/>
          </p:nvPr>
        </p:nvSpPr>
        <p:spPr/>
        <p:txBody>
          <a:bodyPr/>
          <a:lstStyle/>
          <a:p>
            <a:fld id="{6992B819-02F6-46F5-A91C-E78FC15FA834}" type="datetimeFigureOut">
              <a:rPr lang="en-US" smtClean="0"/>
              <a:t>11/17/25</a:t>
            </a:fld>
            <a:endParaRPr lang="en-US"/>
          </a:p>
        </p:txBody>
      </p:sp>
      <p:sp>
        <p:nvSpPr>
          <p:cNvPr id="6" name="Footer Placeholder 5">
            <a:extLst>
              <a:ext uri="{FF2B5EF4-FFF2-40B4-BE49-F238E27FC236}">
                <a16:creationId xmlns:a16="http://schemas.microsoft.com/office/drawing/2014/main" id="{443BAA30-087C-97C6-11CD-771734B11E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761E78-E69B-F5F5-E9EC-35AC433E4EA0}"/>
              </a:ext>
            </a:extLst>
          </p:cNvPr>
          <p:cNvSpPr>
            <a:spLocks noGrp="1"/>
          </p:cNvSpPr>
          <p:nvPr>
            <p:ph type="sldNum" sz="quarter" idx="12"/>
          </p:nvPr>
        </p:nvSpPr>
        <p:spPr/>
        <p:txBody>
          <a:bodyPr/>
          <a:lstStyle/>
          <a:p>
            <a:fld id="{CE53F6A3-6838-42D6-9BE5-08052D3EC47D}" type="slidenum">
              <a:rPr lang="en-US" smtClean="0"/>
              <a:t>‹#›</a:t>
            </a:fld>
            <a:endParaRPr lang="en-US"/>
          </a:p>
        </p:txBody>
      </p:sp>
    </p:spTree>
    <p:extLst>
      <p:ext uri="{BB962C8B-B14F-4D97-AF65-F5344CB8AC3E}">
        <p14:creationId xmlns:p14="http://schemas.microsoft.com/office/powerpoint/2010/main" val="2605632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DEDDA-0FDF-384F-0BDE-E8146DA354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DDE68B-859F-3157-8E4A-E0CD547102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996859-37A1-92F6-3D81-5300DAFC87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AAD98D-75AF-9507-AE7B-AD0F3978CDA1}"/>
              </a:ext>
            </a:extLst>
          </p:cNvPr>
          <p:cNvSpPr>
            <a:spLocks noGrp="1"/>
          </p:cNvSpPr>
          <p:nvPr>
            <p:ph type="dt" sz="half" idx="10"/>
          </p:nvPr>
        </p:nvSpPr>
        <p:spPr/>
        <p:txBody>
          <a:bodyPr/>
          <a:lstStyle/>
          <a:p>
            <a:fld id="{6992B819-02F6-46F5-A91C-E78FC15FA834}" type="datetimeFigureOut">
              <a:rPr lang="en-US" smtClean="0"/>
              <a:t>11/17/25</a:t>
            </a:fld>
            <a:endParaRPr lang="en-US"/>
          </a:p>
        </p:txBody>
      </p:sp>
      <p:sp>
        <p:nvSpPr>
          <p:cNvPr id="6" name="Footer Placeholder 5">
            <a:extLst>
              <a:ext uri="{FF2B5EF4-FFF2-40B4-BE49-F238E27FC236}">
                <a16:creationId xmlns:a16="http://schemas.microsoft.com/office/drawing/2014/main" id="{AE73E87E-7120-1973-F81B-55CA0B1135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A87C45-FE48-EF65-9FDB-6B0386249A79}"/>
              </a:ext>
            </a:extLst>
          </p:cNvPr>
          <p:cNvSpPr>
            <a:spLocks noGrp="1"/>
          </p:cNvSpPr>
          <p:nvPr>
            <p:ph type="sldNum" sz="quarter" idx="12"/>
          </p:nvPr>
        </p:nvSpPr>
        <p:spPr/>
        <p:txBody>
          <a:bodyPr/>
          <a:lstStyle/>
          <a:p>
            <a:fld id="{CE53F6A3-6838-42D6-9BE5-08052D3EC47D}" type="slidenum">
              <a:rPr lang="en-US" smtClean="0"/>
              <a:t>‹#›</a:t>
            </a:fld>
            <a:endParaRPr lang="en-US"/>
          </a:p>
        </p:txBody>
      </p:sp>
    </p:spTree>
    <p:extLst>
      <p:ext uri="{BB962C8B-B14F-4D97-AF65-F5344CB8AC3E}">
        <p14:creationId xmlns:p14="http://schemas.microsoft.com/office/powerpoint/2010/main" val="3194208462"/>
      </p:ext>
    </p:extLst>
  </p:cSld>
  <p:clrMapOvr>
    <a:masterClrMapping/>
  </p:clrMapOvr>
</p:sldLayout>
</file>

<file path=ppt/slideMasters/_rels/slideMaster1.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443275-1395-B1BC-418D-7192BD45DB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D6B4C8-F666-D074-5753-0E9880377B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E583E5-42BC-3407-B23F-0D4BD63027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992B819-02F6-46F5-A91C-E78FC15FA834}" type="datetimeFigureOut">
              <a:rPr lang="en-US" smtClean="0"/>
              <a:t>11/17/25</a:t>
            </a:fld>
            <a:endParaRPr lang="en-US"/>
          </a:p>
        </p:txBody>
      </p:sp>
      <p:sp>
        <p:nvSpPr>
          <p:cNvPr id="5" name="Footer Placeholder 4">
            <a:extLst>
              <a:ext uri="{FF2B5EF4-FFF2-40B4-BE49-F238E27FC236}">
                <a16:creationId xmlns:a16="http://schemas.microsoft.com/office/drawing/2014/main" id="{0FE0FD6A-F02A-771F-F8B4-3DC13A023A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BE5073E-2FD4-CCF8-006D-C4C53C14C1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E53F6A3-6838-42D6-9BE5-08052D3EC47D}" type="slidenum">
              <a:rPr lang="en-US" smtClean="0"/>
              <a:t>‹#›</a:t>
            </a:fld>
            <a:endParaRPr lang="en-US"/>
          </a:p>
        </p:txBody>
      </p:sp>
    </p:spTree>
    <p:extLst>
      <p:ext uri="{BB962C8B-B14F-4D97-AF65-F5344CB8AC3E}">
        <p14:creationId xmlns:p14="http://schemas.microsoft.com/office/powerpoint/2010/main" val="3977215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s>
</file>

<file path=ppt/slides/_rels/slide10.xml.rels><?xml version="1.0" encoding="UTF-8"?><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 Id="rId3" Type="http://schemas.openxmlformats.org/officeDocument/2006/relationships/image" Target="../media/image23.svg"/><Relationship Id="rId4" Type="http://schemas.openxmlformats.org/officeDocument/2006/relationships/image" Target="../media/image13.png"/><Relationship Id="rId5" Type="http://schemas.openxmlformats.org/officeDocument/2006/relationships/image" Target="../media/image14.svg"/></Relationships>
</file>

<file path=ppt/slides/_rels/slide12.xml.rels><?xml version="1.0" encoding="UTF-8"?><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3.xml.rels><?xml version="1.0" encoding="UTF-8"?><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hyperlink" Target="https://doi.org/10.1016/j.hrmr.2010.09.001" TargetMode="External"/><Relationship Id="rId4" Type="http://schemas.openxmlformats.org/officeDocument/2006/relationships/hyperlink" Target="https://doi.org/10.1111/j.1365-2923.2010.03849.x" TargetMode="External"/><Relationship Id="rId5" Type="http://schemas.openxmlformats.org/officeDocument/2006/relationships/hyperlink" Target="https://doi.org/10.1002/hrm.21618" TargetMode="External"/><Relationship Id="rId6" Type="http://schemas.openxmlformats.org/officeDocument/2006/relationships/hyperlink" Target="https://doi.org/10.1016/j.hrmr.2009.08.002" TargetMode="External"/><Relationship Id="rId7" Type="http://schemas.openxmlformats.org/officeDocument/2006/relationships/hyperlink" Target="https://openaccess.city.ac.uk/id/eprint/4872/" TargetMode="External"/><Relationship Id="rId8" Type="http://schemas.openxmlformats.org/officeDocument/2006/relationships/hyperlink" Target="https://doi.org/10.1016/j.orgdyn.2024.101089" TargetMode="External"/><Relationship Id="rId9" Type="http://schemas.openxmlformats.org/officeDocument/2006/relationships/hyperlink" Target="https://doi.org/10.1016/j.hrmr.2024.101061" TargetMode="External"/></Relationships>
</file>

<file path=ppt/slides/_rels/slide15.xml.rels><?xml version="1.0" encoding="UTF-8"?><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 Id="rId3" Type="http://schemas.openxmlformats.org/officeDocument/2006/relationships/image" Target="../media/image23.svg"/><Relationship Id="rId4" Type="http://schemas.openxmlformats.org/officeDocument/2006/relationships/image" Target="../media/image13.png"/><Relationship Id="rId5" Type="http://schemas.openxmlformats.org/officeDocument/2006/relationships/image" Target="../media/image14.svg"/></Relationships>
</file>

<file path=ppt/slides/_rels/slide2.xml.rels><?xml version="1.0" encoding="UTF-8"?><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18.svg"/></Relationships>
</file>

<file path=ppt/slides/_rels/slide5.xml.rels><?xml version="1.0" encoding="UTF-8"?><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18.svg"/></Relationships>
</file>

<file path=ppt/slides/_rels/slide9.xml.rels><?xml version="1.0" encoding="UTF-8"?><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g"/><Relationship Id="rId3" Type="http://schemas.openxmlformats.org/officeDocument/2006/relationships/image" Target="../media/image20.png"/><Relationship Id="rId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57E88"/>
        </a:solidFill>
        <a:effectLst/>
      </p:bgPr>
    </p:bg>
    <p:spTree>
      <p:nvGrpSpPr>
        <p:cNvPr id="1" name=""/>
        <p:cNvGrpSpPr/>
        <p:nvPr/>
      </p:nvGrpSpPr>
      <p:grpSpPr>
        <a:xfrm>
          <a:off x="0" y="0"/>
          <a:ext cx="0" cy="0"/>
          <a:chOff x="0" y="0"/>
          <a:chExt cx="0" cy="0"/>
        </a:xfrm>
      </p:grpSpPr>
      <p:pic>
        <p:nvPicPr>
          <p:cNvPr id="6" name="Picture 5" descr="A person sitting in a chair talking to a person  AI-generated content may be incorrect.">
            <a:extLst>
              <a:ext uri="{FF2B5EF4-FFF2-40B4-BE49-F238E27FC236}">
                <a16:creationId xmlns:a16="http://schemas.microsoft.com/office/drawing/2014/main" id="{C4903884-A4DA-B43E-DE4F-70CE3277F5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965700" y="-1"/>
            <a:ext cx="7233406" cy="4822271"/>
          </a:xfrm>
          <a:prstGeom prst="rect">
            <a:avLst/>
          </a:prstGeom>
        </p:spPr>
      </p:pic>
      <p:sp>
        <p:nvSpPr>
          <p:cNvPr id="15" name="Rectangle 14">
            <a:extLst>
              <a:ext uri="{FF2B5EF4-FFF2-40B4-BE49-F238E27FC236}">
                <a16:creationId xmlns:a16="http://schemas.microsoft.com/office/drawing/2014/main" id="{F4D4F239-59AD-0C3D-1527-F88C07FC5C3A}"/>
              </a:ext>
            </a:extLst>
          </p:cNvPr>
          <p:cNvSpPr/>
          <p:nvPr/>
        </p:nvSpPr>
        <p:spPr>
          <a:xfrm>
            <a:off x="0" y="4817023"/>
            <a:ext cx="12192000" cy="2040977"/>
          </a:xfrm>
          <a:prstGeom prst="rect">
            <a:avLst/>
          </a:prstGeom>
          <a:solidFill>
            <a:srgbClr val="015A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AE2CD68-F839-2383-4B57-98E3521BD162}"/>
              </a:ext>
            </a:extLst>
          </p:cNvPr>
          <p:cNvSpPr/>
          <p:nvPr/>
        </p:nvSpPr>
        <p:spPr>
          <a:xfrm>
            <a:off x="4965700" y="1"/>
            <a:ext cx="7191234" cy="4749798"/>
          </a:xfrm>
          <a:prstGeom prst="rect">
            <a:avLst/>
          </a:prstGeom>
          <a:gradFill>
            <a:gsLst>
              <a:gs pos="0">
                <a:srgbClr val="157E88"/>
              </a:gs>
              <a:gs pos="100000">
                <a:srgbClr val="157E88">
                  <a:alpha val="0"/>
                </a:srgb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D26A3694-EFEB-82D7-3E84-760E0AC3D310}"/>
              </a:ext>
            </a:extLst>
          </p:cNvPr>
          <p:cNvPicPr>
            <a:picLocks noChangeAspect="1"/>
          </p:cNvPicPr>
          <p:nvPr/>
        </p:nvPicPr>
        <p:blipFill>
          <a:blip r:embed="rId3">
            <a:alphaModFix amt="10000"/>
          </a:blip>
          <a:stretch>
            <a:fillRect/>
          </a:stretch>
        </p:blipFill>
        <p:spPr>
          <a:xfrm>
            <a:off x="328684" y="310625"/>
            <a:ext cx="11534632" cy="6236749"/>
          </a:xfrm>
          <a:prstGeom prst="rect">
            <a:avLst/>
          </a:prstGeom>
        </p:spPr>
      </p:pic>
      <p:sp>
        <p:nvSpPr>
          <p:cNvPr id="5" name="TextBox 4">
            <a:extLst>
              <a:ext uri="{FF2B5EF4-FFF2-40B4-BE49-F238E27FC236}">
                <a16:creationId xmlns:a16="http://schemas.microsoft.com/office/drawing/2014/main" id="{A5B61744-0F28-BEFB-5118-9C2E823F1D98}"/>
              </a:ext>
            </a:extLst>
          </p:cNvPr>
          <p:cNvSpPr txBox="1"/>
          <p:nvPr/>
        </p:nvSpPr>
        <p:spPr>
          <a:xfrm>
            <a:off x="622302" y="2298698"/>
            <a:ext cx="6051550" cy="1954381"/>
          </a:xfrm>
          <a:prstGeom prst="rect">
            <a:avLst/>
          </a:prstGeom>
          <a:noFill/>
        </p:spPr>
        <p:txBody>
          <a:bodyPr wrap="square">
            <a:spAutoFit/>
          </a:bodyPr>
          <a:lstStyle/>
          <a:p>
            <a:pPr>
              <a:spcBef>
                <a:spcPts val="300"/>
              </a:spcBef>
              <a:spcAft>
                <a:spcPts val="300"/>
              </a:spcAft>
            </a:pPr>
            <a:r>
              <a:rPr lang="en-US" sz="2400" b="1">
                <a:solidFill>
                  <a:schemeClr val="bg1"/>
                </a:solidFill>
                <a:latin typeface="Figtree" pitchFamily="2" charset="0"/>
              </a:rPr>
              <a:t>The Feedforward Interview</a:t>
            </a:r>
          </a:p>
          <a:p>
            <a:pPr>
              <a:spcBef>
                <a:spcPts val="300"/>
              </a:spcBef>
              <a:spcAft>
                <a:spcPts val="300"/>
              </a:spcAft>
            </a:pPr>
            <a:r>
              <a:rPr lang="en-US" sz="4400" b="1">
                <a:solidFill>
                  <a:schemeClr val="bg1"/>
                </a:solidFill>
                <a:latin typeface="Figtree" pitchFamily="2" charset="0"/>
              </a:rPr>
              <a:t>for a Problem</a:t>
            </a:r>
          </a:p>
        </p:txBody>
      </p:sp>
      <p:sp>
        <p:nvSpPr>
          <p:cNvPr id="7" name="TextBox 6">
            <a:extLst>
              <a:ext uri="{FF2B5EF4-FFF2-40B4-BE49-F238E27FC236}">
                <a16:creationId xmlns:a16="http://schemas.microsoft.com/office/drawing/2014/main" id="{05332D2D-F842-3BA7-03FC-4EDE1C64E8B6}"/>
              </a:ext>
            </a:extLst>
          </p:cNvPr>
          <p:cNvSpPr txBox="1"/>
          <p:nvPr/>
        </p:nvSpPr>
        <p:spPr>
          <a:xfrm>
            <a:off x="622302" y="5142258"/>
            <a:ext cx="3981450" cy="553998"/>
          </a:xfrm>
          <a:prstGeom prst="rect">
            <a:avLst/>
          </a:prstGeom>
          <a:noFill/>
        </p:spPr>
        <p:txBody>
          <a:bodyPr wrap="square">
            <a:spAutoFit/>
          </a:bodyPr>
          <a:lstStyle/>
          <a:p>
            <a:pPr lvl="0">
              <a:defRPr/>
            </a:pPr>
            <a:r>
              <a:rPr kumimoji="0" lang="en-US" sz="1600" b="1" i="0" u="none" strike="noStrike" kern="1200" cap="none" spc="0" normalizeH="0" baseline="0" noProof="0" dirty="0">
                <a:ln>
                  <a:noFill/>
                </a:ln>
                <a:solidFill>
                  <a:schemeClr val="bg1"/>
                </a:solidFill>
                <a:effectLst/>
                <a:uLnTx/>
                <a:uFillTx/>
                <a:latin typeface="Figtree" pitchFamily="2" charset="0"/>
                <a:ea typeface="+mn-ea"/>
                <a:cs typeface="+mn-cs"/>
              </a:rPr>
              <a:t>FFI Ambassadors Program</a:t>
            </a:r>
            <a:r>
              <a:rPr lang="en-US" sz="1600" b="1" dirty="0">
                <a:solidFill>
                  <a:schemeClr val="bg1"/>
                </a:solidFill>
                <a:latin typeface="Figtree" pitchFamily="2" charset="0"/>
              </a:rPr>
              <a:t/>
            </a:r>
            <a:r>
              <a:rPr kumimoji="0" lang="en-US" sz="1600" b="1" i="0" u="none" strike="noStrike" kern="1200" cap="none" spc="0" normalizeH="0" baseline="0" noProof="0" dirty="0">
                <a:ln>
                  <a:noFill/>
                </a:ln>
                <a:solidFill>
                  <a:schemeClr val="bg1"/>
                </a:solidFill>
                <a:effectLst/>
                <a:uLnTx/>
                <a:uFillTx/>
                <a:latin typeface="Figtree" pitchFamily="2" charset="0"/>
                <a:ea typeface="+mn-ea"/>
                <a:cs typeface="+mn-cs"/>
              </a:rPr>
              <a:t/>
            </a:r>
            <a:endParaRPr lang="en-US" sz="1600" b="1" dirty="0">
              <a:solidFill>
                <a:schemeClr val="bg1"/>
              </a:solidFill>
              <a:latin typeface="Figtree"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Figtree" pitchFamily="2" charset="0"/>
                <a:ea typeface="+mn-ea"/>
                <a:cs typeface="+mn-cs"/>
              </a:rPr>
              <a:t>2026 Edition</a:t>
            </a:r>
          </a:p>
        </p:txBody>
      </p:sp>
      <p:pic>
        <p:nvPicPr>
          <p:cNvPr id="8" name="Picture 7">
            <a:extLst>
              <a:ext uri="{FF2B5EF4-FFF2-40B4-BE49-F238E27FC236}">
                <a16:creationId xmlns:a16="http://schemas.microsoft.com/office/drawing/2014/main" id="{8FFFC08A-008F-BD52-79E8-D54175775175}"/>
              </a:ext>
            </a:extLst>
          </p:cNvPr>
          <p:cNvPicPr>
            <a:picLocks noChangeAspect="1"/>
          </p:cNvPicPr>
          <p:nvPr/>
        </p:nvPicPr>
        <p:blipFill>
          <a:blip r:embed="rId4"/>
          <a:stretch>
            <a:fillRect/>
          </a:stretch>
        </p:blipFill>
        <p:spPr>
          <a:xfrm>
            <a:off x="622302" y="585730"/>
            <a:ext cx="925565" cy="890587"/>
          </a:xfrm>
          <a:prstGeom prst="ellipse">
            <a:avLst/>
          </a:prstGeom>
        </p:spPr>
      </p:pic>
      <p:sp>
        <p:nvSpPr>
          <p:cNvPr id="10" name="TextBox 9">
            <a:extLst>
              <a:ext uri="{FF2B5EF4-FFF2-40B4-BE49-F238E27FC236}">
                <a16:creationId xmlns:a16="http://schemas.microsoft.com/office/drawing/2014/main" id="{BAD0324C-B06D-D934-144A-76EEA70EDC00}"/>
              </a:ext>
            </a:extLst>
          </p:cNvPr>
          <p:cNvSpPr txBox="1"/>
          <p:nvPr/>
        </p:nvSpPr>
        <p:spPr>
          <a:xfrm>
            <a:off x="1917037" y="527599"/>
            <a:ext cx="3462080" cy="1015663"/>
          </a:xfrm>
          <a:prstGeom prst="rect">
            <a:avLst/>
          </a:prstGeom>
          <a:noFill/>
        </p:spPr>
        <p:txBody>
          <a:bodyPr wrap="square">
            <a:spAutoFit/>
          </a:bodyPr>
          <a:lstStyle/>
          <a:p>
            <a:r>
              <a:rPr lang="en-US" sz="1600" b="1" dirty="0">
                <a:solidFill>
                  <a:schemeClr val="bg1"/>
                </a:solidFill>
                <a:latin typeface="Figtree" pitchFamily="2" charset="0"/>
              </a:rPr>
              <a:t xml:space="preserve">Prof. Avi Kluger, </a:t>
            </a:r>
          </a:p>
          <a:p>
            <a:r>
              <a:rPr lang="en-US" sz="1400" dirty="0">
                <a:solidFill>
                  <a:schemeClr val="bg1"/>
                </a:solidFill>
                <a:latin typeface="Figtree" pitchFamily="2" charset="0"/>
              </a:rPr>
              <a:t>Hebrew University Business School</a:t>
            </a:r>
          </a:p>
          <a:p>
            <a:endParaRPr lang="en-US" sz="500" dirty="0">
              <a:solidFill>
                <a:schemeClr val="bg1"/>
              </a:solidFill>
              <a:latin typeface="Figtree" pitchFamily="2" charset="0"/>
            </a:endParaRPr>
          </a:p>
          <a:p>
            <a:r>
              <a:rPr lang="en-US" sz="1200" dirty="0">
                <a:solidFill>
                  <a:schemeClr val="bg1"/>
                </a:solidFill>
                <a:latin typeface="Figtree" pitchFamily="2" charset="0"/>
              </a:rPr>
              <a:t>Co-developed with Dr. Dina Nir (Ono College); co-researched with Dr. Eyal Rechter &amp; Dr. Dina Nir</a:t>
            </a:r>
          </a:p>
        </p:txBody>
      </p:sp>
      <p:sp>
        <p:nvSpPr>
          <p:cNvPr id="17" name="Rectangle 16">
            <a:extLst>
              <a:ext uri="{FF2B5EF4-FFF2-40B4-BE49-F238E27FC236}">
                <a16:creationId xmlns:a16="http://schemas.microsoft.com/office/drawing/2014/main" id="{77182C00-EBA2-166C-BE82-DE3D4AA35A78}"/>
              </a:ext>
            </a:extLst>
          </p:cNvPr>
          <p:cNvSpPr/>
          <p:nvPr/>
        </p:nvSpPr>
        <p:spPr>
          <a:xfrm>
            <a:off x="0" y="4748289"/>
            <a:ext cx="12191998" cy="9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AB36534-5A9B-560D-44C6-CA4AACB7ACA0}"/>
              </a:ext>
            </a:extLst>
          </p:cNvPr>
          <p:cNvSpPr/>
          <p:nvPr/>
        </p:nvSpPr>
        <p:spPr>
          <a:xfrm>
            <a:off x="6528792" y="3972066"/>
            <a:ext cx="1628775" cy="162877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94C2865-1E73-54E2-D3DE-A0CF2A45FFD0}"/>
              </a:ext>
            </a:extLst>
          </p:cNvPr>
          <p:cNvSpPr/>
          <p:nvPr/>
        </p:nvSpPr>
        <p:spPr>
          <a:xfrm>
            <a:off x="8374559" y="3972066"/>
            <a:ext cx="1628775" cy="162877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14657BC-97B6-5976-64C8-2552E214ACE3}"/>
              </a:ext>
            </a:extLst>
          </p:cNvPr>
          <p:cNvSpPr/>
          <p:nvPr/>
        </p:nvSpPr>
        <p:spPr>
          <a:xfrm>
            <a:off x="10220325" y="3972066"/>
            <a:ext cx="1628775" cy="162877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1C6C3EFC-D146-409E-8E5F-14E1788CF649}"/>
              </a:ext>
            </a:extLst>
          </p:cNvPr>
          <p:cNvPicPr>
            <a:picLocks noChangeAspect="1"/>
          </p:cNvPicPr>
          <p:nvPr/>
        </p:nvPicPr>
        <p:blipFill>
          <a:blip r:embed="rId5"/>
          <a:stretch>
            <a:fillRect/>
          </a:stretch>
        </p:blipFill>
        <p:spPr>
          <a:xfrm>
            <a:off x="6725012" y="4619128"/>
            <a:ext cx="1264178" cy="313771"/>
          </a:xfrm>
          <a:prstGeom prst="rect">
            <a:avLst/>
          </a:prstGeom>
        </p:spPr>
      </p:pic>
      <p:pic>
        <p:nvPicPr>
          <p:cNvPr id="1026" name="Picture 2">
            <a:extLst>
              <a:ext uri="{FF2B5EF4-FFF2-40B4-BE49-F238E27FC236}">
                <a16:creationId xmlns:a16="http://schemas.microsoft.com/office/drawing/2014/main" id="{8ED5E353-FE75-C724-CAE2-ED1ED46D73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66962" y="4323636"/>
            <a:ext cx="843968" cy="85482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DF719355-4BEA-B8EC-D071-759F8F14DEA5}"/>
              </a:ext>
            </a:extLst>
          </p:cNvPr>
          <p:cNvPicPr>
            <a:picLocks noChangeAspect="1"/>
          </p:cNvPicPr>
          <p:nvPr/>
        </p:nvPicPr>
        <p:blipFill>
          <a:blip r:embed="rId7"/>
          <a:stretch>
            <a:fillRect/>
          </a:stretch>
        </p:blipFill>
        <p:spPr>
          <a:xfrm>
            <a:off x="10404360" y="4616905"/>
            <a:ext cx="1316388" cy="339096"/>
          </a:xfrm>
          <a:prstGeom prst="rect">
            <a:avLst/>
          </a:prstGeom>
        </p:spPr>
      </p:pic>
    </p:spTree>
    <p:extLst>
      <p:ext uri="{BB962C8B-B14F-4D97-AF65-F5344CB8AC3E}">
        <p14:creationId xmlns:p14="http://schemas.microsoft.com/office/powerpoint/2010/main" val="4080012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86F17-B705-88FD-A902-E03387546A6C}"/>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71484ACD-90C8-FDCB-3F48-EBF03D14E1A2}"/>
              </a:ext>
            </a:extLst>
          </p:cNvPr>
          <p:cNvSpPr/>
          <p:nvPr/>
        </p:nvSpPr>
        <p:spPr>
          <a:xfrm flipV="1">
            <a:off x="0" y="3561911"/>
            <a:ext cx="12192000" cy="1977656"/>
          </a:xfrm>
          <a:prstGeom prst="rect">
            <a:avLst/>
          </a:prstGeom>
          <a:gradFill>
            <a:gsLst>
              <a:gs pos="0">
                <a:schemeClr val="bg1">
                  <a:alpha val="0"/>
                </a:schemeClr>
              </a:gs>
              <a:gs pos="100000">
                <a:srgbClr val="157E88">
                  <a:alpha val="10000"/>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C7496D7-ACAA-5CBF-86B9-9D31F33F4CD9}"/>
              </a:ext>
            </a:extLst>
          </p:cNvPr>
          <p:cNvSpPr txBox="1"/>
          <p:nvPr/>
        </p:nvSpPr>
        <p:spPr>
          <a:xfrm>
            <a:off x="2296000" y="524977"/>
            <a:ext cx="7600000" cy="979755"/>
          </a:xfrm>
          <a:prstGeom prst="rect">
            <a:avLst/>
          </a:prstGeom>
          <a:noFill/>
        </p:spPr>
        <p:txBody>
          <a:bodyPr wrap="square">
            <a:spAutoFit/>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US" sz="2000" b="1" i="0" u="none" strike="noStrike" kern="1200" cap="none" spc="0" normalizeH="0" baseline="0" noProof="0" dirty="0">
                <a:ln>
                  <a:noFill/>
                </a:ln>
                <a:solidFill>
                  <a:srgbClr val="E97132"/>
                </a:solidFill>
                <a:effectLst/>
                <a:uLnTx/>
                <a:uFillTx/>
                <a:latin typeface="Figtree" pitchFamily="2" charset="0"/>
                <a:ea typeface="+mn-ea"/>
                <a:cs typeface="+mn-cs"/>
              </a:rPr>
              <a:t>FFI for a Problem</a:t>
            </a:r>
          </a:p>
          <a:p>
            <a:pPr algn="ctr"/>
            <a:r>
              <a:rPr lang="en-US" sz="3600" b="1" dirty="0">
                <a:solidFill>
                  <a:schemeClr val="tx1">
                    <a:lumMod val="95000"/>
                    <a:lumOff val="5000"/>
                  </a:schemeClr>
                </a:solidFill>
                <a:latin typeface="Figtree" pitchFamily="2" charset="0"/>
              </a:rPr>
              <a:t>The Full Script</a:t>
            </a:r>
          </a:p>
        </p:txBody>
      </p:sp>
      <p:sp>
        <p:nvSpPr>
          <p:cNvPr id="4" name="Oval 3">
            <a:extLst>
              <a:ext uri="{FF2B5EF4-FFF2-40B4-BE49-F238E27FC236}">
                <a16:creationId xmlns:a16="http://schemas.microsoft.com/office/drawing/2014/main" id="{B97F8D33-5735-F74D-961B-EABC713EC3A4}"/>
              </a:ext>
            </a:extLst>
          </p:cNvPr>
          <p:cNvSpPr/>
          <p:nvPr/>
        </p:nvSpPr>
        <p:spPr>
          <a:xfrm>
            <a:off x="11586765" y="6238887"/>
            <a:ext cx="288000" cy="28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fld id="{FAF778E4-5475-4379-844A-19563C6A0860}" type="slidenum">
              <a:rPr lang="en-US" sz="900" b="1" smtClean="0">
                <a:solidFill>
                  <a:schemeClr val="bg1"/>
                </a:solidFill>
                <a:latin typeface="Figtree" pitchFamily="2" charset="0"/>
              </a:rPr>
              <a:t>10</a:t>
            </a:fld>
            <a:endParaRPr lang="en-US" sz="900" b="1" dirty="0">
              <a:solidFill>
                <a:schemeClr val="bg1"/>
              </a:solidFill>
              <a:latin typeface="Figtree" pitchFamily="2" charset="0"/>
            </a:endParaRPr>
          </a:p>
        </p:txBody>
      </p:sp>
      <p:sp>
        <p:nvSpPr>
          <p:cNvPr id="8" name="Rectangle: Rounded Corners 7">
            <a:extLst>
              <a:ext uri="{FF2B5EF4-FFF2-40B4-BE49-F238E27FC236}">
                <a16:creationId xmlns:a16="http://schemas.microsoft.com/office/drawing/2014/main" id="{B7E0B3CB-B17B-83A5-CE2C-6BB4732C91A6}"/>
              </a:ext>
            </a:extLst>
          </p:cNvPr>
          <p:cNvSpPr/>
          <p:nvPr/>
        </p:nvSpPr>
        <p:spPr>
          <a:xfrm>
            <a:off x="864782" y="1680000"/>
            <a:ext cx="4905151" cy="2160000"/>
          </a:xfrm>
          <a:prstGeom prst="roundRect">
            <a:avLst/>
          </a:prstGeom>
          <a:solidFill>
            <a:srgbClr val="157E88"/>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10000" rIns="180000" bIns="110000" rtlCol="0" anchor="ctr"/>
          <a:lstStyle/>
          <a:p>
            <a:pPr>
              <a:spcBef>
                <a:spcPts val="300"/>
              </a:spcBef>
              <a:spcAft>
                <a:spcPts val="300"/>
              </a:spcAft>
            </a:pPr>
            <a:r>
              <a:rPr lang="en-US" sz="1400" b="1">
                <a:latin typeface="Figtree" pitchFamily="2" charset="0"/>
              </a:rPr>
              <a:t>Stage 1 — Introduction:</a:t>
            </a:r>
          </a:p>
          <a:p>
            <a:pPr>
              <a:spcBef>
                <a:spcPts val="300"/>
              </a:spcBef>
              <a:spcAft>
                <a:spcPts val="300"/>
              </a:spcAft>
            </a:pPr>
            <a:r>
              <a:rPr lang="en-US" sz="1100" b="1">
                <a:latin typeface="Figtree" pitchFamily="2" charset="0"/>
              </a:rPr>
              <a:t>“From what you told me, I know that often you experience [the cause of the pain], but now, I would like you consider situations in which you experienced [the ideal opposite].”</a:t>
            </a:r>
          </a:p>
        </p:txBody>
      </p:sp>
      <p:sp>
        <p:nvSpPr>
          <p:cNvPr id="9" name="Rectangle: Rounded Corners 8">
            <a:extLst>
              <a:ext uri="{FF2B5EF4-FFF2-40B4-BE49-F238E27FC236}">
                <a16:creationId xmlns:a16="http://schemas.microsoft.com/office/drawing/2014/main" id="{27B5B367-2B5C-E2BB-3BFE-8F2B50EEB380}"/>
              </a:ext>
            </a:extLst>
          </p:cNvPr>
          <p:cNvSpPr/>
          <p:nvPr/>
        </p:nvSpPr>
        <p:spPr>
          <a:xfrm>
            <a:off x="6422068" y="1680000"/>
            <a:ext cx="4905151" cy="2160000"/>
          </a:xfrm>
          <a:prstGeom prst="roundRect">
            <a:avLst/>
          </a:prstGeom>
          <a:solidFill>
            <a:srgbClr val="157E88"/>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10000" rIns="180000" bIns="110000" rtlCol="0" anchor="ctr"/>
          <a:lstStyle/>
          <a:p>
            <a:pPr>
              <a:spcBef>
                <a:spcPts val="300"/>
              </a:spcBef>
              <a:spcAft>
                <a:spcPts val="300"/>
              </a:spcAft>
            </a:pPr>
            <a:r>
              <a:rPr lang="en-US" sz="1400" b="1">
                <a:latin typeface="Figtree" pitchFamily="2" charset="0"/>
              </a:rPr>
              <a:t>Stage 2 — The Story:</a:t>
            </a:r>
          </a:p>
          <a:p>
            <a:pPr>
              <a:spcBef>
                <a:spcPts val="300"/>
              </a:spcBef>
              <a:spcAft>
                <a:spcPts val="300"/>
              </a:spcAft>
            </a:pPr>
            <a:r>
              <a:rPr lang="en-US" sz="1100" b="1">
                <a:latin typeface="Figtree" pitchFamily="2" charset="0"/>
              </a:rPr>
              <a:t>“Could you please tell me a story about a case that you contributed to create [the ideal opposite], during which you felt at your best, full of life, and in a flow, even before the outcomes became known to you?”</a:t>
            </a:r>
          </a:p>
          <a:p>
            <a:pPr>
              <a:spcBef>
                <a:spcPts val="300"/>
              </a:spcBef>
              <a:spcAft>
                <a:spcPts val="300"/>
              </a:spcAft>
            </a:pPr>
            <a:r>
              <a:rPr lang="en-US" sz="1100">
                <a:latin typeface="Figtree" pitchFamily="2" charset="0"/>
              </a:rPr>
              <a:t>Make sure you hear a story. Would you be happy to experience it again? [IF NOT, ask for another story.] IF YES, reflect the story, correct your reflection if needed, and proceed.</a:t>
            </a:r>
          </a:p>
        </p:txBody>
      </p:sp>
      <p:sp>
        <p:nvSpPr>
          <p:cNvPr id="30" name="Rectangle: Rounded Corners 29"/>
          <p:cNvSpPr/>
          <p:nvPr/>
        </p:nvSpPr>
        <p:spPr>
          <a:xfrm>
            <a:off x="864782" y="4080000"/>
            <a:ext cx="4905151" cy="2160000"/>
          </a:xfrm>
          <a:prstGeom prst="roundRect">
            <a:avLst/>
          </a:prstGeom>
          <a:solidFill>
            <a:srgbClr val="157E88"/>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10000" rIns="180000" bIns="110000" rtlCol="0" anchor="ctr"/>
          <a:lstStyle/>
          <a:p>
            <a:pPr>
              <a:spcBef>
                <a:spcPts val="300"/>
              </a:spcBef>
              <a:spcAft>
                <a:spcPts val="300"/>
              </a:spcAft>
            </a:pPr>
            <a:r>
              <a:rPr lang="en-US" sz="1400" b="1">
                <a:latin typeface="Figtree" pitchFamily="2" charset="0"/>
              </a:rPr>
              <a:t>Stage 3 — The Peak:</a:t>
            </a:r>
          </a:p>
          <a:p>
            <a:pPr>
              <a:spcBef>
                <a:spcPts val="300"/>
              </a:spcBef>
              <a:spcAft>
                <a:spcPts val="300"/>
              </a:spcAft>
            </a:pPr>
            <a:r>
              <a:rPr lang="en-US" sz="1100" b="1">
                <a:latin typeface="Figtree" pitchFamily="2" charset="0"/>
              </a:rPr>
              <a:t>“What was the peak moment of the experience? What did you think at that moment? What did you feel at that moment? Would you like to re-experience these emotions?”</a:t>
            </a:r>
          </a:p>
          <a:p>
            <a:pPr>
              <a:spcBef>
                <a:spcPts val="300"/>
              </a:spcBef>
              <a:spcAft>
                <a:spcPts val="300"/>
              </a:spcAft>
            </a:pPr>
            <a:r>
              <a:rPr lang="en-US" sz="1100">
                <a:latin typeface="Figtree" pitchFamily="2" charset="0"/>
              </a:rPr>
              <a:t>[IF NOT, ask for another story.] IF ABSOLUTELY YES, proceed.</a:t>
            </a:r>
          </a:p>
        </p:txBody>
      </p:sp>
      <p:sp>
        <p:nvSpPr>
          <p:cNvPr id="31" name="Rectangle: Rounded Corners 30"/>
          <p:cNvSpPr/>
          <p:nvPr/>
        </p:nvSpPr>
        <p:spPr>
          <a:xfrm>
            <a:off x="6422068" y="4080000"/>
            <a:ext cx="4905151" cy="2160000"/>
          </a:xfrm>
          <a:prstGeom prst="roundRect">
            <a:avLst/>
          </a:prstGeom>
          <a:solidFill>
            <a:srgbClr val="157E88"/>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10000" rIns="180000" bIns="110000" rtlCol="0" anchor="ctr"/>
          <a:lstStyle/>
          <a:p>
            <a:pPr>
              <a:spcBef>
                <a:spcPts val="300"/>
              </a:spcBef>
              <a:spcAft>
                <a:spcPts val="300"/>
              </a:spcAft>
            </a:pPr>
            <a:r>
              <a:rPr lang="en-US" sz="1400" b="1">
                <a:latin typeface="Figtree" pitchFamily="2" charset="0"/>
              </a:rPr>
              <a:t>Stage 4 — The Conditions:</a:t>
            </a:r>
          </a:p>
          <a:p>
            <a:pPr>
              <a:spcBef>
                <a:spcPts val="300"/>
              </a:spcBef>
              <a:spcAft>
                <a:spcPts val="300"/>
              </a:spcAft>
            </a:pPr>
            <a:r>
              <a:rPr lang="en-US" sz="1100" b="1">
                <a:latin typeface="Figtree" pitchFamily="2" charset="0"/>
              </a:rPr>
              <a:t>“What were the conditions that facilitated this story? That is, what were the conditions in you, others, the organization, location, or timing, that made this story possible? What else?”</a:t>
            </a:r>
          </a:p>
          <a:p>
            <a:pPr>
              <a:spcBef>
                <a:spcPts val="300"/>
              </a:spcBef>
              <a:spcAft>
                <a:spcPts val="300"/>
              </a:spcAft>
            </a:pPr>
            <a:r>
              <a:rPr lang="en-US" sz="1100">
                <a:latin typeface="Figtree" pitchFamily="2" charset="0"/>
              </a:rPr>
              <a:t>Reflect the condition(s), ask “are there additional conditions?” and make sure the interviewee considers both self and others.</a:t>
            </a:r>
          </a:p>
        </p:txBody>
      </p:sp>
      <p:sp>
        <p:nvSpPr>
          <p:cNvPr id="21" name="Oval 20"/>
          <p:cNvSpPr/>
          <p:nvPr/>
        </p:nvSpPr>
        <p:spPr>
          <a:xfrm>
            <a:off x="731520" y="6327648"/>
            <a:ext cx="219456" cy="219456"/>
          </a:xfrm>
          <a:prstGeom prst="ellipse">
            <a:avLst/>
          </a:prstGeom>
          <a:solidFill>
            <a:srgbClr val="E97132"/>
          </a:solidFill>
          <a:ln>
            <a:no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r>
              <a:rPr sz="900" b="1">
                <a:solidFill>
                  <a:srgbClr val="FFFFFF"/>
                </a:solidFill>
                <a:latin typeface="Figtree"/>
              </a:rPr>
              <a:t>1</a:t>
            </a:r>
          </a:p>
        </p:txBody>
      </p:sp>
      <p:sp>
        <p:nvSpPr>
          <p:cNvPr id="22" name="Oval 21"/>
          <p:cNvSpPr/>
          <p:nvPr/>
        </p:nvSpPr>
        <p:spPr>
          <a:xfrm>
            <a:off x="1042416" y="6327648"/>
            <a:ext cx="219456" cy="219456"/>
          </a:xfrm>
          <a:prstGeom prst="ellipse">
            <a:avLst/>
          </a:prstGeom>
          <a:solidFill>
            <a:srgbClr val="E97132"/>
          </a:solidFill>
          <a:ln>
            <a:no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r>
              <a:rPr sz="900" b="1">
                <a:solidFill>
                  <a:srgbClr val="FFFFFF"/>
                </a:solidFill>
                <a:latin typeface="Figtree"/>
              </a:rPr>
              <a:t>2</a:t>
            </a:r>
          </a:p>
        </p:txBody>
      </p:sp>
      <p:sp>
        <p:nvSpPr>
          <p:cNvPr id="23" name="Oval 22"/>
          <p:cNvSpPr/>
          <p:nvPr/>
        </p:nvSpPr>
        <p:spPr>
          <a:xfrm>
            <a:off x="1353312" y="6327648"/>
            <a:ext cx="219456" cy="219456"/>
          </a:xfrm>
          <a:prstGeom prst="ellipse">
            <a:avLst/>
          </a:prstGeom>
          <a:solidFill>
            <a:srgbClr val="E97132"/>
          </a:solidFill>
          <a:ln>
            <a:no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r>
              <a:rPr sz="900" b="1">
                <a:solidFill>
                  <a:srgbClr val="FFFFFF"/>
                </a:solidFill>
                <a:latin typeface="Figtree"/>
              </a:rPr>
              <a:t>3</a:t>
            </a:r>
          </a:p>
        </p:txBody>
      </p:sp>
      <p:sp>
        <p:nvSpPr>
          <p:cNvPr id="24" name="Oval 23"/>
          <p:cNvSpPr/>
          <p:nvPr/>
        </p:nvSpPr>
        <p:spPr>
          <a:xfrm>
            <a:off x="1664208" y="6327648"/>
            <a:ext cx="219456" cy="219456"/>
          </a:xfrm>
          <a:prstGeom prst="ellipse">
            <a:avLst/>
          </a:prstGeom>
          <a:solidFill>
            <a:srgbClr val="E97132"/>
          </a:solidFill>
          <a:ln>
            <a:no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r>
              <a:rPr sz="900" b="1">
                <a:solidFill>
                  <a:srgbClr val="FFFFFF"/>
                </a:solidFill>
                <a:latin typeface="Figtree"/>
              </a:rPr>
              <a:t>4</a:t>
            </a:r>
          </a:p>
        </p:txBody>
      </p:sp>
      <p:sp>
        <p:nvSpPr>
          <p:cNvPr id="25" name="Oval 24"/>
          <p:cNvSpPr/>
          <p:nvPr/>
        </p:nvSpPr>
        <p:spPr>
          <a:xfrm>
            <a:off x="1975104" y="6327648"/>
            <a:ext cx="219456" cy="219456"/>
          </a:xfrm>
          <a:prstGeom prst="ellipse">
            <a:avLst/>
          </a:prstGeom>
          <a:noFill/>
          <a:ln w="12700">
            <a:solidFill>
              <a:srgbClr val="9AA5AD"/>
            </a:solid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r>
              <a:rPr sz="900" b="1">
                <a:solidFill>
                  <a:srgbClr val="9AA5AD"/>
                </a:solidFill>
                <a:latin typeface="Figtree"/>
              </a:rPr>
              <a:t>5</a:t>
            </a:r>
          </a:p>
        </p:txBody>
      </p:sp>
    </p:spTree>
    <p:extLst>
      <p:ext uri="{BB962C8B-B14F-4D97-AF65-F5344CB8AC3E}">
        <p14:creationId xmlns:p14="http://schemas.microsoft.com/office/powerpoint/2010/main" val="854650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E0AF9-4575-3E03-6BCD-3B6303E75B2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07DD182-34EC-3B02-A347-66D59B605BC0}"/>
              </a:ext>
            </a:extLst>
          </p:cNvPr>
          <p:cNvSpPr/>
          <p:nvPr/>
        </p:nvSpPr>
        <p:spPr>
          <a:xfrm rot="16200000">
            <a:off x="1681419" y="2316421"/>
            <a:ext cx="6858002" cy="2225156"/>
          </a:xfrm>
          <a:prstGeom prst="rect">
            <a:avLst/>
          </a:prstGeom>
          <a:gradFill>
            <a:gsLst>
              <a:gs pos="0">
                <a:schemeClr val="bg1">
                  <a:alpha val="0"/>
                </a:schemeClr>
              </a:gs>
              <a:gs pos="100000">
                <a:srgbClr val="157E88">
                  <a:alpha val="10000"/>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a:extLst>
              <a:ext uri="{FF2B5EF4-FFF2-40B4-BE49-F238E27FC236}">
                <a16:creationId xmlns:a16="http://schemas.microsoft.com/office/drawing/2014/main" id="{834E0517-3115-513E-AFDD-48FD9DAE7796}"/>
              </a:ext>
            </a:extLst>
          </p:cNvPr>
          <p:cNvPicPr>
            <a:picLocks noChangeAspect="1"/>
          </p:cNvPicPr>
          <p:nvPr/>
        </p:nvPicPr>
        <p:blipFill>
          <a:blip r:embed="rId2">
            <a:alphaModFix amt="10000"/>
          </a:blip>
          <a:stretch>
            <a:fillRect/>
          </a:stretch>
        </p:blipFill>
        <p:spPr>
          <a:xfrm>
            <a:off x="328684" y="310625"/>
            <a:ext cx="11534632" cy="6236749"/>
          </a:xfrm>
          <a:prstGeom prst="rect">
            <a:avLst/>
          </a:prstGeom>
        </p:spPr>
      </p:pic>
      <p:sp>
        <p:nvSpPr>
          <p:cNvPr id="3" name="TextBox 2">
            <a:extLst>
              <a:ext uri="{FF2B5EF4-FFF2-40B4-BE49-F238E27FC236}">
                <a16:creationId xmlns:a16="http://schemas.microsoft.com/office/drawing/2014/main" id="{148F37CD-E3C1-E75E-7EDE-68E12732FA14}"/>
              </a:ext>
            </a:extLst>
          </p:cNvPr>
          <p:cNvSpPr txBox="1"/>
          <p:nvPr/>
        </p:nvSpPr>
        <p:spPr>
          <a:xfrm>
            <a:off x="708701" y="2800321"/>
            <a:ext cx="3586851" cy="1200329"/>
          </a:xfrm>
          <a:prstGeom prst="rect">
            <a:avLst/>
          </a:prstGeom>
          <a:noFill/>
        </p:spPr>
        <p:txBody>
          <a:bodyPr wrap="square">
            <a:spAutoFit/>
          </a:bodyPr>
          <a:lstStyle/>
          <a:p>
            <a:r>
              <a:rPr lang="en-US" sz="2000" b="1">
                <a:solidFill>
                  <a:srgbClr val="E97132"/>
                </a:solidFill>
                <a:latin typeface="Figtree" pitchFamily="2" charset="0"/>
              </a:rPr>
              <a:t>In Pain</a:t>
            </a:r>
          </a:p>
          <a:p>
            <a:r>
              <a:rPr lang="en-US" sz="3600" b="1">
                <a:solidFill>
                  <a:schemeClr val="tx1">
                    <a:lumMod val="95000"/>
                    <a:lumOff val="5000"/>
                  </a:schemeClr>
                </a:solidFill>
                <a:latin typeface="Figtree" pitchFamily="2" charset="0"/>
              </a:rPr>
              <a:t>Creating an Affirmative Topic</a:t>
            </a:r>
          </a:p>
        </p:txBody>
      </p:sp>
      <p:sp>
        <p:nvSpPr>
          <p:cNvPr id="4" name="Oval 3">
            <a:extLst>
              <a:ext uri="{FF2B5EF4-FFF2-40B4-BE49-F238E27FC236}">
                <a16:creationId xmlns:a16="http://schemas.microsoft.com/office/drawing/2014/main" id="{7C0D77E8-281E-1F44-5AD1-240971DF2274}"/>
              </a:ext>
            </a:extLst>
          </p:cNvPr>
          <p:cNvSpPr/>
          <p:nvPr/>
        </p:nvSpPr>
        <p:spPr>
          <a:xfrm>
            <a:off x="11586765" y="6238887"/>
            <a:ext cx="288000" cy="28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fld id="{FAF778E4-5475-4379-844A-19563C6A0860}" type="slidenum">
              <a:rPr lang="en-US" sz="900" b="1" smtClean="0">
                <a:solidFill>
                  <a:schemeClr val="bg1"/>
                </a:solidFill>
                <a:latin typeface="Figtree" pitchFamily="2" charset="0"/>
              </a:rPr>
              <a:t>12</a:t>
            </a:fld>
            <a:endParaRPr lang="en-US" sz="900" b="1" dirty="0">
              <a:solidFill>
                <a:schemeClr val="bg1"/>
              </a:solidFill>
              <a:latin typeface="Figtree" pitchFamily="2" charset="0"/>
            </a:endParaRPr>
          </a:p>
        </p:txBody>
      </p:sp>
      <p:sp>
        <p:nvSpPr>
          <p:cNvPr id="23" name="Oval 22">
            <a:extLst>
              <a:ext uri="{FF2B5EF4-FFF2-40B4-BE49-F238E27FC236}">
                <a16:creationId xmlns:a16="http://schemas.microsoft.com/office/drawing/2014/main" id="{31BE14AA-876B-8435-CC9B-C6E76F386489}"/>
              </a:ext>
            </a:extLst>
          </p:cNvPr>
          <p:cNvSpPr/>
          <p:nvPr/>
        </p:nvSpPr>
        <p:spPr>
          <a:xfrm>
            <a:off x="5819529" y="1020049"/>
            <a:ext cx="806945" cy="806945"/>
          </a:xfrm>
          <a:prstGeom prst="ellipse">
            <a:avLst/>
          </a:prstGeom>
          <a:solidFill>
            <a:srgbClr val="E97132"/>
          </a:solidFill>
          <a:ln w="762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Figtree" pitchFamily="2" charset="0"/>
              </a:rPr>
              <a:t>1.</a:t>
            </a:r>
            <a:endParaRPr kumimoji="0" lang="en-US" sz="1800" b="1" i="0" u="none" strike="noStrike" kern="0" cap="none" spc="0" normalizeH="0" baseline="0" noProof="0" dirty="0">
              <a:ln>
                <a:noFill/>
              </a:ln>
              <a:solidFill>
                <a:prstClr val="white"/>
              </a:solidFill>
              <a:effectLst/>
              <a:uLnTx/>
              <a:uFillTx/>
              <a:latin typeface="Figtree" pitchFamily="2" charset="0"/>
            </a:endParaRPr>
          </a:p>
        </p:txBody>
      </p:sp>
      <p:sp>
        <p:nvSpPr>
          <p:cNvPr id="29" name="Oval 28">
            <a:extLst>
              <a:ext uri="{FF2B5EF4-FFF2-40B4-BE49-F238E27FC236}">
                <a16:creationId xmlns:a16="http://schemas.microsoft.com/office/drawing/2014/main" id="{1FF159B3-B7EC-D7F7-37EF-10045A91E1CE}"/>
              </a:ext>
            </a:extLst>
          </p:cNvPr>
          <p:cNvSpPr/>
          <p:nvPr/>
        </p:nvSpPr>
        <p:spPr>
          <a:xfrm>
            <a:off x="5819528" y="3008438"/>
            <a:ext cx="806945" cy="806945"/>
          </a:xfrm>
          <a:prstGeom prst="ellipse">
            <a:avLst/>
          </a:prstGeom>
          <a:solidFill>
            <a:srgbClr val="E97132"/>
          </a:solidFill>
          <a:ln w="762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Figtree" pitchFamily="2" charset="0"/>
              </a:rPr>
              <a:t>2.</a:t>
            </a:r>
            <a:endParaRPr kumimoji="0" lang="en-US" sz="1800" b="1" i="0" u="none" strike="noStrike" kern="0" cap="none" spc="0" normalizeH="0" baseline="0" noProof="0" dirty="0">
              <a:ln>
                <a:noFill/>
              </a:ln>
              <a:solidFill>
                <a:prstClr val="white"/>
              </a:solidFill>
              <a:effectLst/>
              <a:uLnTx/>
              <a:uFillTx/>
              <a:latin typeface="Figtree" pitchFamily="2" charset="0"/>
            </a:endParaRPr>
          </a:p>
        </p:txBody>
      </p:sp>
      <p:sp>
        <p:nvSpPr>
          <p:cNvPr id="35" name="Oval 34">
            <a:extLst>
              <a:ext uri="{FF2B5EF4-FFF2-40B4-BE49-F238E27FC236}">
                <a16:creationId xmlns:a16="http://schemas.microsoft.com/office/drawing/2014/main" id="{20272892-89C0-A41C-5EF9-097F8F5A0289}"/>
              </a:ext>
            </a:extLst>
          </p:cNvPr>
          <p:cNvSpPr/>
          <p:nvPr/>
        </p:nvSpPr>
        <p:spPr>
          <a:xfrm>
            <a:off x="5819526" y="5005606"/>
            <a:ext cx="806945" cy="806945"/>
          </a:xfrm>
          <a:prstGeom prst="ellipse">
            <a:avLst/>
          </a:prstGeom>
          <a:solidFill>
            <a:srgbClr val="E97132"/>
          </a:solidFill>
          <a:ln w="762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Figtree" pitchFamily="2" charset="0"/>
              </a:rPr>
              <a:t>3.</a:t>
            </a:r>
            <a:endParaRPr kumimoji="0" lang="en-US" sz="1800" b="1" i="0" u="none" strike="noStrike" kern="0" cap="none" spc="0" normalizeH="0" baseline="0" noProof="0" dirty="0">
              <a:ln>
                <a:noFill/>
              </a:ln>
              <a:solidFill>
                <a:prstClr val="white"/>
              </a:solidFill>
              <a:effectLst/>
              <a:uLnTx/>
              <a:uFillTx/>
              <a:latin typeface="Figtree" pitchFamily="2" charset="0"/>
            </a:endParaRPr>
          </a:p>
        </p:txBody>
      </p:sp>
      <p:sp>
        <p:nvSpPr>
          <p:cNvPr id="37" name="TextBox 36">
            <a:extLst>
              <a:ext uri="{FF2B5EF4-FFF2-40B4-BE49-F238E27FC236}">
                <a16:creationId xmlns:a16="http://schemas.microsoft.com/office/drawing/2014/main" id="{45EA4515-1979-41E5-49D2-473E08DF6FAF}"/>
              </a:ext>
            </a:extLst>
          </p:cNvPr>
          <p:cNvSpPr txBox="1"/>
          <p:nvPr/>
        </p:nvSpPr>
        <p:spPr>
          <a:xfrm>
            <a:off x="7188200" y="5085912"/>
            <a:ext cx="4013200" cy="646331"/>
          </a:xfrm>
          <a:prstGeom prst="rect">
            <a:avLst/>
          </a:prstGeom>
          <a:noFill/>
        </p:spPr>
        <p:txBody>
          <a:bodyPr wrap="square" anchor="ctr">
            <a:spAutoFit/>
          </a:bodyPr>
          <a:lstStyle/>
          <a:p>
            <a:pPr marL="0" marR="0" lvl="0" indent="0" defTabSz="914400" rtl="0" eaLnBrk="1" fontAlgn="auto" latinLnBrk="0" hangingPunct="1">
              <a:lnSpc>
                <a:spcPct val="100000"/>
              </a:lnSpc>
              <a:spcBef>
                <a:spcPts val="200"/>
              </a:spcBef>
              <a:spcAft>
                <a:spcPts val="200"/>
              </a:spcAft>
              <a:buClrTx/>
              <a:buSzTx/>
              <a:buFontTx/>
              <a:buNone/>
              <a:tabLst/>
              <a:defRPr/>
            </a:pPr>
            <a:r>
              <a:rPr kumimoji="0" lang="en-US" b="1" i="0" u="none" strike="noStrike" kern="1200" cap="none" spc="0" normalizeH="0" baseline="0" noProof="0">
                <a:ln>
                  <a:noFill/>
                </a:ln>
                <a:solidFill>
                  <a:prstClr val="black"/>
                </a:solidFill>
                <a:effectLst/>
                <a:uLnTx/>
                <a:uFillTx/>
                <a:latin typeface="Figtree" pitchFamily="2" charset="0"/>
                <a:ea typeface="+mn-ea"/>
                <a:cs typeface="+mn-cs"/>
              </a:rPr>
              <a:t>What is the ideal opposite?</a:t>
            </a:r>
          </a:p>
          <a:p>
            <a:r>
              <a:rPr lang="en-US" sz="1400" i="1">
                <a:solidFill>
                  <a:srgbClr val="E97132"/>
                </a:solidFill>
                <a:latin typeface="Figtree" pitchFamily="2" charset="0"/>
              </a:rPr>
              <a:t>“Enjoying what I am doing without worrying”</a:t>
            </a:r>
          </a:p>
        </p:txBody>
      </p:sp>
      <p:sp>
        <p:nvSpPr>
          <p:cNvPr id="39" name="TextBox 38">
            <a:extLst>
              <a:ext uri="{FF2B5EF4-FFF2-40B4-BE49-F238E27FC236}">
                <a16:creationId xmlns:a16="http://schemas.microsoft.com/office/drawing/2014/main" id="{3AB7141B-8E6C-48CE-E52A-3E1DFBB021DA}"/>
              </a:ext>
            </a:extLst>
          </p:cNvPr>
          <p:cNvSpPr txBox="1"/>
          <p:nvPr/>
        </p:nvSpPr>
        <p:spPr>
          <a:xfrm>
            <a:off x="7188200" y="3088744"/>
            <a:ext cx="4013200" cy="646331"/>
          </a:xfrm>
          <a:prstGeom prst="rect">
            <a:avLst/>
          </a:prstGeom>
          <a:noFill/>
        </p:spPr>
        <p:txBody>
          <a:bodyPr wrap="square" anchor="ctr">
            <a:spAutoFit/>
          </a:bodyPr>
          <a:lstStyle/>
          <a:p>
            <a:pPr marL="0" marR="0" lvl="0" indent="0" defTabSz="914400" rtl="0" eaLnBrk="1" fontAlgn="auto" latinLnBrk="0" hangingPunct="1">
              <a:lnSpc>
                <a:spcPct val="100000"/>
              </a:lnSpc>
              <a:spcBef>
                <a:spcPts val="200"/>
              </a:spcBef>
              <a:spcAft>
                <a:spcPts val="200"/>
              </a:spcAft>
              <a:buClrTx/>
              <a:buSzTx/>
              <a:buFontTx/>
              <a:buNone/>
              <a:tabLst/>
              <a:defRPr/>
            </a:pPr>
            <a:r>
              <a:rPr kumimoji="0" lang="en-US" b="1" i="0" u="none" strike="noStrike" kern="1200" cap="none" spc="0" normalizeH="0" baseline="0" noProof="0">
                <a:ln>
                  <a:noFill/>
                </a:ln>
                <a:solidFill>
                  <a:prstClr val="black"/>
                </a:solidFill>
                <a:effectLst/>
                <a:uLnTx/>
                <a:uFillTx/>
                <a:latin typeface="Figtree" pitchFamily="2" charset="0"/>
                <a:ea typeface="+mn-ea"/>
                <a:cs typeface="+mn-cs"/>
              </a:rPr>
              <a:t>What is it a symptom of?</a:t>
            </a:r>
          </a:p>
          <a:p>
            <a:r>
              <a:rPr lang="en-US" sz="1400" i="1">
                <a:solidFill>
                  <a:srgbClr val="E97132"/>
                </a:solidFill>
                <a:latin typeface="Figtree" pitchFamily="2" charset="0"/>
              </a:rPr>
              <a:t>“My lack of confidence”</a:t>
            </a:r>
          </a:p>
        </p:txBody>
      </p:sp>
      <p:sp>
        <p:nvSpPr>
          <p:cNvPr id="41" name="TextBox 40">
            <a:extLst>
              <a:ext uri="{FF2B5EF4-FFF2-40B4-BE49-F238E27FC236}">
                <a16:creationId xmlns:a16="http://schemas.microsoft.com/office/drawing/2014/main" id="{C6F0A3C4-AF1C-0CDD-61B1-87783B55EEE5}"/>
              </a:ext>
            </a:extLst>
          </p:cNvPr>
          <p:cNvSpPr txBox="1"/>
          <p:nvPr/>
        </p:nvSpPr>
        <p:spPr>
          <a:xfrm>
            <a:off x="7188200" y="1066429"/>
            <a:ext cx="4013200" cy="646331"/>
          </a:xfrm>
          <a:prstGeom prst="rect">
            <a:avLst/>
          </a:prstGeom>
          <a:noFill/>
        </p:spPr>
        <p:txBody>
          <a:bodyPr wrap="square" anchor="ctr">
            <a:spAutoFit/>
          </a:bodyPr>
          <a:lstStyle/>
          <a:p>
            <a:pPr marL="0" marR="0" lvl="0" indent="0" defTabSz="914400" rtl="0" eaLnBrk="1" fontAlgn="auto" latinLnBrk="0" hangingPunct="1">
              <a:lnSpc>
                <a:spcPct val="100000"/>
              </a:lnSpc>
              <a:spcBef>
                <a:spcPts val="200"/>
              </a:spcBef>
              <a:spcAft>
                <a:spcPts val="200"/>
              </a:spcAft>
              <a:buClrTx/>
              <a:buSzTx/>
              <a:buFontTx/>
              <a:buNone/>
              <a:tabLst/>
              <a:defRPr/>
            </a:pPr>
            <a:r>
              <a:rPr kumimoji="0" lang="en-US" b="1" i="0" u="none" strike="noStrike" kern="1200" cap="none" spc="0" normalizeH="0" baseline="0" noProof="0">
                <a:ln>
                  <a:noFill/>
                </a:ln>
                <a:solidFill>
                  <a:prstClr val="black"/>
                </a:solidFill>
                <a:effectLst/>
                <a:uLnTx/>
                <a:uFillTx/>
                <a:latin typeface="Figtree" pitchFamily="2" charset="0"/>
                <a:ea typeface="+mn-ea"/>
                <a:cs typeface="+mn-cs"/>
              </a:rPr>
              <a:t>What currently upsets (irritates, annoys) you the most?</a:t>
            </a:r>
          </a:p>
          <a:p>
            <a:r>
              <a:rPr lang="en-US" sz="1400" i="1">
                <a:solidFill>
                  <a:srgbClr val="E97132"/>
                </a:solidFill>
                <a:latin typeface="Figtree" pitchFamily="2" charset="0"/>
              </a:rPr>
              <a:t>“I am nervous when I teach”</a:t>
            </a:r>
          </a:p>
        </p:txBody>
      </p:sp>
    </p:spTree>
    <p:extLst>
      <p:ext uri="{BB962C8B-B14F-4D97-AF65-F5344CB8AC3E}">
        <p14:creationId xmlns:p14="http://schemas.microsoft.com/office/powerpoint/2010/main" val="2959111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p:cNvPicPr>
            <a:picLocks noChangeAspect="1"/>
          </p:cNvPicPr>
          <p:nvPr/>
        </p:nvPicPr>
        <p:blipFill>
          <a:blip r:embed="rId2">
            <a:alphaModFix amt="10000"/>
          </a:blip>
          <a:stretch>
            <a:fillRect/>
          </a:stretch>
        </p:blipFill>
        <p:spPr>
          <a:xfrm>
            <a:off x="328684" y="310625"/>
            <a:ext cx="11534632" cy="6236749"/>
          </a:xfrm>
          <a:prstGeom prst="rect">
            <a:avLst/>
          </a:prstGeom>
        </p:spPr>
      </p:pic>
      <p:graphicFrame>
        <p:nvGraphicFramePr>
          <p:cNvPr id="2" name="Table 1"/>
          <p:cNvGraphicFramePr>
            <a:graphicFrameLocks noGrp="1"/>
          </p:cNvGraphicFramePr>
          <p:nvPr/>
        </p:nvGraphicFramePr>
        <p:xfrm>
          <a:off x="1588387" y="1547421"/>
          <a:ext cx="9458841" cy="4340000"/>
        </p:xfrm>
        <a:graphic>
          <a:graphicData uri="http://schemas.openxmlformats.org/drawingml/2006/table">
            <a:tbl>
              <a:tblPr firstRow="1" bandRow="1">
                <a:tableStyleId>{5C22544A-7EE6-4342-B048-85BDC9FD1C3A}</a:tableStyleId>
              </a:tblPr>
              <a:tblGrid>
                <a:gridCol w="9458841"/>
              </a:tblGrid>
              <a:tr h="620000">
                <a:tc>
                  <a:txBody>
                    <a:bodyPr/>
                    <a:lstStyle/>
                    <a:p>
                      <a:pPr marL="0" marR="0" lvl="0" indent="0" algn="l">
                        <a:lnSpc>
                          <a:spcPct val="100000"/>
                        </a:lnSpc>
                        <a:buNone/>
                      </a:pPr>
                      <a:r>
                        <a:rPr lang="en-US" sz="1100" b="0" dirty="0">
                          <a:solidFill>
                            <a:prstClr val="black">
                              <a:lumMod val="75000"/>
                              <a:lumOff val="25000"/>
                            </a:prstClr>
                          </a:solidFill>
                          <a:latin typeface="Figtree" pitchFamily="2" charset="0"/>
                        </a:rPr>
                        <a:t xml:space="preserve">Bouskila-Yam, Osnat, and Avraham N. Kluger. 2011. “Strength-Based Performance Appraisal and Goal Setting.” Human Resource Management Review 21 (2): 137–47. </a:t>
                      </a:r>
                      <a:r>
                        <a:rPr lang="en-US" sz="1100" b="0" dirty="0">
                          <a:solidFill>
                            <a:srgbClr val="157E88"/>
                          </a:solidFill>
                          <a:latin typeface="Figtree" pitchFamily="2" charset="0"/>
                          <a:hlinkClick r:id="rId3"/>
                        </a:rPr>
                        <a:t>https://doi.org/10.1016/j.hrmr.2010.09.001</a:t>
                      </a:r>
                    </a:p>
                  </a:txBody>
                  <a:tcPr marL="900000" marR="137160" marT="45720" marB="45720" anchor="ctr">
                    <a:lnB w="12700" cap="flat" cmpd="sng" algn="ctr">
                      <a:solidFill>
                        <a:schemeClr val="tx1">
                          <a:lumMod val="75000"/>
                          <a:lumOff val="25000"/>
                        </a:schemeClr>
                      </a:solidFill>
                      <a:prstDash val="solid"/>
                      <a:round/>
                      <a:headEnd type="none" w="med" len="med"/>
                      <a:tailEnd type="none" w="med" len="med"/>
                    </a:lnB>
                    <a:noFill/>
                  </a:tcPr>
                </a:tc>
              </a:tr>
              <a:tr h="620000">
                <a:tc>
                  <a:txBody>
                    <a:bodyPr/>
                    <a:lstStyle/>
                    <a:p>
                      <a:pPr marL="0" marR="0" lvl="0" indent="0" algn="l">
                        <a:lnSpc>
                          <a:spcPct val="100000"/>
                        </a:lnSpc>
                        <a:buNone/>
                      </a:pPr>
                      <a:r>
                        <a:rPr lang="en-US" sz="1100" b="0" dirty="0">
                          <a:solidFill>
                            <a:prstClr val="black">
                              <a:lumMod val="75000"/>
                              <a:lumOff val="25000"/>
                            </a:prstClr>
                          </a:solidFill>
                          <a:latin typeface="Figtree" pitchFamily="2" charset="0"/>
                        </a:rPr>
                        <a:t xml:space="preserve">Budworth, Marie-Hélène, and Gary P. Latham. 2025. “The Feedforward Interview: An Innovative Approach to Performance Appraisal.” Organizational Dynamics 54 (1): 101089. </a:t>
                      </a:r>
                      <a:r>
                        <a:rPr lang="en-US" sz="1100" b="0" dirty="0">
                          <a:solidFill>
                            <a:srgbClr val="157E88"/>
                          </a:solidFill>
                          <a:latin typeface="Figtree" pitchFamily="2" charset="0"/>
                          <a:hlinkClick r:id="rId8"/>
                        </a:rPr>
                        <a:t>https://doi.org/10.1016/j.orgdyn.2024.101089</a:t>
                      </a:r>
                      <a:r>
                        <a:rPr lang="en-US" sz="1100" b="0" dirty="0">
                          <a:solidFill>
                            <a:prstClr val="black">
                              <a:lumMod val="75000"/>
                              <a:lumOff val="25000"/>
                            </a:prstClr>
                          </a:solidFill>
                          <a:latin typeface="Figtree" pitchFamily="2" charset="0"/>
                        </a:rPr>
                        <a:t>.</a:t>
                      </a:r>
                    </a:p>
                  </a:txBody>
                  <a:tcPr marL="900000" marR="137160" marT="45720" marB="45720" anchor="ctr">
                    <a:lnB w="12700" cap="flat" cmpd="sng" algn="ctr">
                      <a:solidFill>
                        <a:schemeClr val="tx1">
                          <a:lumMod val="75000"/>
                          <a:lumOff val="25000"/>
                        </a:schemeClr>
                      </a:solidFill>
                      <a:prstDash val="solid"/>
                      <a:round/>
                      <a:headEnd type="none" w="med" len="med"/>
                      <a:tailEnd type="none" w="med" len="med"/>
                    </a:lnB>
                    <a:noFill/>
                  </a:tcPr>
                </a:tc>
              </a:tr>
              <a:tr h="620000">
                <a:tc>
                  <a:txBody>
                    <a:bodyPr/>
                    <a:lstStyle/>
                    <a:p>
                      <a:pPr marL="0" marR="0" lvl="0" indent="0" algn="l">
                        <a:lnSpc>
                          <a:spcPct val="100000"/>
                        </a:lnSpc>
                        <a:buNone/>
                      </a:pPr>
                      <a:r>
                        <a:rPr lang="en-US" sz="1100" b="0" dirty="0">
                          <a:solidFill>
                            <a:prstClr val="black">
                              <a:lumMod val="75000"/>
                              <a:lumOff val="25000"/>
                            </a:prstClr>
                          </a:solidFill>
                          <a:latin typeface="Figtree" pitchFamily="2" charset="0"/>
                        </a:rPr>
                        <a:t xml:space="preserve">Budworth, Marie-Hélène, Gary P. Latham, and Laxmikant Manroop. 2014. “Looking Forward to Performance Improvement: A Field Test of the Feedforward Interview for Performance Management.” Human Resource Management 54 (1): 45–54. </a:t>
                      </a:r>
                      <a:br>
                        <a:rPr lang="en-US" sz="1100"/>
                      </a:br>
                      <a:r>
                        <a:rPr lang="en-US" sz="1100" b="0" dirty="0">
                          <a:solidFill>
                            <a:srgbClr val="157E88"/>
                          </a:solidFill>
                          <a:latin typeface="Figtree" pitchFamily="2" charset="0"/>
                          <a:hlinkClick r:id="rId5"/>
                        </a:rPr>
                        <a:t>https://doi.org/10.1002/hrm.21618</a:t>
                      </a:r>
                      <a:r>
                        <a:rPr lang="en-US" sz="1100" b="0" dirty="0">
                          <a:solidFill>
                            <a:prstClr val="black">
                              <a:lumMod val="75000"/>
                              <a:lumOff val="25000"/>
                            </a:prstClr>
                          </a:solidFill>
                          <a:latin typeface="Figtree" pitchFamily="2" charset="0"/>
                        </a:rPr>
                        <a:t>.</a:t>
                      </a:r>
                    </a:p>
                  </a:txBody>
                  <a:tcPr marL="900000" marR="137160" marT="45720" marB="45720" anchor="ctr">
                    <a:lnB w="12700" cap="flat" cmpd="sng" algn="ctr">
                      <a:solidFill>
                        <a:schemeClr val="tx1">
                          <a:lumMod val="75000"/>
                          <a:lumOff val="25000"/>
                        </a:schemeClr>
                      </a:solidFill>
                      <a:prstDash val="solid"/>
                      <a:round/>
                      <a:headEnd type="none" w="med" len="med"/>
                      <a:tailEnd type="none" w="med" len="med"/>
                    </a:lnB>
                    <a:noFill/>
                  </a:tcPr>
                </a:tc>
              </a:tr>
              <a:tr h="620000">
                <a:tc>
                  <a:txBody>
                    <a:bodyPr/>
                    <a:lstStyle/>
                    <a:p>
                      <a:pPr marL="0" marR="0" lvl="0" indent="0" algn="l">
                        <a:lnSpc>
                          <a:spcPct val="100000"/>
                        </a:lnSpc>
                        <a:buNone/>
                      </a:pPr>
                      <a:r>
                        <a:rPr lang="en-US" sz="1100" b="0" dirty="0">
                          <a:solidFill>
                            <a:prstClr val="black">
                              <a:lumMod val="75000"/>
                              <a:lumOff val="25000"/>
                            </a:prstClr>
                          </a:solidFill>
                          <a:latin typeface="Figtree" pitchFamily="2" charset="0"/>
                        </a:rPr>
                        <a:t xml:space="preserve">Kluger, Avraham N., and Dina Nir. 2010. “The Feedforward Interview.” Human Resource Management Review 20 (3): 235–46. </a:t>
                      </a:r>
                      <a:br>
                        <a:rPr lang="en-US" sz="1100"/>
                      </a:br>
                      <a:r>
                        <a:rPr lang="en-US" sz="1100" b="0" dirty="0">
                          <a:solidFill>
                            <a:srgbClr val="157E88"/>
                          </a:solidFill>
                          <a:latin typeface="Figtree" pitchFamily="2" charset="0"/>
                          <a:hlinkClick r:id="rId6"/>
                        </a:rPr>
                        <a:t>https://doi.org/10.1016/j.hrmr.2009.08.002</a:t>
                      </a:r>
                      <a:r>
                        <a:rPr lang="en-US" sz="1100" b="0" dirty="0">
                          <a:solidFill>
                            <a:prstClr val="black">
                              <a:lumMod val="75000"/>
                              <a:lumOff val="25000"/>
                            </a:prstClr>
                          </a:solidFill>
                          <a:latin typeface="Figtree" pitchFamily="2" charset="0"/>
                        </a:rPr>
                        <a:t>.</a:t>
                      </a:r>
                    </a:p>
                  </a:txBody>
                  <a:tcPr marL="900000" marR="137160" marT="45720" marB="45720" anchor="ctr">
                    <a:lnB w="12700" cap="flat" cmpd="sng" algn="ctr">
                      <a:solidFill>
                        <a:schemeClr val="tx1">
                          <a:lumMod val="75000"/>
                          <a:lumOff val="25000"/>
                        </a:schemeClr>
                      </a:solidFill>
                      <a:prstDash val="solid"/>
                      <a:round/>
                      <a:headEnd type="none" w="med" len="med"/>
                      <a:tailEnd type="none" w="med" len="med"/>
                    </a:lnB>
                    <a:noFill/>
                  </a:tcPr>
                </a:tc>
              </a:tr>
              <a:tr h="620000">
                <a:tc>
                  <a:txBody>
                    <a:bodyPr/>
                    <a:lstStyle/>
                    <a:p>
                      <a:pPr marL="0" marR="0" lvl="0" indent="0" algn="l">
                        <a:lnSpc>
                          <a:spcPct val="100000"/>
                        </a:lnSpc>
                        <a:buNone/>
                      </a:pPr>
                      <a:r>
                        <a:rPr lang="en-US" sz="1100" b="0" dirty="0">
                          <a:solidFill>
                            <a:prstClr val="black">
                              <a:lumMod val="75000"/>
                              <a:lumOff val="25000"/>
                            </a:prstClr>
                          </a:solidFill>
                          <a:latin typeface="Figtree" pitchFamily="2" charset="0"/>
                        </a:rPr>
                        <a:t xml:space="preserve">Kluger, A. N., &amp; Van Dijk, D. (2010). Feedback, the various tasks of the doctor, and the feedforward alternative. Medical Education, 44(12), 1166-1174. </a:t>
                      </a:r>
                      <a:r>
                        <a:rPr lang="en-US" sz="1100" b="0" dirty="0">
                          <a:solidFill>
                            <a:srgbClr val="157E88"/>
                          </a:solidFill>
                          <a:latin typeface="Figtree" pitchFamily="2" charset="0"/>
                          <a:hlinkClick r:id="rId4"/>
                        </a:rPr>
                        <a:t>https://doi.org/10.1111/j.1365-2923.2010.03849.x</a:t>
                      </a:r>
                    </a:p>
                  </a:txBody>
                  <a:tcPr marL="900000" marR="137160" marT="45720" marB="45720" anchor="ctr">
                    <a:lnB w="12700" cap="flat" cmpd="sng" algn="ctr">
                      <a:solidFill>
                        <a:schemeClr val="tx1">
                          <a:lumMod val="75000"/>
                          <a:lumOff val="25000"/>
                        </a:schemeClr>
                      </a:solidFill>
                      <a:prstDash val="solid"/>
                      <a:round/>
                      <a:headEnd type="none" w="med" len="med"/>
                      <a:tailEnd type="none" w="med" len="med"/>
                    </a:lnB>
                    <a:noFill/>
                  </a:tcPr>
                </a:tc>
              </a:tr>
              <a:tr h="620000">
                <a:tc>
                  <a:txBody>
                    <a:bodyPr/>
                    <a:lstStyle/>
                    <a:p>
                      <a:pPr marL="0" marR="0" lvl="0" indent="0" algn="l">
                        <a:lnSpc>
                          <a:spcPct val="100000"/>
                        </a:lnSpc>
                        <a:buNone/>
                      </a:pPr>
                      <a:r>
                        <a:rPr lang="en-US" sz="1100" b="0" dirty="0">
                          <a:solidFill>
                            <a:prstClr val="black">
                              <a:lumMod val="75000"/>
                              <a:lumOff val="25000"/>
                            </a:prstClr>
                          </a:solidFill>
                          <a:latin typeface="Figtree" pitchFamily="2" charset="0"/>
                        </a:rPr>
                        <a:t xml:space="preserve">McDowall, A., Freemann, K., &amp; Marshall, K. (2014). Is FeedForward the way forward? A comparison of the effects of FeedForward coaching and Feedback. International Coaching Psychology Review, 9(2), 135-146. </a:t>
                      </a:r>
                      <a:r>
                        <a:rPr lang="en-US" sz="1100" b="0" dirty="0">
                          <a:solidFill>
                            <a:srgbClr val="157E88"/>
                          </a:solidFill>
                          <a:latin typeface="Figtree" pitchFamily="2" charset="0"/>
                          <a:hlinkClick r:id="rId7"/>
                        </a:rPr>
                        <a:t>https://openaccess.city.ac.uk/id/eprint/4872/</a:t>
                      </a:r>
                    </a:p>
                  </a:txBody>
                  <a:tcPr marL="900000" marR="137160" marT="45720" marB="45720" anchor="ctr">
                    <a:lnB w="12700" cap="flat" cmpd="sng" algn="ctr">
                      <a:solidFill>
                        <a:schemeClr val="tx1">
                          <a:lumMod val="75000"/>
                          <a:lumOff val="25000"/>
                        </a:schemeClr>
                      </a:solidFill>
                      <a:prstDash val="solid"/>
                      <a:round/>
                      <a:headEnd type="none" w="med" len="med"/>
                      <a:tailEnd type="none" w="med" len="med"/>
                    </a:lnB>
                    <a:noFill/>
                  </a:tcPr>
                </a:tc>
              </a:tr>
              <a:tr h="620000">
                <a:tc>
                  <a:txBody>
                    <a:bodyPr/>
                    <a:lstStyle/>
                    <a:p>
                      <a:pPr marL="0" marR="0" lvl="0" indent="0" algn="l">
                        <a:lnSpc>
                          <a:spcPct val="100000"/>
                        </a:lnSpc>
                        <a:buNone/>
                      </a:pPr>
                      <a:r>
                        <a:rPr lang="en-US" sz="1100" b="0" dirty="0">
                          <a:solidFill>
                            <a:prstClr val="black">
                              <a:lumMod val="75000"/>
                              <a:lumOff val="25000"/>
                            </a:prstClr>
                          </a:solidFill>
                          <a:latin typeface="Figtree" pitchFamily="2" charset="0"/>
                        </a:rPr>
                        <a:t xml:space="preserve">Rechter, Eyal, Avraham N. Kluger, and Dina Nir. 2025. “The Feedforward Interview: A Theoretical Account.” Human Resource Management Review 35 (2): 101061. </a:t>
                      </a:r>
                      <a:r>
                        <a:rPr lang="en-US" sz="1100" b="0" dirty="0">
                          <a:solidFill>
                            <a:srgbClr val="157E88"/>
                          </a:solidFill>
                          <a:latin typeface="Figtree" pitchFamily="2" charset="0"/>
                          <a:hlinkClick r:id="rId9"/>
                        </a:rPr>
                        <a:t>https://doi.org/10.1016/j.hrmr.2024.101061</a:t>
                      </a:r>
                      <a:r>
                        <a:rPr lang="en-US" sz="1100" b="0" dirty="0">
                          <a:solidFill>
                            <a:prstClr val="black">
                              <a:lumMod val="75000"/>
                              <a:lumOff val="25000"/>
                            </a:prstClr>
                          </a:solidFill>
                          <a:latin typeface="Figtree" pitchFamily="2" charset="0"/>
                        </a:rPr>
                        <a:t>.</a:t>
                      </a:r>
                    </a:p>
                  </a:txBody>
                  <a:tcPr marL="900000" marR="137160" marT="45720" marB="45720" anchor="ctr">
                    <a:noFill/>
                  </a:tcPr>
                </a:tc>
              </a:tr>
            </a:tbl>
          </a:graphicData>
        </a:graphic>
      </p:graphicFrame>
      <p:sp>
        <p:nvSpPr>
          <p:cNvPr id="4" name="Oval 3"/>
          <p:cNvSpPr/>
          <p:nvPr/>
        </p:nvSpPr>
        <p:spPr>
          <a:xfrm>
            <a:off x="11586765" y="6238887"/>
            <a:ext cx="288000" cy="28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fld id="{FAF778E4-5475-4379-844A-19563C6A0860}" type="slidenum">
              <a:rPr lang="en-US" sz="900" b="1" smtClean="0">
                <a:solidFill>
                  <a:schemeClr val="bg1"/>
                </a:solidFill>
                <a:latin typeface="Figtree" pitchFamily="2" charset="0"/>
              </a:rPr>
              <a:t>10</a:t>
            </a:fld>
            <a:endParaRPr lang="en-US" sz="900" b="1" dirty="0">
              <a:solidFill>
                <a:schemeClr val="bg1"/>
              </a:solidFill>
              <a:latin typeface="Figtree" pitchFamily="2" charset="0"/>
            </a:endParaRPr>
          </a:p>
        </p:txBody>
      </p:sp>
      <p:sp>
        <p:nvSpPr>
          <p:cNvPr id="51" name="TextBox 50"/>
          <p:cNvSpPr txBox="1"/>
          <p:nvPr/>
        </p:nvSpPr>
        <p:spPr>
          <a:xfrm>
            <a:off x="3437827" y="695101"/>
            <a:ext cx="5316347" cy="646331"/>
          </a:xfrm>
          <a:prstGeom prst="rect">
            <a:avLst/>
          </a:prstGeom>
          <a:noFill/>
        </p:spPr>
        <p:txBody>
          <a:bodyPr wrap="square">
            <a:spAutoFit/>
          </a:bodyPr>
          <a:lstStyle/>
          <a:p>
            <a:pPr marL="0" marR="0" lvl="0" indent="0" algn="ctr">
              <a:lnSpc>
                <a:spcPct val="100000"/>
              </a:lnSpc>
              <a:buNone/>
            </a:pPr>
            <a:r>
              <a:rPr lang="en-US" sz="3600" b="1">
                <a:solidFill>
                  <a:schemeClr val="tx1">
                    <a:lumMod val="95000"/>
                    <a:lumOff val="5000"/>
                  </a:schemeClr>
                </a:solidFill>
                <a:latin typeface="Figtree" pitchFamily="2" charset="0"/>
              </a:rPr>
              <a:t>References</a:t>
            </a:r>
          </a:p>
        </p:txBody>
      </p:sp>
      <p:sp>
        <p:nvSpPr>
          <p:cNvPr id="22" name="Oval 21"/>
          <p:cNvSpPr/>
          <p:nvPr/>
        </p:nvSpPr>
        <p:spPr>
          <a:xfrm>
            <a:off x="1786242" y="1661620"/>
            <a:ext cx="391602" cy="391602"/>
          </a:xfrm>
          <a:prstGeom prst="ellipse">
            <a:avLst/>
          </a:prstGeom>
          <a:solidFill>
            <a:srgbClr val="157E88"/>
          </a:solidFill>
          <a:ln>
            <a:noFill/>
          </a:ln>
        </p:spPr>
        <p:txBody>
          <a:bodyPr lIns="0" tIns="0" rIns="0" bIns="0" rtlCol="0" anchor="ctr"/>
          <a:lstStyle/>
          <a:p>
            <a:pPr algn="ctr"/>
            <a:r>
              <a:rPr lang="en-US" sz="900" b="1">
                <a:solidFill>
                  <a:schemeClr val="bg1"/>
                </a:solidFill>
                <a:latin typeface="Figtree" pitchFamily="2" charset="0"/>
              </a:rPr>
              <a:t>01</a:t>
            </a:r>
          </a:p>
        </p:txBody>
      </p:sp>
      <p:sp>
        <p:nvSpPr>
          <p:cNvPr id="23" name="Oval 22"/>
          <p:cNvSpPr/>
          <p:nvPr/>
        </p:nvSpPr>
        <p:spPr>
          <a:xfrm>
            <a:off x="1786242" y="2281620"/>
            <a:ext cx="391602" cy="391602"/>
          </a:xfrm>
          <a:prstGeom prst="ellipse">
            <a:avLst/>
          </a:prstGeom>
          <a:solidFill>
            <a:srgbClr val="157E88"/>
          </a:solidFill>
          <a:ln>
            <a:noFill/>
          </a:ln>
        </p:spPr>
        <p:txBody>
          <a:bodyPr lIns="0" tIns="0" rIns="0" bIns="0" rtlCol="0" anchor="ctr"/>
          <a:lstStyle/>
          <a:p>
            <a:pPr algn="ctr"/>
            <a:r>
              <a:rPr lang="en-US" sz="900" b="1">
                <a:solidFill>
                  <a:schemeClr val="bg1"/>
                </a:solidFill>
                <a:latin typeface="Figtree" pitchFamily="2" charset="0"/>
              </a:rPr>
              <a:t>02</a:t>
            </a:r>
          </a:p>
        </p:txBody>
      </p:sp>
      <p:sp>
        <p:nvSpPr>
          <p:cNvPr id="24" name="Oval 23"/>
          <p:cNvSpPr/>
          <p:nvPr/>
        </p:nvSpPr>
        <p:spPr>
          <a:xfrm>
            <a:off x="1786242" y="2901620"/>
            <a:ext cx="391602" cy="391602"/>
          </a:xfrm>
          <a:prstGeom prst="ellipse">
            <a:avLst/>
          </a:prstGeom>
          <a:solidFill>
            <a:srgbClr val="157E88"/>
          </a:solidFill>
          <a:ln>
            <a:noFill/>
          </a:ln>
        </p:spPr>
        <p:txBody>
          <a:bodyPr lIns="0" tIns="0" rIns="0" bIns="0" rtlCol="0" anchor="ctr"/>
          <a:lstStyle/>
          <a:p>
            <a:pPr algn="ctr"/>
            <a:r>
              <a:rPr lang="en-US" sz="900" b="1">
                <a:solidFill>
                  <a:schemeClr val="bg1"/>
                </a:solidFill>
                <a:latin typeface="Figtree" pitchFamily="2" charset="0"/>
              </a:rPr>
              <a:t>03</a:t>
            </a:r>
          </a:p>
        </p:txBody>
      </p:sp>
      <p:sp>
        <p:nvSpPr>
          <p:cNvPr id="25" name="Oval 24"/>
          <p:cNvSpPr/>
          <p:nvPr/>
        </p:nvSpPr>
        <p:spPr>
          <a:xfrm>
            <a:off x="1786242" y="3521620"/>
            <a:ext cx="391602" cy="391602"/>
          </a:xfrm>
          <a:prstGeom prst="ellipse">
            <a:avLst/>
          </a:prstGeom>
          <a:solidFill>
            <a:srgbClr val="157E88"/>
          </a:solidFill>
          <a:ln>
            <a:noFill/>
          </a:ln>
        </p:spPr>
        <p:txBody>
          <a:bodyPr lIns="0" tIns="0" rIns="0" bIns="0" rtlCol="0" anchor="ctr"/>
          <a:lstStyle/>
          <a:p>
            <a:pPr algn="ctr"/>
            <a:r>
              <a:rPr lang="en-US" sz="900" b="1">
                <a:solidFill>
                  <a:schemeClr val="bg1"/>
                </a:solidFill>
                <a:latin typeface="Figtree" pitchFamily="2" charset="0"/>
              </a:rPr>
              <a:t>04</a:t>
            </a:r>
          </a:p>
        </p:txBody>
      </p:sp>
      <p:sp>
        <p:nvSpPr>
          <p:cNvPr id="26" name="Oval 25"/>
          <p:cNvSpPr/>
          <p:nvPr/>
        </p:nvSpPr>
        <p:spPr>
          <a:xfrm>
            <a:off x="1786242" y="4141620"/>
            <a:ext cx="391602" cy="391602"/>
          </a:xfrm>
          <a:prstGeom prst="ellipse">
            <a:avLst/>
          </a:prstGeom>
          <a:solidFill>
            <a:srgbClr val="157E88"/>
          </a:solidFill>
          <a:ln>
            <a:noFill/>
          </a:ln>
        </p:spPr>
        <p:txBody>
          <a:bodyPr lIns="0" tIns="0" rIns="0" bIns="0" rtlCol="0" anchor="ctr"/>
          <a:lstStyle/>
          <a:p>
            <a:pPr algn="ctr"/>
            <a:r>
              <a:rPr lang="en-US" sz="900" b="1">
                <a:solidFill>
                  <a:schemeClr val="bg1"/>
                </a:solidFill>
                <a:latin typeface="Figtree" pitchFamily="2" charset="0"/>
              </a:rPr>
              <a:t>05</a:t>
            </a:r>
          </a:p>
        </p:txBody>
      </p:sp>
      <p:sp>
        <p:nvSpPr>
          <p:cNvPr id="27" name="Oval 26"/>
          <p:cNvSpPr/>
          <p:nvPr/>
        </p:nvSpPr>
        <p:spPr>
          <a:xfrm>
            <a:off x="1786242" y="4761620"/>
            <a:ext cx="391602" cy="391602"/>
          </a:xfrm>
          <a:prstGeom prst="ellipse">
            <a:avLst/>
          </a:prstGeom>
          <a:solidFill>
            <a:srgbClr val="157E88"/>
          </a:solidFill>
          <a:ln>
            <a:noFill/>
          </a:ln>
        </p:spPr>
        <p:txBody>
          <a:bodyPr lIns="0" tIns="0" rIns="0" bIns="0" rtlCol="0" anchor="ctr"/>
          <a:lstStyle/>
          <a:p>
            <a:pPr algn="ctr"/>
            <a:r>
              <a:rPr lang="en-US" sz="900" b="1">
                <a:solidFill>
                  <a:schemeClr val="bg1"/>
                </a:solidFill>
                <a:latin typeface="Figtree" pitchFamily="2" charset="0"/>
              </a:rPr>
              <a:t>06</a:t>
            </a:r>
          </a:p>
        </p:txBody>
      </p:sp>
      <p:sp>
        <p:nvSpPr>
          <p:cNvPr id="28" name="Oval 27"/>
          <p:cNvSpPr/>
          <p:nvPr/>
        </p:nvSpPr>
        <p:spPr>
          <a:xfrm>
            <a:off x="1786242" y="5381620"/>
            <a:ext cx="391602" cy="391602"/>
          </a:xfrm>
          <a:prstGeom prst="ellipse">
            <a:avLst/>
          </a:prstGeom>
          <a:solidFill>
            <a:srgbClr val="157E88"/>
          </a:solidFill>
          <a:ln>
            <a:noFill/>
          </a:ln>
        </p:spPr>
        <p:txBody>
          <a:bodyPr lIns="0" tIns="0" rIns="0" bIns="0" rtlCol="0" anchor="ctr"/>
          <a:lstStyle/>
          <a:p>
            <a:pPr algn="ctr"/>
            <a:r>
              <a:rPr lang="en-US" sz="900" b="1">
                <a:solidFill>
                  <a:schemeClr val="bg1"/>
                </a:solidFill>
                <a:latin typeface="Figtree" pitchFamily="2" charset="0"/>
              </a:rPr>
              <a:t>07</a:t>
            </a:r>
          </a:p>
        </p:txBody>
      </p:sp>
    </p:spTree>
    <p:extLst>
      <p:ext uri="{BB962C8B-B14F-4D97-AF65-F5344CB8AC3E}">
        <p14:creationId xmlns:p14="http://schemas.microsoft.com/office/powerpoint/2010/main" val="1122334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86F17-B705-88FD-A902-E03387546A6C}"/>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71484ACD-90C8-FDCB-3F48-EBF03D14E1A2}"/>
              </a:ext>
            </a:extLst>
          </p:cNvPr>
          <p:cNvSpPr/>
          <p:nvPr/>
        </p:nvSpPr>
        <p:spPr>
          <a:xfrm flipV="1">
            <a:off x="0" y="3561911"/>
            <a:ext cx="12192000" cy="1977656"/>
          </a:xfrm>
          <a:prstGeom prst="rect">
            <a:avLst/>
          </a:prstGeom>
          <a:gradFill>
            <a:gsLst>
              <a:gs pos="0">
                <a:schemeClr val="bg1">
                  <a:alpha val="0"/>
                </a:schemeClr>
              </a:gs>
              <a:gs pos="100000">
                <a:srgbClr val="157E88">
                  <a:alpha val="10000"/>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C7496D7-ACAA-5CBF-86B9-9D31F33F4CD9}"/>
              </a:ext>
            </a:extLst>
          </p:cNvPr>
          <p:cNvSpPr txBox="1"/>
          <p:nvPr/>
        </p:nvSpPr>
        <p:spPr>
          <a:xfrm>
            <a:off x="3437826" y="524977"/>
            <a:ext cx="5316347" cy="979755"/>
          </a:xfrm>
          <a:prstGeom prst="rect">
            <a:avLst/>
          </a:prstGeom>
          <a:noFill/>
        </p:spPr>
        <p:txBody>
          <a:bodyPr wrap="square">
            <a:spAutoFit/>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US" sz="2000" b="1" i="0" u="none" strike="noStrike" kern="1200" cap="none" spc="0" normalizeH="0" baseline="0" noProof="0" dirty="0">
                <a:ln>
                  <a:noFill/>
                </a:ln>
                <a:solidFill>
                  <a:srgbClr val="E97132"/>
                </a:solidFill>
                <a:effectLst/>
                <a:uLnTx/>
                <a:uFillTx/>
                <a:latin typeface="Figtree" pitchFamily="2" charset="0"/>
                <a:ea typeface="+mn-ea"/>
                <a:cs typeface="+mn-cs"/>
              </a:rPr>
              <a:t>The Feedforward Question</a:t>
            </a:r>
          </a:p>
          <a:p>
            <a:pPr algn="ctr"/>
            <a:r>
              <a:rPr lang="en-US" sz="3600" b="1" dirty="0">
                <a:solidFill>
                  <a:schemeClr val="tx1">
                    <a:lumMod val="95000"/>
                    <a:lumOff val="5000"/>
                  </a:schemeClr>
                </a:solidFill>
                <a:latin typeface="Figtree" pitchFamily="2" charset="0"/>
              </a:rPr>
              <a:t>Follow-Up Prompts</a:t>
            </a:r>
          </a:p>
        </p:txBody>
      </p:sp>
      <p:sp>
        <p:nvSpPr>
          <p:cNvPr id="4" name="Oval 3">
            <a:extLst>
              <a:ext uri="{FF2B5EF4-FFF2-40B4-BE49-F238E27FC236}">
                <a16:creationId xmlns:a16="http://schemas.microsoft.com/office/drawing/2014/main" id="{B97F8D33-5735-F74D-961B-EABC713EC3A4}"/>
              </a:ext>
            </a:extLst>
          </p:cNvPr>
          <p:cNvSpPr/>
          <p:nvPr/>
        </p:nvSpPr>
        <p:spPr>
          <a:xfrm>
            <a:off x="11586765" y="6238887"/>
            <a:ext cx="288000" cy="28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fld id="{FAF778E4-5475-4379-844A-19563C6A0860}" type="slidenum">
              <a:rPr lang="en-US" sz="900" b="1" smtClean="0">
                <a:solidFill>
                  <a:schemeClr val="bg1"/>
                </a:solidFill>
                <a:latin typeface="Figtree" pitchFamily="2" charset="0"/>
              </a:rPr>
              <a:t>10</a:t>
            </a:fld>
            <a:endParaRPr lang="en-US" sz="900" b="1" dirty="0">
              <a:solidFill>
                <a:schemeClr val="bg1"/>
              </a:solidFill>
              <a:latin typeface="Figtree" pitchFamily="2" charset="0"/>
            </a:endParaRPr>
          </a:p>
        </p:txBody>
      </p:sp>
      <p:sp>
        <p:nvSpPr>
          <p:cNvPr id="8" name="Rectangle: Rounded Corners 7">
            <a:extLst>
              <a:ext uri="{FF2B5EF4-FFF2-40B4-BE49-F238E27FC236}">
                <a16:creationId xmlns:a16="http://schemas.microsoft.com/office/drawing/2014/main" id="{B7E0B3CB-B17B-83A5-CE2C-6BB4732C91A6}"/>
              </a:ext>
            </a:extLst>
          </p:cNvPr>
          <p:cNvSpPr/>
          <p:nvPr/>
        </p:nvSpPr>
        <p:spPr>
          <a:xfrm>
            <a:off x="864782" y="2429242"/>
            <a:ext cx="4905151" cy="2339164"/>
          </a:xfrm>
          <a:prstGeom prst="roundRect">
            <a:avLst/>
          </a:prstGeom>
          <a:solidFill>
            <a:srgbClr val="157E88"/>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spcBef>
                <a:spcPts val="500"/>
              </a:spcBef>
              <a:spcAft>
                <a:spcPts val="500"/>
              </a:spcAft>
            </a:pPr>
            <a:r>
              <a:rPr lang="en-US">
                <a:latin typeface="Figtree" pitchFamily="2" charset="0"/>
              </a:rPr>
              <a:t>If conditions are missing:</a:t>
            </a:r>
          </a:p>
          <a:p>
            <a:pPr>
              <a:spcBef>
                <a:spcPts val="500"/>
              </a:spcBef>
              <a:spcAft>
                <a:spcPts val="500"/>
              </a:spcAft>
            </a:pPr>
            <a:r>
              <a:rPr lang="en-US" sz="1600" b="1">
                <a:latin typeface="Figtree" pitchFamily="2" charset="0"/>
              </a:rPr>
              <a:t>If the interviewee says that some conditions are missing from their plans, the interviewer may ask, “What can you do to recreate these conditions?”</a:t>
            </a:r>
          </a:p>
        </p:txBody>
      </p:sp>
      <p:sp>
        <p:nvSpPr>
          <p:cNvPr id="9" name="Rectangle: Rounded Corners 8">
            <a:extLst>
              <a:ext uri="{FF2B5EF4-FFF2-40B4-BE49-F238E27FC236}">
                <a16:creationId xmlns:a16="http://schemas.microsoft.com/office/drawing/2014/main" id="{27B5B367-2B5C-E2BB-3BFE-8F2B50EEB380}"/>
              </a:ext>
            </a:extLst>
          </p:cNvPr>
          <p:cNvSpPr/>
          <p:nvPr/>
        </p:nvSpPr>
        <p:spPr>
          <a:xfrm>
            <a:off x="6422068" y="2429242"/>
            <a:ext cx="4905151" cy="2339164"/>
          </a:xfrm>
          <a:prstGeom prst="roundRect">
            <a:avLst/>
          </a:prstGeom>
          <a:solidFill>
            <a:srgbClr val="157E88"/>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spcBef>
                <a:spcPts val="500"/>
              </a:spcBef>
              <a:spcAft>
                <a:spcPts val="500"/>
              </a:spcAft>
            </a:pPr>
            <a:r>
              <a:rPr lang="en-US">
                <a:latin typeface="Figtree" pitchFamily="2" charset="0"/>
              </a:rPr>
              <a:t>If all conditions are present:</a:t>
            </a:r>
          </a:p>
          <a:p>
            <a:pPr>
              <a:spcBef>
                <a:spcPts val="500"/>
              </a:spcBef>
              <a:spcAft>
                <a:spcPts val="500"/>
              </a:spcAft>
            </a:pPr>
            <a:r>
              <a:rPr lang="en-US" sz="1600" b="1">
                <a:latin typeface="Figtree" pitchFamily="2" charset="0"/>
              </a:rPr>
              <a:t>If the interviewee says that all the conditions are already present in their plans, which is less typical, the interviewer may ask, “What can you do to enhance the presence of these conditions even more?”</a:t>
            </a:r>
          </a:p>
        </p:txBody>
      </p:sp>
      <p:grpSp>
        <p:nvGrpSpPr>
          <p:cNvPr id="14" name="Group 13">
            <a:extLst>
              <a:ext uri="{FF2B5EF4-FFF2-40B4-BE49-F238E27FC236}">
                <a16:creationId xmlns:a16="http://schemas.microsoft.com/office/drawing/2014/main" id="{F250D670-05DA-128A-E9DF-C74F20E70F3F}"/>
              </a:ext>
            </a:extLst>
          </p:cNvPr>
          <p:cNvGrpSpPr/>
          <p:nvPr/>
        </p:nvGrpSpPr>
        <p:grpSpPr>
          <a:xfrm>
            <a:off x="10059273" y="2034123"/>
            <a:ext cx="828468" cy="828468"/>
            <a:chOff x="2591165" y="3229340"/>
            <a:chExt cx="904143" cy="904143"/>
          </a:xfrm>
        </p:grpSpPr>
        <p:sp>
          <p:nvSpPr>
            <p:cNvPr id="16" name="Oval 15">
              <a:extLst>
                <a:ext uri="{FF2B5EF4-FFF2-40B4-BE49-F238E27FC236}">
                  <a16:creationId xmlns:a16="http://schemas.microsoft.com/office/drawing/2014/main" id="{1F9C9BDA-7103-10E9-3C4E-7AC410668B30}"/>
                </a:ext>
              </a:extLst>
            </p:cNvPr>
            <p:cNvSpPr/>
            <p:nvPr/>
          </p:nvSpPr>
          <p:spPr>
            <a:xfrm>
              <a:off x="2591165" y="3229340"/>
              <a:ext cx="904143" cy="904143"/>
            </a:xfrm>
            <a:prstGeom prst="ellipse">
              <a:avLst/>
            </a:prstGeom>
            <a:solidFill>
              <a:schemeClr val="accent2"/>
            </a:solidFill>
            <a:ln w="762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Figtree" panose="020F0502020204030204"/>
                <a:ea typeface="+mn-ea"/>
                <a:cs typeface="+mn-cs"/>
              </a:endParaRPr>
            </a:p>
          </p:txBody>
        </p:sp>
        <p:pic>
          <p:nvPicPr>
            <p:cNvPr id="17" name="Graphic 16" descr="Lightbulb and gear outline">
              <a:extLst>
                <a:ext uri="{FF2B5EF4-FFF2-40B4-BE49-F238E27FC236}">
                  <a16:creationId xmlns:a16="http://schemas.microsoft.com/office/drawing/2014/main" id="{62299DAD-98CC-03F9-E276-CD1EA85ED675}"/>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813982" y="3452157"/>
              <a:ext cx="458508" cy="458508"/>
            </a:xfrm>
            <a:prstGeom prst="rect">
              <a:avLst/>
            </a:prstGeom>
          </p:spPr>
        </p:pic>
      </p:grpSp>
      <p:grpSp>
        <p:nvGrpSpPr>
          <p:cNvPr id="18" name="Group 17">
            <a:extLst>
              <a:ext uri="{FF2B5EF4-FFF2-40B4-BE49-F238E27FC236}">
                <a16:creationId xmlns:a16="http://schemas.microsoft.com/office/drawing/2014/main" id="{943261C5-C548-C176-0DB8-C55AC3BD4DD5}"/>
              </a:ext>
            </a:extLst>
          </p:cNvPr>
          <p:cNvGrpSpPr/>
          <p:nvPr/>
        </p:nvGrpSpPr>
        <p:grpSpPr>
          <a:xfrm>
            <a:off x="4501988" y="2034122"/>
            <a:ext cx="828468" cy="828468"/>
            <a:chOff x="2591165" y="3229340"/>
            <a:chExt cx="904143" cy="904143"/>
          </a:xfrm>
        </p:grpSpPr>
        <p:sp>
          <p:nvSpPr>
            <p:cNvPr id="19" name="Oval 18">
              <a:extLst>
                <a:ext uri="{FF2B5EF4-FFF2-40B4-BE49-F238E27FC236}">
                  <a16:creationId xmlns:a16="http://schemas.microsoft.com/office/drawing/2014/main" id="{C713C3F0-0A6F-4737-4BB8-BCC48A3641BE}"/>
                </a:ext>
              </a:extLst>
            </p:cNvPr>
            <p:cNvSpPr/>
            <p:nvPr/>
          </p:nvSpPr>
          <p:spPr>
            <a:xfrm>
              <a:off x="2591165" y="3229340"/>
              <a:ext cx="904143" cy="904143"/>
            </a:xfrm>
            <a:prstGeom prst="ellipse">
              <a:avLst/>
            </a:prstGeom>
            <a:solidFill>
              <a:schemeClr val="accent2"/>
            </a:solidFill>
            <a:ln w="762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Figtree" panose="020F0502020204030204"/>
                <a:ea typeface="+mn-ea"/>
                <a:cs typeface="+mn-cs"/>
              </a:endParaRPr>
            </a:p>
          </p:txBody>
        </p:sp>
        <p:pic>
          <p:nvPicPr>
            <p:cNvPr id="20" name="Graphic 19" descr="Completed outline">
              <a:extLst>
                <a:ext uri="{FF2B5EF4-FFF2-40B4-BE49-F238E27FC236}">
                  <a16:creationId xmlns:a16="http://schemas.microsoft.com/office/drawing/2014/main" id="{5A14C999-4F78-A837-8D79-A9CD0AC897CA}"/>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813982" y="3452157"/>
              <a:ext cx="458508" cy="458508"/>
            </a:xfrm>
            <a:prstGeom prst="rect">
              <a:avLst/>
            </a:prstGeom>
          </p:spPr>
        </p:pic>
      </p:grpSp>
      <p:sp>
        <p:nvSpPr>
          <p:cNvPr id="21" name="Oval 20"/>
          <p:cNvSpPr/>
          <p:nvPr/>
        </p:nvSpPr>
        <p:spPr>
          <a:xfrm>
            <a:off x="731520" y="6327648"/>
            <a:ext cx="219456" cy="219456"/>
          </a:xfrm>
          <a:prstGeom prst="ellipse">
            <a:avLst/>
          </a:prstGeom>
          <a:noFill/>
          <a:ln w="12700">
            <a:solidFill>
              <a:srgbClr val="9AA5AD"/>
            </a:solid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r>
              <a:rPr sz="900" b="1">
                <a:solidFill>
                  <a:srgbClr val="9AA5AD"/>
                </a:solidFill>
                <a:latin typeface="Figtree"/>
              </a:rPr>
              <a:t>1</a:t>
            </a:r>
          </a:p>
        </p:txBody>
      </p:sp>
      <p:sp>
        <p:nvSpPr>
          <p:cNvPr id="22" name="Oval 21"/>
          <p:cNvSpPr/>
          <p:nvPr/>
        </p:nvSpPr>
        <p:spPr>
          <a:xfrm>
            <a:off x="1042416" y="6327648"/>
            <a:ext cx="219456" cy="219456"/>
          </a:xfrm>
          <a:prstGeom prst="ellipse">
            <a:avLst/>
          </a:prstGeom>
          <a:noFill/>
          <a:ln w="12700">
            <a:solidFill>
              <a:srgbClr val="9AA5AD"/>
            </a:solid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r>
              <a:rPr sz="900" b="1">
                <a:solidFill>
                  <a:srgbClr val="9AA5AD"/>
                </a:solidFill>
                <a:latin typeface="Figtree"/>
              </a:rPr>
              <a:t>2</a:t>
            </a:r>
          </a:p>
        </p:txBody>
      </p:sp>
      <p:sp>
        <p:nvSpPr>
          <p:cNvPr id="23" name="Oval 22"/>
          <p:cNvSpPr/>
          <p:nvPr/>
        </p:nvSpPr>
        <p:spPr>
          <a:xfrm>
            <a:off x="1353312" y="6327648"/>
            <a:ext cx="219456" cy="219456"/>
          </a:xfrm>
          <a:prstGeom prst="ellipse">
            <a:avLst/>
          </a:prstGeom>
          <a:noFill/>
          <a:ln w="12700">
            <a:solidFill>
              <a:srgbClr val="9AA5AD"/>
            </a:solid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r>
              <a:rPr sz="900" b="1">
                <a:solidFill>
                  <a:srgbClr val="9AA5AD"/>
                </a:solidFill>
                <a:latin typeface="Figtree"/>
              </a:rPr>
              <a:t>3</a:t>
            </a:r>
          </a:p>
        </p:txBody>
      </p:sp>
      <p:sp>
        <p:nvSpPr>
          <p:cNvPr id="24" name="Oval 23"/>
          <p:cNvSpPr/>
          <p:nvPr/>
        </p:nvSpPr>
        <p:spPr>
          <a:xfrm>
            <a:off x="1664208" y="6327648"/>
            <a:ext cx="219456" cy="219456"/>
          </a:xfrm>
          <a:prstGeom prst="ellipse">
            <a:avLst/>
          </a:prstGeom>
          <a:noFill/>
          <a:ln w="12700">
            <a:solidFill>
              <a:srgbClr val="9AA5AD"/>
            </a:solid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r>
              <a:rPr sz="900" b="1">
                <a:solidFill>
                  <a:srgbClr val="9AA5AD"/>
                </a:solidFill>
                <a:latin typeface="Figtree"/>
              </a:rPr>
              <a:t>4</a:t>
            </a:r>
          </a:p>
        </p:txBody>
      </p:sp>
      <p:sp>
        <p:nvSpPr>
          <p:cNvPr id="25" name="Oval 24"/>
          <p:cNvSpPr/>
          <p:nvPr/>
        </p:nvSpPr>
        <p:spPr>
          <a:xfrm>
            <a:off x="1975104" y="6327648"/>
            <a:ext cx="219456" cy="219456"/>
          </a:xfrm>
          <a:prstGeom prst="ellipse">
            <a:avLst/>
          </a:prstGeom>
          <a:solidFill>
            <a:srgbClr val="E97132"/>
          </a:solidFill>
          <a:ln>
            <a:no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r>
              <a:rPr sz="900" b="1">
                <a:solidFill>
                  <a:srgbClr val="FFFFFF"/>
                </a:solidFill>
                <a:latin typeface="Figtree"/>
              </a:rPr>
              <a:t>5</a:t>
            </a:r>
          </a:p>
        </p:txBody>
      </p:sp>
    </p:spTree>
    <p:extLst>
      <p:ext uri="{BB962C8B-B14F-4D97-AF65-F5344CB8AC3E}">
        <p14:creationId xmlns:p14="http://schemas.microsoft.com/office/powerpoint/2010/main" val="854650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FB9AB-3B0F-4301-AFD3-B088A00E2BAD}"/>
            </a:ext>
          </a:extLst>
        </p:cNvPr>
        <p:cNvGrpSpPr/>
        <p:nvPr/>
      </p:nvGrpSpPr>
      <p:grpSpPr>
        <a:xfrm>
          <a:off x="0" y="0"/>
          <a:ext cx="0" cy="0"/>
          <a:chOff x="0" y="0"/>
          <a:chExt cx="0" cy="0"/>
        </a:xfrm>
      </p:grpSpPr>
      <p:sp>
        <p:nvSpPr>
          <p:cNvPr id="3" name="TextBox 2"/>
          <p:cNvSpPr txBox="1"/>
          <p:nvPr/>
        </p:nvSpPr>
        <p:spPr>
          <a:xfrm>
            <a:off x="2296000" y="360000"/>
            <a:ext cx="7600000" cy="979755"/>
          </a:xfrm>
          <a:prstGeom prst="rect">
            <a:avLst/>
          </a:prstGeom>
          <a:noFill/>
        </p:spPr>
        <p:txBody>
          <a:bodyPr wrap="square">
            <a:spAutoFit/>
          </a:bodyPr>
          <a:lstStyle/>
          <a:p>
            <a:pPr algn="ctr">
              <a:spcBef>
                <a:spcPts val="200"/>
              </a:spcBef>
              <a:spcAft>
                <a:spcPts val="200"/>
              </a:spcAft>
            </a:pPr>
            <a:r>
              <a:rPr lang="en-US" sz="2000" b="1">
                <a:solidFill>
                  <a:srgbClr val="E97132"/>
                </a:solidFill>
                <a:latin typeface="Figtree" pitchFamily="2" charset="0"/>
              </a:rPr>
              <a:t>FFI for a Problem</a:t>
            </a:r>
          </a:p>
          <a:p>
            <a:pPr algn="ctr"/>
            <a:r>
              <a:rPr lang="en-US" sz="3600" b="1">
                <a:solidFill>
                  <a:schemeClr val="tx1">
                    <a:lumMod val="95000"/>
                    <a:lumOff val="5000"/>
                  </a:schemeClr>
                </a:solidFill>
                <a:latin typeface="Figtree" pitchFamily="2" charset="0"/>
              </a:rPr>
              <a:t>The General Formula</a:t>
            </a:r>
          </a:p>
        </p:txBody>
      </p:sp>
      <p:sp>
        <p:nvSpPr>
          <p:cNvPr id="4" name="Oval 3"/>
          <p:cNvSpPr/>
          <p:nvPr/>
        </p:nvSpPr>
        <p:spPr>
          <a:xfrm>
            <a:off x="11586765" y="6238887"/>
            <a:ext cx="288000" cy="28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fld id="{FAF778E4-5475-4379-844A-19563C6A0860}" type="slidenum">
              <a:rPr lang="en-US" sz="900" b="1" smtClean="0">
                <a:solidFill>
                  <a:schemeClr val="bg1"/>
                </a:solidFill>
                <a:latin typeface="Figtree" pitchFamily="2" charset="0"/>
              </a:rPr>
              <a:t>5</a:t>
            </a:fld>
            <a:endParaRPr lang="en-US" sz="900" b="1" dirty="0">
              <a:solidFill>
                <a:schemeClr val="bg1"/>
              </a:solidFill>
              <a:latin typeface="Figtree" pitchFamily="2" charset="0"/>
            </a:endParaRPr>
          </a:p>
        </p:txBody>
      </p:sp>
      <p:sp>
        <p:nvSpPr>
          <p:cNvPr id="10" name="Rectangle: Rounded Corners 9"/>
          <p:cNvSpPr/>
          <p:nvPr/>
        </p:nvSpPr>
        <p:spPr>
          <a:xfrm>
            <a:off x="1700000" y="1620000"/>
            <a:ext cx="9200000" cy="480000"/>
          </a:xfrm>
          <a:prstGeom prst="roundRect">
            <a:avLst>
              <a:gd name="adj" fmla="val 50000"/>
            </a:avLst>
          </a:prstGeom>
          <a:solidFill>
            <a:srgbClr val="157E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400">
                <a:latin typeface="Figtree" pitchFamily="2" charset="0"/>
              </a:rPr>
              <a:t>A thing that upsets you the most now.</a:t>
            </a:r>
          </a:p>
        </p:txBody>
      </p:sp>
      <p:sp>
        <p:nvSpPr>
          <p:cNvPr id="11" name="Rectangle: Rounded Corners 10"/>
          <p:cNvSpPr/>
          <p:nvPr/>
        </p:nvSpPr>
        <p:spPr>
          <a:xfrm>
            <a:off x="1700000" y="2190000"/>
            <a:ext cx="9200000" cy="480000"/>
          </a:xfrm>
          <a:prstGeom prst="roundRect">
            <a:avLst>
              <a:gd name="adj" fmla="val 50000"/>
            </a:avLst>
          </a:prstGeom>
          <a:solidFill>
            <a:srgbClr val="157E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400">
                <a:latin typeface="Figtree" pitchFamily="2" charset="0"/>
              </a:rPr>
              <a:t>Its underlying cause.</a:t>
            </a:r>
          </a:p>
        </p:txBody>
      </p:sp>
      <p:sp>
        <p:nvSpPr>
          <p:cNvPr id="12" name="Rectangle: Rounded Corners 11"/>
          <p:cNvSpPr/>
          <p:nvPr/>
        </p:nvSpPr>
        <p:spPr>
          <a:xfrm>
            <a:off x="1700000" y="2760000"/>
            <a:ext cx="9200000" cy="480000"/>
          </a:xfrm>
          <a:prstGeom prst="roundRect">
            <a:avLst>
              <a:gd name="adj" fmla="val 50000"/>
            </a:avLst>
          </a:prstGeom>
          <a:solidFill>
            <a:srgbClr val="157E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400">
                <a:latin typeface="Figtree" pitchFamily="2" charset="0"/>
              </a:rPr>
              <a:t>Its ideal opposite.</a:t>
            </a:r>
          </a:p>
        </p:txBody>
      </p:sp>
      <p:sp>
        <p:nvSpPr>
          <p:cNvPr id="13" name="Rectangle: Rounded Corners 12"/>
          <p:cNvSpPr/>
          <p:nvPr/>
        </p:nvSpPr>
        <p:spPr>
          <a:xfrm>
            <a:off x="1700000" y="3330000"/>
            <a:ext cx="9200000" cy="760000"/>
          </a:xfrm>
          <a:prstGeom prst="roundRect">
            <a:avLst>
              <a:gd name="adj" fmla="val 50000"/>
            </a:avLst>
          </a:prstGeom>
          <a:solidFill>
            <a:srgbClr val="157E88"/>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0" rIns="360000" rtlCol="0" anchor="ctr"/>
          <a:lstStyle/>
          <a:p>
            <a:pPr algn="l"/>
            <a:r>
              <a:rPr lang="en-US" sz="1400">
                <a:latin typeface="Figtree" pitchFamily="2" charset="0"/>
              </a:rPr>
              <a:t>Introduction: “Based on your story, I know that #2, but perhaps you also had #3. Today I would like to focus on #3”</a:t>
            </a:r>
          </a:p>
        </p:txBody>
      </p:sp>
      <p:sp>
        <p:nvSpPr>
          <p:cNvPr id="14" name="Rectangle: Rounded Corners 13"/>
          <p:cNvSpPr/>
          <p:nvPr/>
        </p:nvSpPr>
        <p:spPr>
          <a:xfrm>
            <a:off x="1700000" y="4180000"/>
            <a:ext cx="9200000" cy="480000"/>
          </a:xfrm>
          <a:prstGeom prst="roundRect">
            <a:avLst>
              <a:gd name="adj" fmla="val 50000"/>
            </a:avLst>
          </a:prstGeom>
          <a:solidFill>
            <a:srgbClr val="157E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400">
                <a:latin typeface="Figtree" pitchFamily="2" charset="0"/>
              </a:rPr>
              <a:t>A story in which #3 happened (and you contributed to it)?</a:t>
            </a:r>
          </a:p>
        </p:txBody>
      </p:sp>
      <p:sp>
        <p:nvSpPr>
          <p:cNvPr id="15" name="Rectangle: Rounded Corners 14"/>
          <p:cNvSpPr/>
          <p:nvPr/>
        </p:nvSpPr>
        <p:spPr>
          <a:xfrm>
            <a:off x="1700000" y="4750000"/>
            <a:ext cx="9200000" cy="480000"/>
          </a:xfrm>
          <a:prstGeom prst="roundRect">
            <a:avLst>
              <a:gd name="adj" fmla="val 50000"/>
            </a:avLst>
          </a:prstGeom>
          <a:solidFill>
            <a:srgbClr val="157E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400">
                <a:latin typeface="Figtree" pitchFamily="2" charset="0"/>
              </a:rPr>
              <a:t>Peak</a:t>
            </a:r>
          </a:p>
        </p:txBody>
      </p:sp>
      <p:sp>
        <p:nvSpPr>
          <p:cNvPr id="16" name="Rectangle: Rounded Corners 15"/>
          <p:cNvSpPr/>
          <p:nvPr/>
        </p:nvSpPr>
        <p:spPr>
          <a:xfrm>
            <a:off x="1700000" y="5320000"/>
            <a:ext cx="9200000" cy="480000"/>
          </a:xfrm>
          <a:prstGeom prst="roundRect">
            <a:avLst>
              <a:gd name="adj" fmla="val 50000"/>
            </a:avLst>
          </a:prstGeom>
          <a:solidFill>
            <a:srgbClr val="157E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400">
                <a:latin typeface="Figtree" pitchFamily="2" charset="0"/>
              </a:rPr>
              <a:t>Conditions</a:t>
            </a:r>
          </a:p>
        </p:txBody>
      </p:sp>
      <p:sp>
        <p:nvSpPr>
          <p:cNvPr id="17" name="Rectangle: Rounded Corners 16"/>
          <p:cNvSpPr/>
          <p:nvPr/>
        </p:nvSpPr>
        <p:spPr>
          <a:xfrm>
            <a:off x="1700000" y="5890000"/>
            <a:ext cx="9200000" cy="480000"/>
          </a:xfrm>
          <a:prstGeom prst="roundRect">
            <a:avLst>
              <a:gd name="adj" fmla="val 50000"/>
            </a:avLst>
          </a:prstGeom>
          <a:solidFill>
            <a:srgbClr val="157E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400">
                <a:latin typeface="Figtree" pitchFamily="2" charset="0"/>
              </a:rPr>
              <a:t>The feedforward question</a:t>
            </a:r>
          </a:p>
        </p:txBody>
      </p:sp>
      <p:sp>
        <p:nvSpPr>
          <p:cNvPr id="30" name="Oval 29"/>
          <p:cNvSpPr/>
          <p:nvPr/>
        </p:nvSpPr>
        <p:spPr>
          <a:xfrm>
            <a:off x="1230000" y="1698000"/>
            <a:ext cx="324000" cy="324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900" b="1">
                <a:solidFill>
                  <a:schemeClr val="bg1"/>
                </a:solidFill>
                <a:latin typeface="Figtree" pitchFamily="2" charset="0"/>
              </a:rPr>
              <a:t>01</a:t>
            </a:r>
          </a:p>
        </p:txBody>
      </p:sp>
      <p:sp>
        <p:nvSpPr>
          <p:cNvPr id="18" name="Oval 17"/>
          <p:cNvSpPr/>
          <p:nvPr/>
        </p:nvSpPr>
        <p:spPr>
          <a:xfrm>
            <a:off x="1230000" y="2268000"/>
            <a:ext cx="324000" cy="324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900" b="1">
                <a:solidFill>
                  <a:schemeClr val="bg1"/>
                </a:solidFill>
                <a:latin typeface="Figtree" pitchFamily="2" charset="0"/>
              </a:rPr>
              <a:t>02</a:t>
            </a:r>
          </a:p>
        </p:txBody>
      </p:sp>
      <p:sp>
        <p:nvSpPr>
          <p:cNvPr id="19" name="Oval 18"/>
          <p:cNvSpPr/>
          <p:nvPr/>
        </p:nvSpPr>
        <p:spPr>
          <a:xfrm>
            <a:off x="1230000" y="2838000"/>
            <a:ext cx="324000" cy="324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900" b="1">
                <a:solidFill>
                  <a:schemeClr val="bg1"/>
                </a:solidFill>
                <a:latin typeface="Figtree" pitchFamily="2" charset="0"/>
              </a:rPr>
              <a:t>03</a:t>
            </a:r>
          </a:p>
        </p:txBody>
      </p:sp>
      <p:sp>
        <p:nvSpPr>
          <p:cNvPr id="20" name="Oval 19"/>
          <p:cNvSpPr/>
          <p:nvPr/>
        </p:nvSpPr>
        <p:spPr>
          <a:xfrm>
            <a:off x="1230000" y="3548000"/>
            <a:ext cx="324000" cy="324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900" b="1">
                <a:solidFill>
                  <a:schemeClr val="bg1"/>
                </a:solidFill>
                <a:latin typeface="Figtree" pitchFamily="2" charset="0"/>
              </a:rPr>
              <a:t>04</a:t>
            </a:r>
          </a:p>
        </p:txBody>
      </p:sp>
      <p:sp>
        <p:nvSpPr>
          <p:cNvPr id="21" name="Oval 20"/>
          <p:cNvSpPr/>
          <p:nvPr/>
        </p:nvSpPr>
        <p:spPr>
          <a:xfrm>
            <a:off x="1230000" y="4258000"/>
            <a:ext cx="324000" cy="324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900" b="1">
                <a:solidFill>
                  <a:schemeClr val="bg1"/>
                </a:solidFill>
                <a:latin typeface="Figtree" pitchFamily="2" charset="0"/>
              </a:rPr>
              <a:t>05</a:t>
            </a:r>
          </a:p>
        </p:txBody>
      </p:sp>
      <p:sp>
        <p:nvSpPr>
          <p:cNvPr id="22" name="Oval 21"/>
          <p:cNvSpPr/>
          <p:nvPr/>
        </p:nvSpPr>
        <p:spPr>
          <a:xfrm>
            <a:off x="1230000" y="4828000"/>
            <a:ext cx="324000" cy="324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900" b="1">
                <a:solidFill>
                  <a:schemeClr val="bg1"/>
                </a:solidFill>
                <a:latin typeface="Figtree" pitchFamily="2" charset="0"/>
              </a:rPr>
              <a:t>06</a:t>
            </a:r>
          </a:p>
        </p:txBody>
      </p:sp>
      <p:sp>
        <p:nvSpPr>
          <p:cNvPr id="23" name="Oval 22"/>
          <p:cNvSpPr/>
          <p:nvPr/>
        </p:nvSpPr>
        <p:spPr>
          <a:xfrm>
            <a:off x="1230000" y="5398000"/>
            <a:ext cx="324000" cy="324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900" b="1">
                <a:solidFill>
                  <a:schemeClr val="bg1"/>
                </a:solidFill>
                <a:latin typeface="Figtree" pitchFamily="2" charset="0"/>
              </a:rPr>
              <a:t>07</a:t>
            </a:r>
          </a:p>
        </p:txBody>
      </p:sp>
      <p:sp>
        <p:nvSpPr>
          <p:cNvPr id="24" name="Oval 23"/>
          <p:cNvSpPr/>
          <p:nvPr/>
        </p:nvSpPr>
        <p:spPr>
          <a:xfrm>
            <a:off x="1230000" y="5968000"/>
            <a:ext cx="324000" cy="324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900" b="1">
                <a:solidFill>
                  <a:schemeClr val="bg1"/>
                </a:solidFill>
                <a:latin typeface="Figtree" pitchFamily="2" charset="0"/>
              </a:rPr>
              <a:t>08</a:t>
            </a:r>
          </a:p>
        </p:txBody>
      </p:sp>
    </p:spTree>
    <p:extLst>
      <p:ext uri="{BB962C8B-B14F-4D97-AF65-F5344CB8AC3E}">
        <p14:creationId xmlns:p14="http://schemas.microsoft.com/office/powerpoint/2010/main" val="2827726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E2BD8-0484-65C8-65A8-9D0CBE07589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567A7A8-3293-11D6-D5EC-D1C13AD8256B}"/>
              </a:ext>
            </a:extLst>
          </p:cNvPr>
          <p:cNvSpPr txBox="1"/>
          <p:nvPr/>
        </p:nvSpPr>
        <p:spPr>
          <a:xfrm>
            <a:off x="3437826" y="524977"/>
            <a:ext cx="5316347" cy="979755"/>
          </a:xfrm>
          <a:prstGeom prst="rect">
            <a:avLst/>
          </a:prstGeom>
          <a:noFill/>
        </p:spPr>
        <p:txBody>
          <a:bodyPr wrap="square">
            <a:spAutoFit/>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US" sz="2000" b="1" i="0" u="none" strike="noStrike" kern="1200" cap="none" spc="0" normalizeH="0" baseline="0" noProof="0">
                <a:ln>
                  <a:noFill/>
                </a:ln>
                <a:solidFill>
                  <a:srgbClr val="E97132"/>
                </a:solidFill>
                <a:effectLst/>
                <a:uLnTx/>
                <a:uFillTx/>
                <a:latin typeface="Figtree" pitchFamily="2" charset="0"/>
                <a:ea typeface="+mn-ea"/>
                <a:cs typeface="+mn-cs"/>
              </a:rPr>
              <a:t>In Pain — Stage 1</a:t>
            </a:r>
          </a:p>
          <a:p>
            <a:pPr algn="ctr"/>
            <a:r>
              <a:rPr lang="en-US" sz="3600" b="1">
                <a:solidFill>
                  <a:schemeClr val="tx1">
                    <a:lumMod val="95000"/>
                    <a:lumOff val="5000"/>
                  </a:schemeClr>
                </a:solidFill>
                <a:latin typeface="Figtree" pitchFamily="2" charset="0"/>
              </a:rPr>
              <a:t>The Introduction</a:t>
            </a:r>
          </a:p>
        </p:txBody>
      </p:sp>
      <p:sp>
        <p:nvSpPr>
          <p:cNvPr id="4" name="Oval 3">
            <a:extLst>
              <a:ext uri="{FF2B5EF4-FFF2-40B4-BE49-F238E27FC236}">
                <a16:creationId xmlns:a16="http://schemas.microsoft.com/office/drawing/2014/main" id="{A193993E-8847-B37B-5A6F-C4697EA1D443}"/>
              </a:ext>
            </a:extLst>
          </p:cNvPr>
          <p:cNvSpPr/>
          <p:nvPr/>
        </p:nvSpPr>
        <p:spPr>
          <a:xfrm>
            <a:off x="11586765" y="6238887"/>
            <a:ext cx="288000" cy="28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fld id="{FAF778E4-5475-4379-844A-19563C6A0860}" type="slidenum">
              <a:rPr lang="en-US" sz="900" b="1" smtClean="0">
                <a:solidFill>
                  <a:schemeClr val="bg1"/>
                </a:solidFill>
                <a:latin typeface="Figtree" pitchFamily="2" charset="0"/>
              </a:rPr>
              <a:t>4</a:t>
            </a:fld>
            <a:endParaRPr lang="en-US" sz="900" b="1" dirty="0">
              <a:solidFill>
                <a:schemeClr val="bg1"/>
              </a:solidFill>
              <a:latin typeface="Figtree" pitchFamily="2" charset="0"/>
            </a:endParaRPr>
          </a:p>
        </p:txBody>
      </p:sp>
      <p:sp>
        <p:nvSpPr>
          <p:cNvPr id="6" name="TextBox 5">
            <a:extLst>
              <a:ext uri="{FF2B5EF4-FFF2-40B4-BE49-F238E27FC236}">
                <a16:creationId xmlns:a16="http://schemas.microsoft.com/office/drawing/2014/main" id="{EFC28BEA-47CC-016C-AD25-0DA9573F1814}"/>
              </a:ext>
            </a:extLst>
          </p:cNvPr>
          <p:cNvSpPr txBox="1"/>
          <p:nvPr/>
        </p:nvSpPr>
        <p:spPr>
          <a:xfrm>
            <a:off x="730986" y="2923740"/>
            <a:ext cx="4117462" cy="1169551"/>
          </a:xfrm>
          <a:prstGeom prst="rect">
            <a:avLst/>
          </a:prstGeom>
          <a:noFill/>
        </p:spPr>
        <p:txBody>
          <a:bodyPr wrap="square">
            <a:spAutoFit/>
          </a:bodyPr>
          <a:lstStyle/>
          <a:p>
            <a:pPr>
              <a:spcBef>
                <a:spcPts val="300"/>
              </a:spcBef>
              <a:spcAft>
                <a:spcPts val="300"/>
              </a:spcAft>
              <a:buClr>
                <a:srgbClr val="157E88"/>
              </a:buClr>
            </a:pPr>
            <a:r>
              <a:rPr lang="en-US" b="1">
                <a:latin typeface="Figtree" pitchFamily="2" charset="0"/>
              </a:rPr>
              <a:t>Guidelines:</a:t>
            </a:r>
          </a:p>
          <a:p>
            <a:pPr marL="285750" indent="-285750">
              <a:spcBef>
                <a:spcPts val="300"/>
              </a:spcBef>
              <a:spcAft>
                <a:spcPts val="300"/>
              </a:spcAft>
            </a:pPr>
            <a:endParaRPr lang="en-US" sz="1400">
              <a:latin typeface="Figtree" pitchFamily="2" charset="0"/>
            </a:endParaRPr>
          </a:p>
          <a:p>
            <a:pPr marL="285750" indent="-285750">
              <a:spcBef>
                <a:spcPts val="300"/>
              </a:spcBef>
              <a:spcAft>
                <a:spcPts val="300"/>
              </a:spcAft>
              <a:buClr>
                <a:srgbClr val="157E88"/>
              </a:buClr>
              <a:buFont typeface="Arial" panose="020B0604020202020204" pitchFamily="34" charset="0"/>
              <a:buChar char="•"/>
            </a:pPr>
            <a:r>
              <a:rPr lang="en-US" sz="1400">
                <a:latin typeface="Figtree" pitchFamily="2" charset="0"/>
              </a:rPr>
              <a:t>Use the affirmative topic: acknowledge the pain, then pivot to its ideal opposite</a:t>
            </a:r>
          </a:p>
          <a:p>
            <a:pPr marL="285750" indent="-285750">
              <a:spcBef>
                <a:spcPts val="300"/>
              </a:spcBef>
              <a:spcAft>
                <a:spcPts val="300"/>
              </a:spcAft>
              <a:buClr>
                <a:srgbClr val="157E88"/>
              </a:buClr>
              <a:buFont typeface="Arial" panose="020B0604020202020204" pitchFamily="34" charset="0"/>
              <a:buChar char="•"/>
            </a:pPr>
            <a:r>
              <a:rPr lang="en-US" sz="1400">
                <a:latin typeface="Figtree" pitchFamily="2" charset="0"/>
              </a:rPr>
              <a:t>Before starting, slow down until you can talk with a soothing voice</a:t>
            </a:r>
          </a:p>
        </p:txBody>
      </p:sp>
      <p:cxnSp>
        <p:nvCxnSpPr>
          <p:cNvPr id="10" name="Straight Connector 9">
            <a:extLst>
              <a:ext uri="{FF2B5EF4-FFF2-40B4-BE49-F238E27FC236}">
                <a16:creationId xmlns:a16="http://schemas.microsoft.com/office/drawing/2014/main" id="{12EEADF1-CF78-39D6-8C6B-0CFF47160BC3}"/>
              </a:ext>
            </a:extLst>
          </p:cNvPr>
          <p:cNvCxnSpPr>
            <a:cxnSpLocks/>
          </p:cNvCxnSpPr>
          <p:nvPr/>
        </p:nvCxnSpPr>
        <p:spPr>
          <a:xfrm>
            <a:off x="730985" y="3410390"/>
            <a:ext cx="4117463" cy="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A145BE8D-1BB8-323D-AC18-1368039D8A3C}"/>
              </a:ext>
            </a:extLst>
          </p:cNvPr>
          <p:cNvSpPr txBox="1"/>
          <p:nvPr/>
        </p:nvSpPr>
        <p:spPr>
          <a:xfrm>
            <a:off x="6545620" y="2480581"/>
            <a:ext cx="5121349" cy="2308324"/>
          </a:xfrm>
          <a:prstGeom prst="rect">
            <a:avLst/>
          </a:prstGeom>
          <a:noFill/>
        </p:spPr>
        <p:txBody>
          <a:bodyPr wrap="square">
            <a:spAutoFit/>
          </a:bodyPr>
          <a:lstStyle/>
          <a:p>
            <a:pPr algn="r"/>
            <a:r>
              <a:rPr lang="en-US" sz="2000" b="1" dirty="0">
                <a:latin typeface="Figtree" pitchFamily="2" charset="0"/>
              </a:rPr>
              <a:t>From what you told me, it is clear that often you feel nervous when you teach, but perhaps there were times, even very rare, in which you enjoyed yourself teaching without worrying. Today, I would like us to search for such events even if now it seems very hard to recall such a moment.”</a:t>
            </a:r>
          </a:p>
        </p:txBody>
      </p:sp>
      <p:pic>
        <p:nvPicPr>
          <p:cNvPr id="15" name="Graphic 14" descr="Open quotation mark with solid fill">
            <a:extLst>
              <a:ext uri="{FF2B5EF4-FFF2-40B4-BE49-F238E27FC236}">
                <a16:creationId xmlns:a16="http://schemas.microsoft.com/office/drawing/2014/main" id="{1EBF6326-F1A7-F979-0E52-2171AD1561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4195" y="1651620"/>
            <a:ext cx="906820" cy="906820"/>
          </a:xfrm>
          <a:prstGeom prst="rect">
            <a:avLst/>
          </a:prstGeom>
        </p:spPr>
      </p:pic>
      <p:sp>
        <p:nvSpPr>
          <p:cNvPr id="16" name="Oval 15"/>
          <p:cNvSpPr/>
          <p:nvPr/>
        </p:nvSpPr>
        <p:spPr>
          <a:xfrm>
            <a:off x="731520" y="6327648"/>
            <a:ext cx="219456" cy="219456"/>
          </a:xfrm>
          <a:prstGeom prst="ellipse">
            <a:avLst/>
          </a:prstGeom>
          <a:solidFill>
            <a:srgbClr val="E97132"/>
          </a:solidFill>
          <a:ln>
            <a:no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r>
              <a:rPr sz="900" b="1">
                <a:solidFill>
                  <a:srgbClr val="FFFFFF"/>
                </a:solidFill>
                <a:latin typeface="Figtree"/>
              </a:rPr>
              <a:t>1</a:t>
            </a:r>
          </a:p>
        </p:txBody>
      </p:sp>
      <p:sp>
        <p:nvSpPr>
          <p:cNvPr id="17" name="Oval 16"/>
          <p:cNvSpPr/>
          <p:nvPr/>
        </p:nvSpPr>
        <p:spPr>
          <a:xfrm>
            <a:off x="1042416" y="6327648"/>
            <a:ext cx="219456" cy="219456"/>
          </a:xfrm>
          <a:prstGeom prst="ellipse">
            <a:avLst/>
          </a:prstGeom>
          <a:noFill/>
          <a:ln w="12700">
            <a:solidFill>
              <a:srgbClr val="9AA5AD"/>
            </a:solid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r>
              <a:rPr sz="900" b="1">
                <a:solidFill>
                  <a:srgbClr val="9AA5AD"/>
                </a:solidFill>
                <a:latin typeface="Figtree"/>
              </a:rPr>
              <a:t>2</a:t>
            </a:r>
          </a:p>
        </p:txBody>
      </p:sp>
      <p:sp>
        <p:nvSpPr>
          <p:cNvPr id="18" name="Oval 17"/>
          <p:cNvSpPr/>
          <p:nvPr/>
        </p:nvSpPr>
        <p:spPr>
          <a:xfrm>
            <a:off x="1353312" y="6327648"/>
            <a:ext cx="219456" cy="219456"/>
          </a:xfrm>
          <a:prstGeom prst="ellipse">
            <a:avLst/>
          </a:prstGeom>
          <a:noFill/>
          <a:ln w="12700">
            <a:solidFill>
              <a:srgbClr val="9AA5AD"/>
            </a:solid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r>
              <a:rPr sz="900" b="1">
                <a:solidFill>
                  <a:srgbClr val="9AA5AD"/>
                </a:solidFill>
                <a:latin typeface="Figtree"/>
              </a:rPr>
              <a:t>3</a:t>
            </a:r>
          </a:p>
        </p:txBody>
      </p:sp>
      <p:sp>
        <p:nvSpPr>
          <p:cNvPr id="19" name="Oval 18"/>
          <p:cNvSpPr/>
          <p:nvPr/>
        </p:nvSpPr>
        <p:spPr>
          <a:xfrm>
            <a:off x="1664208" y="6327648"/>
            <a:ext cx="219456" cy="219456"/>
          </a:xfrm>
          <a:prstGeom prst="ellipse">
            <a:avLst/>
          </a:prstGeom>
          <a:noFill/>
          <a:ln w="12700">
            <a:solidFill>
              <a:srgbClr val="9AA5AD"/>
            </a:solid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r>
              <a:rPr sz="900" b="1">
                <a:solidFill>
                  <a:srgbClr val="9AA5AD"/>
                </a:solidFill>
                <a:latin typeface="Figtree"/>
              </a:rPr>
              <a:t>4</a:t>
            </a:r>
          </a:p>
        </p:txBody>
      </p:sp>
      <p:sp>
        <p:nvSpPr>
          <p:cNvPr id="20" name="Oval 19"/>
          <p:cNvSpPr/>
          <p:nvPr/>
        </p:nvSpPr>
        <p:spPr>
          <a:xfrm>
            <a:off x="1975104" y="6327648"/>
            <a:ext cx="219456" cy="219456"/>
          </a:xfrm>
          <a:prstGeom prst="ellipse">
            <a:avLst/>
          </a:prstGeom>
          <a:noFill/>
          <a:ln w="12700">
            <a:solidFill>
              <a:srgbClr val="9AA5AD"/>
            </a:solid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r>
              <a:rPr sz="900" b="1">
                <a:solidFill>
                  <a:srgbClr val="9AA5AD"/>
                </a:solidFill>
                <a:latin typeface="Figtree"/>
              </a:rPr>
              <a:t>5</a:t>
            </a:r>
          </a:p>
        </p:txBody>
      </p:sp>
    </p:spTree>
    <p:extLst>
      <p:ext uri="{BB962C8B-B14F-4D97-AF65-F5344CB8AC3E}">
        <p14:creationId xmlns:p14="http://schemas.microsoft.com/office/powerpoint/2010/main" val="3814703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7A0F0-E85A-07DB-B205-68671D911D1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09353A5-CA9D-D5CD-F036-BEFEBD3845DD}"/>
              </a:ext>
            </a:extLst>
          </p:cNvPr>
          <p:cNvSpPr txBox="1"/>
          <p:nvPr/>
        </p:nvSpPr>
        <p:spPr>
          <a:xfrm>
            <a:off x="3437826" y="524977"/>
            <a:ext cx="5316347" cy="979755"/>
          </a:xfrm>
          <a:prstGeom prst="rect">
            <a:avLst/>
          </a:prstGeom>
          <a:noFill/>
        </p:spPr>
        <p:txBody>
          <a:bodyPr wrap="square">
            <a:spAutoFit/>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US" sz="2000" b="1" i="0" u="none" strike="noStrike" kern="1200" cap="none" spc="0" normalizeH="0" baseline="0" noProof="0">
                <a:ln>
                  <a:noFill/>
                </a:ln>
                <a:solidFill>
                  <a:srgbClr val="E97132"/>
                </a:solidFill>
                <a:effectLst/>
                <a:uLnTx/>
                <a:uFillTx/>
                <a:latin typeface="Figtree" pitchFamily="2" charset="0"/>
                <a:ea typeface="+mn-ea"/>
                <a:cs typeface="+mn-cs"/>
              </a:rPr>
              <a:t>In Pain — Stage 2</a:t>
            </a:r>
          </a:p>
          <a:p>
            <a:pPr algn="ctr"/>
            <a:r>
              <a:rPr lang="en-US" sz="3600" b="1">
                <a:solidFill>
                  <a:schemeClr val="tx1">
                    <a:lumMod val="95000"/>
                    <a:lumOff val="5000"/>
                  </a:schemeClr>
                </a:solidFill>
                <a:latin typeface="Figtree" pitchFamily="2" charset="0"/>
              </a:rPr>
              <a:t>The Story Request</a:t>
            </a:r>
          </a:p>
        </p:txBody>
      </p:sp>
      <p:sp>
        <p:nvSpPr>
          <p:cNvPr id="4" name="Oval 3">
            <a:extLst>
              <a:ext uri="{FF2B5EF4-FFF2-40B4-BE49-F238E27FC236}">
                <a16:creationId xmlns:a16="http://schemas.microsoft.com/office/drawing/2014/main" id="{47DC008A-BB03-3FF5-1B4F-4DBAF858393B}"/>
              </a:ext>
            </a:extLst>
          </p:cNvPr>
          <p:cNvSpPr/>
          <p:nvPr/>
        </p:nvSpPr>
        <p:spPr>
          <a:xfrm>
            <a:off x="11586765" y="6238887"/>
            <a:ext cx="288000" cy="28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fld id="{FAF778E4-5475-4379-844A-19563C6A0860}" type="slidenum">
              <a:rPr lang="en-US" sz="900" b="1" smtClean="0">
                <a:solidFill>
                  <a:schemeClr val="bg1"/>
                </a:solidFill>
                <a:latin typeface="Figtree" pitchFamily="2" charset="0"/>
              </a:rPr>
              <a:t>5</a:t>
            </a:fld>
            <a:endParaRPr lang="en-US" sz="900" b="1" dirty="0">
              <a:solidFill>
                <a:schemeClr val="bg1"/>
              </a:solidFill>
              <a:latin typeface="Figtree" pitchFamily="2" charset="0"/>
            </a:endParaRPr>
          </a:p>
        </p:txBody>
      </p:sp>
      <p:sp>
        <p:nvSpPr>
          <p:cNvPr id="6" name="TextBox 5">
            <a:extLst>
              <a:ext uri="{FF2B5EF4-FFF2-40B4-BE49-F238E27FC236}">
                <a16:creationId xmlns:a16="http://schemas.microsoft.com/office/drawing/2014/main" id="{51A89E87-09E5-86B6-A542-3B28304E87EA}"/>
              </a:ext>
            </a:extLst>
          </p:cNvPr>
          <p:cNvSpPr txBox="1"/>
          <p:nvPr/>
        </p:nvSpPr>
        <p:spPr>
          <a:xfrm>
            <a:off x="730985" y="2083766"/>
            <a:ext cx="4787309" cy="2908489"/>
          </a:xfrm>
          <a:prstGeom prst="rect">
            <a:avLst/>
          </a:prstGeom>
          <a:noFill/>
        </p:spPr>
        <p:txBody>
          <a:bodyPr wrap="square">
            <a:spAutoFit/>
          </a:bodyPr>
          <a:lstStyle/>
          <a:p>
            <a:pPr>
              <a:spcBef>
                <a:spcPts val="300"/>
              </a:spcBef>
              <a:spcAft>
                <a:spcPts val="300"/>
              </a:spcAft>
              <a:buClr>
                <a:srgbClr val="157E88"/>
              </a:buClr>
            </a:pPr>
            <a:r>
              <a:rPr lang="en-US" b="1">
                <a:latin typeface="Figtree" pitchFamily="2" charset="0"/>
              </a:rPr>
              <a:t>Guidelines:</a:t>
            </a:r>
          </a:p>
          <a:p>
            <a:pPr marL="285750" indent="-285750">
              <a:spcBef>
                <a:spcPts val="300"/>
              </a:spcBef>
              <a:spcAft>
                <a:spcPts val="300"/>
              </a:spcAft>
              <a:buClr>
                <a:srgbClr val="157E88"/>
              </a:buClr>
              <a:buFont typeface="Arial" panose="020B0604020202020204" pitchFamily="34" charset="0"/>
              <a:buChar char="•"/>
            </a:pPr>
            <a:endParaRPr lang="en-US" sz="1400">
              <a:latin typeface="Figtree" pitchFamily="2" charset="0"/>
            </a:endParaRPr>
          </a:p>
          <a:p>
            <a:pPr marL="285750" indent="-285750">
              <a:spcBef>
                <a:spcPts val="300"/>
              </a:spcBef>
              <a:spcAft>
                <a:spcPts val="300"/>
              </a:spcAft>
              <a:buClr>
                <a:srgbClr val="157E88"/>
              </a:buClr>
              <a:buFont typeface="Arial" panose="020B0604020202020204" pitchFamily="34" charset="0"/>
              <a:buChar char="•"/>
            </a:pPr>
            <a:r>
              <a:rPr lang="en-US" sz="1400">
                <a:latin typeface="Figtree" pitchFamily="2" charset="0"/>
              </a:rPr>
              <a:t>Ensure the interviewee shares a specific experience, not generalizations - If needed: “Could you give me an example of a specific event?”</a:t>
            </a:r>
          </a:p>
          <a:p>
            <a:pPr marL="285750" indent="-285750">
              <a:spcBef>
                <a:spcPts val="300"/>
              </a:spcBef>
              <a:spcAft>
                <a:spcPts val="300"/>
              </a:spcAft>
              <a:buClr>
                <a:srgbClr val="157E88"/>
              </a:buClr>
              <a:buFont typeface="Arial" panose="020B0604020202020204" pitchFamily="34" charset="0"/>
              <a:buChar char="•"/>
            </a:pPr>
            <a:r>
              <a:rPr lang="en-US" sz="1400">
                <a:latin typeface="Figtree" pitchFamily="2" charset="0"/>
              </a:rPr>
              <a:t>Check whether the interviewee would like to experience a similar story in the future. If not, return to Stage 2 for another story</a:t>
            </a:r>
          </a:p>
          <a:p>
            <a:pPr marL="285750" indent="-285750">
              <a:spcBef>
                <a:spcPts val="300"/>
              </a:spcBef>
              <a:spcAft>
                <a:spcPts val="300"/>
              </a:spcAft>
              <a:buClr>
                <a:srgbClr val="157E88"/>
              </a:buClr>
              <a:buFont typeface="Arial" panose="020B0604020202020204" pitchFamily="34" charset="0"/>
              <a:buChar char="•"/>
            </a:pPr>
            <a:r>
              <a:rPr lang="en-US" sz="1400">
                <a:latin typeface="Figtree" pitchFamily="2" charset="0"/>
              </a:rPr>
              <a:t>Reflect the story you heard (e.g., “To ensure I got your story, let me tell you what I heard. I heard that …”)</a:t>
            </a:r>
          </a:p>
          <a:p>
            <a:pPr marL="285750" indent="-285750">
              <a:spcBef>
                <a:spcPts val="300"/>
              </a:spcBef>
              <a:spcAft>
                <a:spcPts val="300"/>
              </a:spcAft>
              <a:buClr>
                <a:srgbClr val="157E88"/>
              </a:buClr>
              <a:buFont typeface="Arial" panose="020B0604020202020204" pitchFamily="34" charset="0"/>
              <a:buChar char="•"/>
            </a:pPr>
            <a:r>
              <a:rPr lang="en-US" sz="1400">
                <a:latin typeface="Figtree" pitchFamily="2" charset="0"/>
              </a:rPr>
              <a:t>Check your reflection by asking “What did I miss?”</a:t>
            </a:r>
          </a:p>
        </p:txBody>
      </p:sp>
      <p:cxnSp>
        <p:nvCxnSpPr>
          <p:cNvPr id="10" name="Straight Connector 9">
            <a:extLst>
              <a:ext uri="{FF2B5EF4-FFF2-40B4-BE49-F238E27FC236}">
                <a16:creationId xmlns:a16="http://schemas.microsoft.com/office/drawing/2014/main" id="{E7199272-1498-EFCB-B6E5-93E2A4775AD8}"/>
              </a:ext>
            </a:extLst>
          </p:cNvPr>
          <p:cNvCxnSpPr>
            <a:cxnSpLocks/>
          </p:cNvCxnSpPr>
          <p:nvPr/>
        </p:nvCxnSpPr>
        <p:spPr>
          <a:xfrm>
            <a:off x="730985" y="2570416"/>
            <a:ext cx="4861737" cy="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27DC4FCA-40B3-A1C1-7639-8D5134D036AF}"/>
              </a:ext>
            </a:extLst>
          </p:cNvPr>
          <p:cNvSpPr txBox="1"/>
          <p:nvPr/>
        </p:nvSpPr>
        <p:spPr>
          <a:xfrm>
            <a:off x="6545620" y="2438052"/>
            <a:ext cx="5121349" cy="2308324"/>
          </a:xfrm>
          <a:prstGeom prst="rect">
            <a:avLst/>
          </a:prstGeom>
          <a:noFill/>
        </p:spPr>
        <p:txBody>
          <a:bodyPr wrap="square">
            <a:spAutoFit/>
          </a:bodyPr>
          <a:lstStyle/>
          <a:p>
            <a:pPr algn="r"/>
            <a:r>
              <a:rPr lang="en-US" sz="2400" b="1" dirty="0">
                <a:latin typeface="Figtree" pitchFamily="2" charset="0"/>
              </a:rPr>
              <a:t>Could you please tell me a story about a teaching (or another) event during which you felt that you enjoy yourself without worrying?”</a:t>
            </a:r>
          </a:p>
        </p:txBody>
      </p:sp>
      <p:pic>
        <p:nvPicPr>
          <p:cNvPr id="15" name="Graphic 14" descr="Open quotation mark with solid fill">
            <a:extLst>
              <a:ext uri="{FF2B5EF4-FFF2-40B4-BE49-F238E27FC236}">
                <a16:creationId xmlns:a16="http://schemas.microsoft.com/office/drawing/2014/main" id="{65A761CB-BDD4-113E-F1E6-27CF0F4A6B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4195" y="1609091"/>
            <a:ext cx="906820" cy="906820"/>
          </a:xfrm>
          <a:prstGeom prst="rect">
            <a:avLst/>
          </a:prstGeom>
        </p:spPr>
      </p:pic>
      <p:sp>
        <p:nvSpPr>
          <p:cNvPr id="16" name="Oval 15"/>
          <p:cNvSpPr/>
          <p:nvPr/>
        </p:nvSpPr>
        <p:spPr>
          <a:xfrm>
            <a:off x="731520" y="6327648"/>
            <a:ext cx="219456" cy="219456"/>
          </a:xfrm>
          <a:prstGeom prst="ellipse">
            <a:avLst/>
          </a:prstGeom>
          <a:noFill/>
          <a:ln w="12700">
            <a:solidFill>
              <a:srgbClr val="9AA5AD"/>
            </a:solid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r>
              <a:rPr sz="900" b="1">
                <a:solidFill>
                  <a:srgbClr val="9AA5AD"/>
                </a:solidFill>
                <a:latin typeface="Figtree"/>
              </a:rPr>
              <a:t>1</a:t>
            </a:r>
          </a:p>
        </p:txBody>
      </p:sp>
      <p:sp>
        <p:nvSpPr>
          <p:cNvPr id="17" name="Oval 16"/>
          <p:cNvSpPr/>
          <p:nvPr/>
        </p:nvSpPr>
        <p:spPr>
          <a:xfrm>
            <a:off x="1042416" y="6327648"/>
            <a:ext cx="219456" cy="219456"/>
          </a:xfrm>
          <a:prstGeom prst="ellipse">
            <a:avLst/>
          </a:prstGeom>
          <a:solidFill>
            <a:srgbClr val="E97132"/>
          </a:solidFill>
          <a:ln>
            <a:no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r>
              <a:rPr sz="900" b="1">
                <a:solidFill>
                  <a:srgbClr val="FFFFFF"/>
                </a:solidFill>
                <a:latin typeface="Figtree"/>
              </a:rPr>
              <a:t>2</a:t>
            </a:r>
          </a:p>
        </p:txBody>
      </p:sp>
      <p:sp>
        <p:nvSpPr>
          <p:cNvPr id="18" name="Oval 17"/>
          <p:cNvSpPr/>
          <p:nvPr/>
        </p:nvSpPr>
        <p:spPr>
          <a:xfrm>
            <a:off x="1353312" y="6327648"/>
            <a:ext cx="219456" cy="219456"/>
          </a:xfrm>
          <a:prstGeom prst="ellipse">
            <a:avLst/>
          </a:prstGeom>
          <a:noFill/>
          <a:ln w="12700">
            <a:solidFill>
              <a:srgbClr val="9AA5AD"/>
            </a:solid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r>
              <a:rPr sz="900" b="1">
                <a:solidFill>
                  <a:srgbClr val="9AA5AD"/>
                </a:solidFill>
                <a:latin typeface="Figtree"/>
              </a:rPr>
              <a:t>3</a:t>
            </a:r>
          </a:p>
        </p:txBody>
      </p:sp>
      <p:sp>
        <p:nvSpPr>
          <p:cNvPr id="19" name="Oval 18"/>
          <p:cNvSpPr/>
          <p:nvPr/>
        </p:nvSpPr>
        <p:spPr>
          <a:xfrm>
            <a:off x="1664208" y="6327648"/>
            <a:ext cx="219456" cy="219456"/>
          </a:xfrm>
          <a:prstGeom prst="ellipse">
            <a:avLst/>
          </a:prstGeom>
          <a:noFill/>
          <a:ln w="12700">
            <a:solidFill>
              <a:srgbClr val="9AA5AD"/>
            </a:solid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r>
              <a:rPr sz="900" b="1">
                <a:solidFill>
                  <a:srgbClr val="9AA5AD"/>
                </a:solidFill>
                <a:latin typeface="Figtree"/>
              </a:rPr>
              <a:t>4</a:t>
            </a:r>
          </a:p>
        </p:txBody>
      </p:sp>
      <p:sp>
        <p:nvSpPr>
          <p:cNvPr id="20" name="Oval 19"/>
          <p:cNvSpPr/>
          <p:nvPr/>
        </p:nvSpPr>
        <p:spPr>
          <a:xfrm>
            <a:off x="1975104" y="6327648"/>
            <a:ext cx="219456" cy="219456"/>
          </a:xfrm>
          <a:prstGeom prst="ellipse">
            <a:avLst/>
          </a:prstGeom>
          <a:noFill/>
          <a:ln w="12700">
            <a:solidFill>
              <a:srgbClr val="9AA5AD"/>
            </a:solid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r>
              <a:rPr sz="900" b="1">
                <a:solidFill>
                  <a:srgbClr val="9AA5AD"/>
                </a:solidFill>
                <a:latin typeface="Figtree"/>
              </a:rPr>
              <a:t>5</a:t>
            </a:r>
          </a:p>
        </p:txBody>
      </p:sp>
    </p:spTree>
    <p:extLst>
      <p:ext uri="{BB962C8B-B14F-4D97-AF65-F5344CB8AC3E}">
        <p14:creationId xmlns:p14="http://schemas.microsoft.com/office/powerpoint/2010/main" val="3849440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57E88"/>
        </a:solidFill>
        <a:effectLst/>
      </p:bgPr>
    </p:bg>
    <p:spTree>
      <p:nvGrpSpPr>
        <p:cNvPr id="1" name="">
          <a:extLst>
            <a:ext uri="{FF2B5EF4-FFF2-40B4-BE49-F238E27FC236}">
              <a16:creationId xmlns:a16="http://schemas.microsoft.com/office/drawing/2014/main" id="{A83079E7-50EC-6204-E9F3-02CAA2982F14}"/>
            </a:ext>
          </a:extLst>
        </p:cNvPr>
        <p:cNvGrpSpPr/>
        <p:nvPr/>
      </p:nvGrpSpPr>
      <p:grpSpPr>
        <a:xfrm>
          <a:off x="0" y="0"/>
          <a:ext cx="0" cy="0"/>
          <a:chOff x="0" y="0"/>
          <a:chExt cx="0" cy="0"/>
        </a:xfrm>
      </p:grpSpPr>
      <p:pic>
        <p:nvPicPr>
          <p:cNvPr id="7" name="Picture 6" descr="A person and person sitting in chairs talking  AI-generated content may be incorrect.">
            <a:extLst>
              <a:ext uri="{FF2B5EF4-FFF2-40B4-BE49-F238E27FC236}">
                <a16:creationId xmlns:a16="http://schemas.microsoft.com/office/drawing/2014/main" id="{01F1FF82-EF01-EC1F-BA2E-57E2318E82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4113" y="0"/>
            <a:ext cx="10287887" cy="6858000"/>
          </a:xfrm>
          <a:prstGeom prst="rect">
            <a:avLst/>
          </a:prstGeom>
        </p:spPr>
      </p:pic>
      <p:sp>
        <p:nvSpPr>
          <p:cNvPr id="4" name="Oval 3">
            <a:extLst>
              <a:ext uri="{FF2B5EF4-FFF2-40B4-BE49-F238E27FC236}">
                <a16:creationId xmlns:a16="http://schemas.microsoft.com/office/drawing/2014/main" id="{6562AD28-FFA0-4AE2-1B82-7CEB2B37FB92}"/>
              </a:ext>
            </a:extLst>
          </p:cNvPr>
          <p:cNvSpPr/>
          <p:nvPr/>
        </p:nvSpPr>
        <p:spPr>
          <a:xfrm>
            <a:off x="11586765" y="6238887"/>
            <a:ext cx="288000" cy="28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fld id="{FAF778E4-5475-4379-844A-19563C6A0860}" type="slidenum">
              <a:rPr lang="en-US" sz="900" b="1" smtClean="0">
                <a:solidFill>
                  <a:schemeClr val="bg1"/>
                </a:solidFill>
                <a:latin typeface="Figtree" pitchFamily="2" charset="0"/>
              </a:rPr>
              <a:t>9</a:t>
            </a:fld>
            <a:endParaRPr lang="en-US" sz="900" b="1" dirty="0">
              <a:solidFill>
                <a:schemeClr val="bg1"/>
              </a:solidFill>
              <a:latin typeface="Figtree" pitchFamily="2" charset="0"/>
            </a:endParaRPr>
          </a:p>
        </p:txBody>
      </p:sp>
      <p:sp>
        <p:nvSpPr>
          <p:cNvPr id="8" name="Rectangle 7">
            <a:extLst>
              <a:ext uri="{FF2B5EF4-FFF2-40B4-BE49-F238E27FC236}">
                <a16:creationId xmlns:a16="http://schemas.microsoft.com/office/drawing/2014/main" id="{97196984-1844-FF1E-125E-03E063893B08}"/>
              </a:ext>
            </a:extLst>
          </p:cNvPr>
          <p:cNvSpPr/>
          <p:nvPr/>
        </p:nvSpPr>
        <p:spPr>
          <a:xfrm>
            <a:off x="1904113" y="0"/>
            <a:ext cx="10252821" cy="6857999"/>
          </a:xfrm>
          <a:prstGeom prst="rect">
            <a:avLst/>
          </a:prstGeom>
          <a:gradFill>
            <a:gsLst>
              <a:gs pos="0">
                <a:srgbClr val="157E88"/>
              </a:gs>
              <a:gs pos="100000">
                <a:srgbClr val="157E88">
                  <a:alpha val="0"/>
                </a:srgb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01331C1-6094-F224-F325-7780746677C9}"/>
              </a:ext>
            </a:extLst>
          </p:cNvPr>
          <p:cNvSpPr txBox="1"/>
          <p:nvPr/>
        </p:nvSpPr>
        <p:spPr>
          <a:xfrm>
            <a:off x="5978483" y="444247"/>
            <a:ext cx="5316347" cy="1533753"/>
          </a:xfrm>
          <a:prstGeom prst="rect">
            <a:avLst/>
          </a:prstGeom>
          <a:noFill/>
        </p:spPr>
        <p:txBody>
          <a:bodyPr wrap="square">
            <a:spAutoFit/>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US" sz="2000" b="1" i="0" u="none" strike="noStrike" kern="1200" cap="none" spc="0" normalizeH="0" baseline="0" noProof="0">
                <a:ln>
                  <a:noFill/>
                </a:ln>
                <a:solidFill>
                  <a:schemeClr val="accent2"/>
                </a:solidFill>
                <a:effectLst/>
                <a:uLnTx/>
                <a:uFillTx/>
                <a:latin typeface="Figtree" pitchFamily="2" charset="0"/>
                <a:ea typeface="+mn-ea"/>
                <a:cs typeface="+mn-cs"/>
              </a:rPr>
              <a:t>FFI for a Problem</a:t>
            </a:r>
          </a:p>
          <a:p>
            <a:pPr algn="r"/>
            <a:r>
              <a:rPr lang="en-US" sz="3600" b="1">
                <a:solidFill>
                  <a:schemeClr val="bg1"/>
                </a:solidFill>
                <a:latin typeface="Figtree" pitchFamily="2" charset="0"/>
              </a:rPr>
              <a:t>The Feedforward Question</a:t>
            </a:r>
          </a:p>
        </p:txBody>
      </p:sp>
      <p:sp>
        <p:nvSpPr>
          <p:cNvPr id="13" name="TextBox 12">
            <a:extLst>
              <a:ext uri="{FF2B5EF4-FFF2-40B4-BE49-F238E27FC236}">
                <a16:creationId xmlns:a16="http://schemas.microsoft.com/office/drawing/2014/main" id="{06ACF44D-527F-27AE-8B1C-ACB6B4E2B2B8}"/>
              </a:ext>
            </a:extLst>
          </p:cNvPr>
          <p:cNvSpPr txBox="1"/>
          <p:nvPr/>
        </p:nvSpPr>
        <p:spPr>
          <a:xfrm>
            <a:off x="1020726" y="2335158"/>
            <a:ext cx="6475228" cy="2677656"/>
          </a:xfrm>
          <a:prstGeom prst="rect">
            <a:avLst/>
          </a:prstGeom>
          <a:noFill/>
        </p:spPr>
        <p:txBody>
          <a:bodyPr wrap="square">
            <a:spAutoFit/>
          </a:bodyPr>
          <a:lstStyle/>
          <a:p>
            <a:r>
              <a:rPr lang="en-US" sz="2400" b="1">
                <a:solidFill>
                  <a:schemeClr val="bg1"/>
                </a:solidFill>
                <a:latin typeface="Figtree" pitchFamily="2" charset="0"/>
              </a:rPr>
              <a:t>Consider the conditions we just discovered. These conditions may be your inner code for creating [the ideal opposite]. To what degree are these conditions present in your habits, current circumstances, and plans for the immediate future?”</a:t>
            </a:r>
          </a:p>
        </p:txBody>
      </p:sp>
      <p:pic>
        <p:nvPicPr>
          <p:cNvPr id="15" name="Graphic 14" descr="Open quotation mark with solid fill">
            <a:extLst>
              <a:ext uri="{FF2B5EF4-FFF2-40B4-BE49-F238E27FC236}">
                <a16:creationId xmlns:a16="http://schemas.microsoft.com/office/drawing/2014/main" id="{FF7BB538-99DB-BB1D-DA8C-B2AEC47282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7315" y="1506537"/>
            <a:ext cx="906820" cy="906820"/>
          </a:xfrm>
          <a:prstGeom prst="rect">
            <a:avLst/>
          </a:prstGeom>
        </p:spPr>
      </p:pic>
      <p:sp>
        <p:nvSpPr>
          <p:cNvPr id="16" name="Oval 15"/>
          <p:cNvSpPr/>
          <p:nvPr/>
        </p:nvSpPr>
        <p:spPr>
          <a:xfrm>
            <a:off x="731520" y="6327648"/>
            <a:ext cx="219456" cy="219456"/>
          </a:xfrm>
          <a:prstGeom prst="ellipse">
            <a:avLst/>
          </a:prstGeom>
          <a:noFill/>
          <a:ln w="1270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r>
              <a:rPr sz="900" b="1">
                <a:solidFill>
                  <a:srgbClr val="FFFFFF"/>
                </a:solidFill>
                <a:latin typeface="Figtree"/>
              </a:rPr>
              <a:t>1</a:t>
            </a:r>
          </a:p>
        </p:txBody>
      </p:sp>
      <p:sp>
        <p:nvSpPr>
          <p:cNvPr id="17" name="Oval 16"/>
          <p:cNvSpPr/>
          <p:nvPr/>
        </p:nvSpPr>
        <p:spPr>
          <a:xfrm>
            <a:off x="1042416" y="6327648"/>
            <a:ext cx="219456" cy="219456"/>
          </a:xfrm>
          <a:prstGeom prst="ellipse">
            <a:avLst/>
          </a:prstGeom>
          <a:noFill/>
          <a:ln w="1270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r>
              <a:rPr sz="900" b="1">
                <a:solidFill>
                  <a:srgbClr val="FFFFFF"/>
                </a:solidFill>
                <a:latin typeface="Figtree"/>
              </a:rPr>
              <a:t>2</a:t>
            </a:r>
          </a:p>
        </p:txBody>
      </p:sp>
      <p:sp>
        <p:nvSpPr>
          <p:cNvPr id="18" name="Oval 17"/>
          <p:cNvSpPr/>
          <p:nvPr/>
        </p:nvSpPr>
        <p:spPr>
          <a:xfrm>
            <a:off x="1353312" y="6327648"/>
            <a:ext cx="219456" cy="219456"/>
          </a:xfrm>
          <a:prstGeom prst="ellipse">
            <a:avLst/>
          </a:prstGeom>
          <a:noFill/>
          <a:ln w="1270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r>
              <a:rPr sz="900" b="1">
                <a:solidFill>
                  <a:srgbClr val="FFFFFF"/>
                </a:solidFill>
                <a:latin typeface="Figtree"/>
              </a:rPr>
              <a:t>3</a:t>
            </a:r>
          </a:p>
        </p:txBody>
      </p:sp>
      <p:sp>
        <p:nvSpPr>
          <p:cNvPr id="19" name="Oval 18"/>
          <p:cNvSpPr/>
          <p:nvPr/>
        </p:nvSpPr>
        <p:spPr>
          <a:xfrm>
            <a:off x="1664208" y="6327648"/>
            <a:ext cx="219456" cy="219456"/>
          </a:xfrm>
          <a:prstGeom prst="ellipse">
            <a:avLst/>
          </a:prstGeom>
          <a:noFill/>
          <a:ln w="1270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r>
              <a:rPr sz="900" b="1">
                <a:solidFill>
                  <a:srgbClr val="FFFFFF"/>
                </a:solidFill>
                <a:latin typeface="Figtree"/>
              </a:rPr>
              <a:t>4</a:t>
            </a:r>
          </a:p>
        </p:txBody>
      </p:sp>
      <p:sp>
        <p:nvSpPr>
          <p:cNvPr id="20" name="Oval 19"/>
          <p:cNvSpPr/>
          <p:nvPr/>
        </p:nvSpPr>
        <p:spPr>
          <a:xfrm>
            <a:off x="1975104" y="6327648"/>
            <a:ext cx="219456" cy="219456"/>
          </a:xfrm>
          <a:prstGeom prst="ellipse">
            <a:avLst/>
          </a:prstGeom>
          <a:solidFill>
            <a:srgbClr val="E97132"/>
          </a:solidFill>
          <a:ln>
            <a:no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r>
              <a:rPr sz="900" b="1">
                <a:solidFill>
                  <a:srgbClr val="FFFFFF"/>
                </a:solidFill>
                <a:latin typeface="Figtree"/>
              </a:rPr>
              <a:t>5</a:t>
            </a:r>
          </a:p>
        </p:txBody>
      </p:sp>
    </p:spTree>
    <p:extLst>
      <p:ext uri="{BB962C8B-B14F-4D97-AF65-F5344CB8AC3E}">
        <p14:creationId xmlns:p14="http://schemas.microsoft.com/office/powerpoint/2010/main" val="9318268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703</TotalTime>
  <Words>1418</Words>
  <Application>Microsoft Macintosh PowerPoint</Application>
  <PresentationFormat>Widescreen</PresentationFormat>
  <Paragraphs>163</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Figtree</vt:lpstr>
      <vt:lpstr>Aptos Display</vt:lpstr>
      <vt:lpstr>Arial</vt:lpstr>
      <vt:lpstr>Calibri</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Bogoljub Milic</dc:creator>
  <cp:lastModifiedBy>Avraham N Kluger</cp:lastModifiedBy>
  <cp:revision>21</cp:revision>
  <dcterms:created xsi:type="dcterms:W3CDTF">2025-05-23T14:14:44Z</dcterms:created>
  <dcterms:modified xsi:type="dcterms:W3CDTF">2025-11-17T15:48:09Z</dcterms:modified>
</cp:coreProperties>
</file>