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4.svg" ContentType="image/svg+xml"/>
  <Override PartName="/ppt/media/image18.svg" ContentType="image/svg+xml"/>
  <Override PartName="/ppt/media/image21.svg" ContentType="image/svg+xml"/>
  <Override PartName="/ppt/media/image2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21"/>
    <p:sldId id="271" r:id="rId22"/>
    <p:sldId id="269" r:id="rId9"/>
    <p:sldId id="264" r:id="rId11"/>
    <p:sldId id="272" r:id="rId23"/>
    <p:sldId id="259" r:id="rId5"/>
    <p:sldId id="263" r:id="rId10"/>
  </p:sldIdLst>
  <p:sldSz cx="12192000" cy="6858000"/>
  <p:notesSz cx="6858000" cy="9144000"/>
  <p:embeddedFontLst>
    <p:embeddedFont>
      <p:font typeface="Figtree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A68"/>
    <a:srgbClr val="157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9" autoAdjust="0"/>
    <p:restoredTop sz="94625"/>
  </p:normalViewPr>
  <p:slideViewPr>
    <p:cSldViewPr snapToGrid="0">
      <p:cViewPr varScale="1">
        <p:scale>
          <a:sx n="116" d="100"/>
          <a:sy n="11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5" Type="http://schemas.openxmlformats.org/officeDocument/2006/relationships/slide" Target="slides/slide7.xml"/><Relationship Id="rId9" Type="http://schemas.openxmlformats.org/officeDocument/2006/relationships/slide" Target="slides/slide4.xml"/><Relationship Id="rId10" Type="http://schemas.openxmlformats.org/officeDocument/2006/relationships/slide" Target="slides/slide8.xml"/><Relationship Id="rId11" Type="http://schemas.openxmlformats.org/officeDocument/2006/relationships/slide" Target="slides/slide5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EF9A-C6B6-EC83-9B19-ACA16674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08201-21CD-6784-F688-58021CE30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23C20-B63B-0759-A906-AEC5E520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50ABE-3507-B1AF-92B6-BC5C33C0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EF75A-12DC-FF4C-4784-F0BBDCA5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8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8232-DD81-A3EE-DA92-F0561D93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8A33A-D3E9-4F37-72D0-EE9C744B1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AC696-4E46-5891-8A09-F0D36BD5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E76A7-7B91-39DD-E7E8-34E7315A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4FCC-ED8A-5703-D747-20860A92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5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945BFC-16D4-D8D6-7978-199824C48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63874-681D-8DA2-26CE-664BE74AD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A1613-5AC3-FB6C-8AF8-6D4BC9FE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F9E41-D0B2-C49A-9A29-1C446F4B8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E42D8-4D7A-CAD4-58AE-169F8A10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507C-B319-B483-2696-37EED755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C2557-E0D5-3630-E003-050C28C62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0772F-F5B6-4BA4-0518-3C04E5A0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343AF-B2BA-CB4D-5C20-F7569B52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FD038-EA6B-EA5F-F27D-2F48AF88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3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928E4-3E71-09CC-3790-6941CA76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8B46B-233F-89FC-6336-1A484D25D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AE5AF-9B18-A597-D9F1-9E8BF2DD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5BAF5-60AC-7BAC-C1DD-26E66E1E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4F35E-0692-3D14-98FA-CE736745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8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8491-292C-5F99-D0EC-77CCF2AD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79494-7F21-77E8-0D9C-565B6E7CF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D2D12-90AE-5C0A-F1BF-67FBC4230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D7E14-8051-CDAD-28DC-12D3ED781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6D8B0-7003-BDA8-80E5-FA7A4233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B7048-CCC9-AFFA-CACE-37E328E7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6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A4CB-3ECA-5A9C-9607-B53FC6BB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051C-057C-CB1C-CD20-76A7C4961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B6EFE-A099-4DBC-9D08-596EDAF98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59EF2-B523-F9D7-370E-D6B9DF91B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BD131-72D3-2FC9-F914-F0710C206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AB18F-5CB3-7806-600F-9A9D44F88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8220E-2686-800F-D1E5-5E90380F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7FBAE-CC07-B347-CB26-5BD8003F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6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5501-58B0-0548-8080-C31C1151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76CCC-9E27-A64F-E3ED-60588291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9F20E-80DF-82D2-52E5-9AB4EF03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24B93-2A6F-FFE4-F95C-E796E12D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29F28-148F-435E-3468-7A581C46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777D7-B16C-FA45-4C69-DDF4C110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7FEA1-6E93-79C0-B5C9-164E0E59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2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8CDC-74EB-0440-819E-01FCDF82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2A041-2E6E-EC0F-5E7F-815A5074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6A32A-432C-F507-0801-D2DB2E92A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380AF-DCDC-4964-8EF8-975EF6C6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BAA30-087C-97C6-11CD-771734B1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61E78-E69B-F5F5-E9EC-35AC433E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3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DEDDA-0FDF-384F-0BDE-E8146DA3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DE68B-859F-3157-8E4A-E0CD54710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96859-37A1-92F6-3D81-5300DAFC8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AD98D-75AF-9507-AE7B-AD0F3978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3E87E-7120-1973-F81B-55CA0B11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87C45-FE48-EF65-9FDB-6B038624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084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443275-1395-B1BC-418D-7192BD45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6B4C8-F666-D074-5753-0E9880377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583E5-42BC-3407-B23F-0D4BD6302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FD6A-F02A-771F-F8B4-3DC13A023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5073E-2FD4-CCF8-006D-C4C53C14C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svg"/><Relationship Id="rId4" Type="http://schemas.openxmlformats.org/officeDocument/2006/relationships/image" Target="../media/image13.png"/><Relationship Id="rId5" Type="http://schemas.openxmlformats.org/officeDocument/2006/relationships/image" Target="../media/image14.sv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svg"/><Relationship Id="rId4" Type="http://schemas.openxmlformats.org/officeDocument/2006/relationships/image" Target="../media/image13.png"/><Relationship Id="rId5" Type="http://schemas.openxmlformats.org/officeDocument/2006/relationships/image" Target="../media/image14.sv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sv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7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in a chair talking to a person  AI-generated content may be incorrect.">
            <a:extLst>
              <a:ext uri="{FF2B5EF4-FFF2-40B4-BE49-F238E27FC236}">
                <a16:creationId xmlns:a16="http://schemas.microsoft.com/office/drawing/2014/main" id="{C4903884-A4DA-B43E-DE4F-70CE3277F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5700" y="-1"/>
            <a:ext cx="7233406" cy="48222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D4F239-59AD-0C3D-1527-F88C07FC5C3A}"/>
              </a:ext>
            </a:extLst>
          </p:cNvPr>
          <p:cNvSpPr/>
          <p:nvPr/>
        </p:nvSpPr>
        <p:spPr>
          <a:xfrm>
            <a:off x="0" y="4817023"/>
            <a:ext cx="12192000" cy="2040977"/>
          </a:xfrm>
          <a:prstGeom prst="rect">
            <a:avLst/>
          </a:prstGeom>
          <a:solidFill>
            <a:srgbClr val="015A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E2CD68-F839-2383-4B57-98E3521BD162}"/>
              </a:ext>
            </a:extLst>
          </p:cNvPr>
          <p:cNvSpPr/>
          <p:nvPr/>
        </p:nvSpPr>
        <p:spPr>
          <a:xfrm>
            <a:off x="4965700" y="1"/>
            <a:ext cx="7191234" cy="4749798"/>
          </a:xfrm>
          <a:prstGeom prst="rect">
            <a:avLst/>
          </a:prstGeom>
          <a:gradFill>
            <a:gsLst>
              <a:gs pos="0">
                <a:srgbClr val="157E88"/>
              </a:gs>
              <a:gs pos="100000">
                <a:srgbClr val="157E88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26A3694-EFEB-82D7-3E84-760E0AC3D3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328684" y="310625"/>
            <a:ext cx="11534632" cy="6236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61744-0F28-BEFB-5118-9C2E823F1D98}"/>
              </a:ext>
            </a:extLst>
          </p:cNvPr>
          <p:cNvSpPr txBox="1"/>
          <p:nvPr/>
        </p:nvSpPr>
        <p:spPr>
          <a:xfrm>
            <a:off x="622302" y="2298698"/>
            <a:ext cx="605155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>
                <a:solidFill>
                  <a:schemeClr val="bg1"/>
                </a:solidFill>
                <a:latin typeface="Figtree" pitchFamily="2" charset="0"/>
              </a:rPr>
              <a:t>The Feedforward Interview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4400" b="1">
                <a:solidFill>
                  <a:schemeClr val="bg1"/>
                </a:solidFill>
                <a:latin typeface="Figtree" pitchFamily="2" charset="0"/>
              </a:rPr>
              <a:t>for the Shared Team Success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32D2D-F842-3BA7-03FC-4EDE1C64E8B6}"/>
              </a:ext>
            </a:extLst>
          </p:cNvPr>
          <p:cNvSpPr txBox="1"/>
          <p:nvPr/>
        </p:nvSpPr>
        <p:spPr>
          <a:xfrm>
            <a:off x="622302" y="5142258"/>
            <a:ext cx="39814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FFI Ambassadors Program</a:t>
            </a:r>
            <a:r>
              <a:rPr lang="en-US" sz="1600" b="1" dirty="0">
                <a:solidFill>
                  <a:schemeClr val="bg1"/>
                </a:solidFill>
                <a:latin typeface="Figtree" pitchFamily="2" charset="0"/>
              </a:rPr>
              <a:t/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/>
            </a:r>
            <a:endParaRPr lang="en-US" sz="1600" b="1" dirty="0">
              <a:solidFill>
                <a:schemeClr val="bg1"/>
              </a:solidFill>
              <a:latin typeface="Figtree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2026 Edition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FC08A-008F-BD52-79E8-D54175775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2" y="585730"/>
            <a:ext cx="925565" cy="890587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D0324C-B06D-D934-144A-76EEA70EDC00}"/>
              </a:ext>
            </a:extLst>
          </p:cNvPr>
          <p:cNvSpPr txBox="1"/>
          <p:nvPr/>
        </p:nvSpPr>
        <p:spPr>
          <a:xfrm>
            <a:off x="1917037" y="527599"/>
            <a:ext cx="3462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Figtree" pitchFamily="2" charset="0"/>
              </a:rPr>
              <a:t xml:space="preserve">Avi Kluger, </a:t>
            </a:r>
          </a:p>
          <a:p>
            <a:r>
              <a:rPr lang="en-US" sz="1400" dirty="0">
                <a:solidFill>
                  <a:schemeClr val="bg1"/>
                </a:solidFill>
                <a:latin typeface="Figtree" pitchFamily="2" charset="0"/>
              </a:rPr>
              <a:t>The Hebrew University of Jerusalem</a:t>
            </a:r>
          </a:p>
          <a:p>
            <a:endParaRPr lang="en-US" sz="500" dirty="0">
              <a:solidFill>
                <a:schemeClr val="bg1"/>
              </a:solidFill>
              <a:latin typeface="Figtree" pitchFamily="2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Figtree" pitchFamily="2" charset="0"/>
              </a:rPr>
              <a:t>Co-developed with Petra Kipfelsberger, Eyal Rechter &amp; Dina Nir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182C00-EBA2-166C-BE82-DE3D4AA35A78}"/>
              </a:ext>
            </a:extLst>
          </p:cNvPr>
          <p:cNvSpPr/>
          <p:nvPr/>
        </p:nvSpPr>
        <p:spPr>
          <a:xfrm>
            <a:off x="0" y="4748289"/>
            <a:ext cx="12191998" cy="90000"/>
          </a:xfrm>
          <a:prstGeom prst="rect">
            <a:avLst/>
          </a:prstGeom>
          <a:solidFill>
            <a:srgbClr val="196B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AB36534-5A9B-560D-44C6-CA4AACB7ACA0}"/>
              </a:ext>
            </a:extLst>
          </p:cNvPr>
          <p:cNvSpPr/>
          <p:nvPr/>
        </p:nvSpPr>
        <p:spPr>
          <a:xfrm>
            <a:off x="6528792" y="3972066"/>
            <a:ext cx="1628775" cy="162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4C2865-1E73-54E2-D3DE-A0CF2A45FFD0}"/>
              </a:ext>
            </a:extLst>
          </p:cNvPr>
          <p:cNvSpPr/>
          <p:nvPr/>
        </p:nvSpPr>
        <p:spPr>
          <a:xfrm>
            <a:off x="8374559" y="3972066"/>
            <a:ext cx="1628775" cy="162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4657BC-97B6-5976-64C8-2552E214ACE3}"/>
              </a:ext>
            </a:extLst>
          </p:cNvPr>
          <p:cNvSpPr/>
          <p:nvPr/>
        </p:nvSpPr>
        <p:spPr>
          <a:xfrm>
            <a:off x="10220325" y="3972066"/>
            <a:ext cx="1628775" cy="162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C6C3EFC-D146-409E-8E5F-14E1788CF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012" y="4619128"/>
            <a:ext cx="1264178" cy="31377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D5E353-FE75-C724-CAE2-ED1ED46D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962" y="4323636"/>
            <a:ext cx="843968" cy="8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F719355-4BEA-B8EC-D071-759F8F14D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4360" y="4616905"/>
            <a:ext cx="1316388" cy="3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1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586765" y="6238887"/>
            <a:ext cx="288000" cy="288000"/>
          </a:xfrm>
          <a:prstGeom prst="ellipse">
            <a:avLst/>
          </a:prstGeom>
          <a:solidFill>
            <a:srgbClr val="196B2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fld id="{FAF778E4-5475-4379-844A-19563C6A0860}" type="slidenum">
              <a:rPr lang="en-US" sz="900" b="1" smtClean="0">
                <a:solidFill>
                  <a:schemeClr val="bg1"/>
                </a:solidFill>
                <a:latin typeface="Figtree"/>
              </a:rPr>
              <a:t>2</a:t>
            </a:fld>
            <a:endParaRPr lang="en-US" sz="900" b="1" dirty="0">
              <a:solidFill>
                <a:schemeClr val="bg1"/>
              </a:solidFill>
              <a:latin typeface="Figtre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" y="411480"/>
            <a:ext cx="1072896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0E2841"/>
                </a:solidFill>
                <a:latin typeface="Figtree"/>
              </a:rPr>
              <a:t>The Adapted FFI Framework: Stages 1–2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350000"/>
            <a:ext cx="5300000" cy="5300000"/>
          </a:xfrm>
          <a:prstGeom prst="roundRect">
            <a:avLst>
              <a:gd name="adj" fmla="val 5000"/>
            </a:avLst>
          </a:prstGeom>
          <a:solidFill>
            <a:srgbClr val="F2F2F2"/>
          </a:solidFill>
          <a:ln>
            <a:noFill/>
          </a:ln>
          <a:effectLst/>
        </p:spPr>
        <p:txBody>
          <a:bodyPr rtlCol="0" anchor="t" wrap="square" lIns="228600" rIns="228600" tIns="822960"/>
          <a:lstStyle/>
          <a:p>
            <a:pPr algn="ctr">
              <a:lnSpc>
                <a:spcPct val="100000"/>
              </a:lnSpc>
            </a:pPr>
            <a:r>
              <a:rPr sz="1600" b="1">
                <a:solidFill>
                  <a:srgbClr val="0E2841"/>
                </a:solidFill>
                <a:latin typeface="Figtree"/>
              </a:rPr>
              <a:t>Stage 1: Opening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300" b="0" i="1">
                <a:solidFill>
                  <a:srgbClr val="595959"/>
                </a:solidFill>
                <a:latin typeface="Figtree"/>
              </a:rPr>
              <a:t>Build a space for discussing positive experiences</a:t>
            </a:r>
          </a:p>
          <a:p>
            <a:pPr algn="l">
              <a:lnSpc>
                <a:spcPct val="100000"/>
              </a:lnSpc>
              <a:spcBef>
                <a:spcPts val="1100"/>
              </a:spcBef>
            </a:pPr>
            <a:r>
              <a:rPr sz="1300" b="1">
                <a:solidFill>
                  <a:srgbClr val="0E2841"/>
                </a:solidFill>
                <a:latin typeface="Figtree"/>
              </a:rPr>
              <a:t>Key Questions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sz="1300">
                <a:solidFill>
                  <a:srgbClr val="156082"/>
                </a:solidFill>
                <a:latin typeface="Figtree"/>
              </a:rPr>
              <a:t>“I can imagine that you have had both negative and positive experiences working in groups or teams. Today, if possible, I would like to focus only on the positive experiences you have had working in groups or teams.”</a:t>
            </a:r>
          </a:p>
          <a:p>
            <a:pPr algn="l">
              <a:lnSpc>
                <a:spcPct val="100000"/>
              </a:lnSpc>
              <a:spcBef>
                <a:spcPts val="1100"/>
              </a:spcBef>
            </a:pPr>
            <a:r>
              <a:rPr sz="1300" b="1">
                <a:solidFill>
                  <a:srgbClr val="0E2841"/>
                </a:solidFill>
                <a:latin typeface="Figtree"/>
              </a:rPr>
              <a:t>Tips &amp; Additions</a:t>
            </a:r>
          </a:p>
          <a:p>
            <a:pPr marL="182880" indent="-182880" algn="l">
              <a:lnSpc>
                <a:spcPct val="100000"/>
              </a:lnSpc>
              <a:spcBef>
                <a:spcPts val="400"/>
              </a:spcBef>
              <a:buClr>
                <a:srgbClr val="196B24"/>
              </a:buClr>
              <a:buFont typeface="Arial" pitchFamily="34" charset="0"/>
              <a:buChar char="•"/>
            </a:pPr>
            <a:r>
              <a:rPr sz="1300">
                <a:solidFill>
                  <a:srgbClr val="404040"/>
                </a:solidFill>
                <a:latin typeface="Figtree"/>
              </a:rPr>
              <a:t>Use a warm tone to create psychological safety.</a:t>
            </a:r>
          </a:p>
          <a:p>
            <a:pPr marL="182880" indent="-182880" algn="l">
              <a:lnSpc>
                <a:spcPct val="100000"/>
              </a:lnSpc>
              <a:spcBef>
                <a:spcPts val="400"/>
              </a:spcBef>
              <a:buClr>
                <a:srgbClr val="196B24"/>
              </a:buClr>
              <a:buFont typeface="Arial" pitchFamily="34" charset="0"/>
              <a:buChar char="•"/>
            </a:pPr>
            <a:r>
              <a:rPr sz="1300">
                <a:solidFill>
                  <a:srgbClr val="404040"/>
                </a:solidFill>
                <a:latin typeface="Figtree"/>
              </a:rPr>
              <a:t>Allow silence for reflection; don’t rush.</a:t>
            </a:r>
          </a:p>
        </p:txBody>
      </p:sp>
      <p:sp>
        <p:nvSpPr>
          <p:cNvPr id="7" name="Oval 6"/>
          <p:cNvSpPr/>
          <p:nvPr/>
        </p:nvSpPr>
        <p:spPr>
          <a:xfrm>
            <a:off x="2878600" y="1551168"/>
            <a:ext cx="548640" cy="548640"/>
          </a:xfrm>
          <a:prstGeom prst="ellipse">
            <a:avLst/>
          </a:prstGeom>
          <a:solidFill>
            <a:srgbClr val="156082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sz="2200" b="1">
                <a:solidFill>
                  <a:srgbClr val="FFFFFF"/>
                </a:solidFill>
                <a:latin typeface="Figtree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42920" y="1350000"/>
            <a:ext cx="5300000" cy="5300000"/>
          </a:xfrm>
          <a:prstGeom prst="roundRect">
            <a:avLst>
              <a:gd name="adj" fmla="val 5000"/>
            </a:avLst>
          </a:prstGeom>
          <a:solidFill>
            <a:srgbClr val="F2F2F2"/>
          </a:solidFill>
          <a:ln>
            <a:noFill/>
          </a:ln>
          <a:effectLst/>
        </p:spPr>
        <p:txBody>
          <a:bodyPr rtlCol="0" anchor="t" wrap="square" lIns="228600" rIns="228600" tIns="822960"/>
          <a:lstStyle/>
          <a:p>
            <a:pPr algn="ctr">
              <a:lnSpc>
                <a:spcPct val="100000"/>
              </a:lnSpc>
            </a:pPr>
            <a:r>
              <a:rPr sz="1600" b="1">
                <a:solidFill>
                  <a:srgbClr val="0E2841"/>
                </a:solidFill>
                <a:latin typeface="Figtree"/>
              </a:rPr>
              <a:t>Stage 2: The Flourishing Story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300" b="0" i="1">
                <a:solidFill>
                  <a:srgbClr val="595959"/>
                </a:solidFill>
                <a:latin typeface="Figtree"/>
              </a:rPr>
              <a:t>Elicit a specific positive experience</a:t>
            </a:r>
          </a:p>
          <a:p>
            <a:pPr algn="l">
              <a:lnSpc>
                <a:spcPct val="100000"/>
              </a:lnSpc>
              <a:spcBef>
                <a:spcPts val="1100"/>
              </a:spcBef>
            </a:pPr>
            <a:r>
              <a:rPr sz="1300" b="1">
                <a:solidFill>
                  <a:srgbClr val="0E2841"/>
                </a:solidFill>
                <a:latin typeface="Figtree"/>
              </a:rPr>
              <a:t>Key Questions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sz="1300">
                <a:solidFill>
                  <a:srgbClr val="156082"/>
                </a:solidFill>
                <a:latin typeface="Figtree"/>
              </a:rPr>
              <a:t>“Could you please tell me a story about an experience in a group or team when you felt at your best, full of life, and in flow—even before the outcomes were known?”</a:t>
            </a: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sz="1300">
                <a:solidFill>
                  <a:srgbClr val="156082"/>
                </a:solidFill>
                <a:latin typeface="Figtree"/>
              </a:rPr>
              <a:t>“Would you like to re-experience a story like this again?” If not, ask for a different story they would love to re-experience. If yes, tell the interviewee their story in your words: “Did I miss anything?”</a:t>
            </a:r>
          </a:p>
          <a:p>
            <a:pPr algn="l">
              <a:lnSpc>
                <a:spcPct val="100000"/>
              </a:lnSpc>
              <a:spcBef>
                <a:spcPts val="1100"/>
              </a:spcBef>
            </a:pPr>
            <a:r>
              <a:rPr sz="1300" b="1">
                <a:solidFill>
                  <a:srgbClr val="0E2841"/>
                </a:solidFill>
                <a:latin typeface="Figtree"/>
              </a:rPr>
              <a:t>Tips &amp; Additions</a:t>
            </a:r>
          </a:p>
          <a:p>
            <a:pPr marL="182880" indent="-182880" algn="l">
              <a:lnSpc>
                <a:spcPct val="100000"/>
              </a:lnSpc>
              <a:spcBef>
                <a:spcPts val="400"/>
              </a:spcBef>
              <a:buClr>
                <a:srgbClr val="196B24"/>
              </a:buClr>
              <a:buFont typeface="Arial" pitchFamily="34" charset="0"/>
              <a:buChar char="•"/>
            </a:pPr>
            <a:r>
              <a:rPr sz="1300">
                <a:solidFill>
                  <a:srgbClr val="404040"/>
                </a:solidFill>
                <a:latin typeface="Figtree"/>
              </a:rPr>
              <a:t>Persist gently if the answer is too general; ask: “Could you give me an example of a specific event?” (The key is specificity.)</a:t>
            </a:r>
          </a:p>
          <a:p>
            <a:pPr marL="182880" indent="-182880" algn="l">
              <a:lnSpc>
                <a:spcPct val="100000"/>
              </a:lnSpc>
              <a:spcBef>
                <a:spcPts val="400"/>
              </a:spcBef>
              <a:buClr>
                <a:srgbClr val="196B24"/>
              </a:buClr>
              <a:buFont typeface="Arial" pitchFamily="34" charset="0"/>
              <a:buChar char="•"/>
            </a:pPr>
            <a:r>
              <a:rPr sz="1300">
                <a:solidFill>
                  <a:srgbClr val="404040"/>
                </a:solidFill>
                <a:latin typeface="Figtree"/>
              </a:rPr>
              <a:t>When you summarize, stick to their words and avoid offering your interpretations or similar experiences. (The key is celebrating the interviewee’s experiences.)</a:t>
            </a:r>
          </a:p>
        </p:txBody>
      </p:sp>
      <p:sp>
        <p:nvSpPr>
          <p:cNvPr id="9" name="Oval 8"/>
          <p:cNvSpPr/>
          <p:nvPr/>
        </p:nvSpPr>
        <p:spPr>
          <a:xfrm>
            <a:off x="8418600" y="1551168"/>
            <a:ext cx="548640" cy="548640"/>
          </a:xfrm>
          <a:prstGeom prst="ellipse">
            <a:avLst/>
          </a:prstGeom>
          <a:solidFill>
            <a:srgbClr val="156082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sz="2200" b="1">
                <a:solidFill>
                  <a:srgbClr val="FFFFFF"/>
                </a:solidFill>
                <a:latin typeface="Figtree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586765" y="6238887"/>
            <a:ext cx="288000" cy="288000"/>
          </a:xfrm>
          <a:prstGeom prst="ellipse">
            <a:avLst/>
          </a:prstGeom>
          <a:solidFill>
            <a:srgbClr val="196B2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fld id="{FAF778E4-5475-4379-844A-19563C6A0860}" type="slidenum">
              <a:rPr lang="en-US" sz="900" b="1" smtClean="0">
                <a:solidFill>
                  <a:schemeClr val="bg1"/>
                </a:solidFill>
                <a:latin typeface="Figtree"/>
              </a:rPr>
              <a:t>3</a:t>
            </a:fld>
            <a:endParaRPr lang="en-US" sz="900" b="1" dirty="0">
              <a:solidFill>
                <a:schemeClr val="bg1"/>
              </a:solidFill>
              <a:latin typeface="Figtre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" y="411480"/>
            <a:ext cx="1072896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0E2841"/>
                </a:solidFill>
                <a:latin typeface="Figtree"/>
              </a:rPr>
              <a:t>The Adapted FFI Framework: Stages 3–5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6000" y="1280000"/>
            <a:ext cx="3480000" cy="5480000"/>
          </a:xfrm>
          <a:prstGeom prst="roundRect">
            <a:avLst>
              <a:gd name="adj" fmla="val 5000"/>
            </a:avLst>
          </a:prstGeom>
          <a:solidFill>
            <a:srgbClr val="F2F2F2"/>
          </a:solidFill>
          <a:ln>
            <a:noFill/>
          </a:ln>
          <a:effectLst/>
        </p:spPr>
        <p:txBody>
          <a:bodyPr rtlCol="0" anchor="t" wrap="square" lIns="137160" rIns="137160" tIns="650000"/>
          <a:lstStyle/>
          <a:p>
            <a:pPr algn="ctr">
              <a:lnSpc>
                <a:spcPct val="100000"/>
              </a:lnSpc>
            </a:pPr>
            <a:r>
              <a:rPr sz="1500" b="1">
                <a:solidFill>
                  <a:srgbClr val="0E2841"/>
                </a:solidFill>
                <a:latin typeface="Figtree"/>
              </a:rPr>
              <a:t>Stage 3: The Peak Moment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300" b="0" i="1">
                <a:solidFill>
                  <a:srgbClr val="595959"/>
                </a:solidFill>
                <a:latin typeface="Figtree"/>
              </a:rPr>
              <a:t>Identify the emotional high point</a:t>
            </a:r>
          </a:p>
          <a:p>
            <a:pPr algn="l">
              <a:lnSpc>
                <a:spcPct val="100000"/>
              </a:lnSpc>
              <a:spcBef>
                <a:spcPts val="700"/>
              </a:spcBef>
            </a:pPr>
            <a:r>
              <a:rPr sz="1300" b="1">
                <a:solidFill>
                  <a:srgbClr val="0E2841"/>
                </a:solidFill>
                <a:latin typeface="Figtree"/>
              </a:rPr>
              <a:t>Key Questions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sz="1300">
                <a:solidFill>
                  <a:srgbClr val="156082"/>
                </a:solidFill>
                <a:latin typeface="Figtree"/>
              </a:rPr>
              <a:t>“What was the peak moment of the experience? What did you think at that moment? What did you feel at that moment (including emotional/physiological reactions)?”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sz="1300">
                <a:solidFill>
                  <a:srgbClr val="156082"/>
                </a:solidFill>
                <a:latin typeface="Figtree"/>
              </a:rPr>
              <a:t>If unsure, ask: “Would you like to re-experience these emotions?” If not, ask for a different story.</a:t>
            </a:r>
          </a:p>
          <a:p>
            <a:pPr algn="l">
              <a:lnSpc>
                <a:spcPct val="100000"/>
              </a:lnSpc>
              <a:spcBef>
                <a:spcPts val="700"/>
              </a:spcBef>
            </a:pPr>
            <a:r>
              <a:rPr sz="1300" b="1">
                <a:solidFill>
                  <a:srgbClr val="0E2841"/>
                </a:solidFill>
                <a:latin typeface="Figtree"/>
              </a:rPr>
              <a:t>Tips &amp; Additions</a:t>
            </a:r>
          </a:p>
          <a:p>
            <a:pPr marL="182880" indent="-182880" algn="l">
              <a:lnSpc>
                <a:spcPct val="100000"/>
              </a:lnSpc>
              <a:spcBef>
                <a:spcPts val="300"/>
              </a:spcBef>
              <a:buClr>
                <a:srgbClr val="196B24"/>
              </a:buClr>
              <a:buFont typeface="Arial" pitchFamily="34" charset="0"/>
              <a:buChar char="•"/>
            </a:pPr>
            <a:r>
              <a:rPr sz="1300">
                <a:solidFill>
                  <a:srgbClr val="404040"/>
                </a:solidFill>
                <a:latin typeface="Figtree"/>
              </a:rPr>
              <a:t>If it is difficult to commit to one moment, invite them to identify the one best moment.</a:t>
            </a:r>
          </a:p>
          <a:p>
            <a:pPr marL="182880" indent="-182880" algn="l">
              <a:lnSpc>
                <a:spcPct val="100000"/>
              </a:lnSpc>
              <a:spcBef>
                <a:spcPts val="300"/>
              </a:spcBef>
              <a:buClr>
                <a:srgbClr val="196B24"/>
              </a:buClr>
              <a:buFont typeface="Arial" pitchFamily="34" charset="0"/>
              <a:buChar char="•"/>
            </a:pPr>
            <a:r>
              <a:rPr sz="1300">
                <a:solidFill>
                  <a:srgbClr val="404040"/>
                </a:solidFill>
                <a:latin typeface="Figtree"/>
              </a:rPr>
              <a:t>If the answer is general (“I felt good”), ask: “What else did you feel?” or “Where did you feel it in your body?” (The key is emotional specificity.)</a:t>
            </a:r>
          </a:p>
        </p:txBody>
      </p:sp>
      <p:sp>
        <p:nvSpPr>
          <p:cNvPr id="7" name="Oval 6"/>
          <p:cNvSpPr/>
          <p:nvPr/>
        </p:nvSpPr>
        <p:spPr>
          <a:xfrm>
            <a:off x="2146000" y="1430000"/>
            <a:ext cx="460000" cy="460000"/>
          </a:xfrm>
          <a:prstGeom prst="ellipse">
            <a:avLst/>
          </a:prstGeom>
          <a:solidFill>
            <a:srgbClr val="156082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sz="1800" b="1">
                <a:solidFill>
                  <a:srgbClr val="FFFFFF"/>
                </a:solidFill>
                <a:latin typeface="Figtree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56000" y="1280000"/>
            <a:ext cx="3480000" cy="5480000"/>
          </a:xfrm>
          <a:prstGeom prst="roundRect">
            <a:avLst>
              <a:gd name="adj" fmla="val 5000"/>
            </a:avLst>
          </a:prstGeom>
          <a:solidFill>
            <a:srgbClr val="F2F2F2"/>
          </a:solidFill>
          <a:ln>
            <a:noFill/>
          </a:ln>
          <a:effectLst/>
        </p:spPr>
        <p:txBody>
          <a:bodyPr rtlCol="0" anchor="t" wrap="square" lIns="137160" rIns="137160" tIns="650000"/>
          <a:lstStyle/>
          <a:p>
            <a:pPr algn="ctr">
              <a:lnSpc>
                <a:spcPct val="100000"/>
              </a:lnSpc>
            </a:pPr>
            <a:r>
              <a:rPr sz="1500" b="1">
                <a:solidFill>
                  <a:srgbClr val="0E2841"/>
                </a:solidFill>
                <a:latin typeface="Figtree"/>
              </a:rPr>
              <a:t>Stage 4: The Enabling Conditions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300" b="0" i="1">
                <a:solidFill>
                  <a:srgbClr val="595959"/>
                </a:solidFill>
                <a:latin typeface="Figtree"/>
              </a:rPr>
              <a:t>Discover internal and external success conditions in group or team work</a:t>
            </a:r>
          </a:p>
          <a:p>
            <a:pPr algn="l">
              <a:lnSpc>
                <a:spcPct val="100000"/>
              </a:lnSpc>
              <a:spcBef>
                <a:spcPts val="700"/>
              </a:spcBef>
            </a:pPr>
            <a:r>
              <a:rPr sz="1300" b="1">
                <a:solidFill>
                  <a:srgbClr val="0E2841"/>
                </a:solidFill>
                <a:latin typeface="Figtree"/>
              </a:rPr>
              <a:t>Key Questions</a:t>
            </a:r>
          </a:p>
          <a:p>
            <a:pPr marL="182880" indent="-182880" algn="l">
              <a:lnSpc>
                <a:spcPct val="100000"/>
              </a:lnSpc>
              <a:spcBef>
                <a:spcPts val="300"/>
              </a:spcBef>
              <a:buClr>
                <a:srgbClr val="156082"/>
              </a:buClr>
              <a:buFont typeface="Arial" pitchFamily="34" charset="0"/>
              <a:buChar char="•"/>
            </a:pPr>
            <a:r>
              <a:rPr sz="1300">
                <a:solidFill>
                  <a:srgbClr val="156082"/>
                </a:solidFill>
                <a:latin typeface="Figtree"/>
              </a:rPr>
              <a:t>“Which conditions within you made this story possible?” (e.g., things you did, your skills, strengths, values, thoughts, and beliefs)</a:t>
            </a:r>
          </a:p>
          <a:p>
            <a:pPr marL="182880" indent="-182880" algn="l">
              <a:lnSpc>
                <a:spcPct val="100000"/>
              </a:lnSpc>
              <a:spcBef>
                <a:spcPts val="300"/>
              </a:spcBef>
              <a:buClr>
                <a:srgbClr val="156082"/>
              </a:buClr>
              <a:buFont typeface="Arial" pitchFamily="34" charset="0"/>
              <a:buChar char="•"/>
            </a:pPr>
            <a:r>
              <a:rPr sz="1300">
                <a:solidFill>
                  <a:srgbClr val="156082"/>
                </a:solidFill>
                <a:latin typeface="Figtree"/>
              </a:rPr>
              <a:t>“What did others do to enable this story?”</a:t>
            </a:r>
          </a:p>
          <a:p>
            <a:pPr marL="182880" indent="-182880" algn="l">
              <a:lnSpc>
                <a:spcPct val="100000"/>
              </a:lnSpc>
              <a:spcBef>
                <a:spcPts val="300"/>
              </a:spcBef>
              <a:buClr>
                <a:srgbClr val="156082"/>
              </a:buClr>
              <a:buFont typeface="Arial" pitchFamily="34" charset="0"/>
              <a:buChar char="•"/>
            </a:pPr>
            <a:r>
              <a:rPr sz="1300">
                <a:solidFill>
                  <a:srgbClr val="156082"/>
                </a:solidFill>
                <a:latin typeface="Figtree"/>
              </a:rPr>
              <a:t>“Which external conditions enabled this story, such as timing, location, or organization?”</a:t>
            </a:r>
          </a:p>
          <a:p>
            <a:pPr marL="182880" indent="-182880" algn="l">
              <a:lnSpc>
                <a:spcPct val="100000"/>
              </a:lnSpc>
              <a:spcBef>
                <a:spcPts val="300"/>
              </a:spcBef>
              <a:buClr>
                <a:srgbClr val="156082"/>
              </a:buClr>
              <a:buFont typeface="Arial" pitchFamily="34" charset="0"/>
              <a:buChar char="•"/>
            </a:pPr>
            <a:r>
              <a:rPr sz="1300">
                <a:solidFill>
                  <a:srgbClr val="156082"/>
                </a:solidFill>
                <a:latin typeface="Figtree"/>
              </a:rPr>
              <a:t>“Is there anything else?”</a:t>
            </a:r>
          </a:p>
          <a:p>
            <a:pPr algn="l">
              <a:lnSpc>
                <a:spcPct val="100000"/>
              </a:lnSpc>
              <a:spcBef>
                <a:spcPts val="700"/>
              </a:spcBef>
            </a:pPr>
            <a:r>
              <a:rPr sz="1300" b="1">
                <a:solidFill>
                  <a:srgbClr val="0E2841"/>
                </a:solidFill>
                <a:latin typeface="Figtree"/>
              </a:rPr>
              <a:t>Tips &amp; Additions</a:t>
            </a:r>
          </a:p>
          <a:p>
            <a:pPr marL="182880" indent="-182880" algn="l">
              <a:lnSpc>
                <a:spcPct val="100000"/>
              </a:lnSpc>
              <a:spcBef>
                <a:spcPts val="300"/>
              </a:spcBef>
              <a:buClr>
                <a:srgbClr val="196B24"/>
              </a:buClr>
              <a:buFont typeface="Arial" pitchFamily="34" charset="0"/>
              <a:buChar char="•"/>
            </a:pPr>
            <a:r>
              <a:rPr sz="1300">
                <a:solidFill>
                  <a:srgbClr val="404040"/>
                </a:solidFill>
                <a:latin typeface="Figtree"/>
              </a:rPr>
              <a:t>Write all the conditions down; suggest any overlooked conditions (e.g., autonomy, trust, timing).</a:t>
            </a:r>
          </a:p>
          <a:p>
            <a:pPr marL="182880" indent="-182880" algn="l">
              <a:lnSpc>
                <a:spcPct val="100000"/>
              </a:lnSpc>
              <a:spcBef>
                <a:spcPts val="300"/>
              </a:spcBef>
              <a:buClr>
                <a:srgbClr val="196B24"/>
              </a:buClr>
              <a:buFont typeface="Arial" pitchFamily="34" charset="0"/>
              <a:buChar char="•"/>
            </a:pPr>
            <a:r>
              <a:rPr sz="1300">
                <a:solidFill>
                  <a:srgbClr val="404040"/>
                </a:solidFill>
                <a:latin typeface="Figtree"/>
              </a:rPr>
              <a:t>Include both the interviewee’s conditions and other people’s contributions. (The key is recognizing as many conditions as possible.)</a:t>
            </a:r>
          </a:p>
        </p:txBody>
      </p:sp>
      <p:sp>
        <p:nvSpPr>
          <p:cNvPr id="9" name="Oval 8"/>
          <p:cNvSpPr/>
          <p:nvPr/>
        </p:nvSpPr>
        <p:spPr>
          <a:xfrm>
            <a:off x="5866000" y="1430000"/>
            <a:ext cx="460000" cy="460000"/>
          </a:xfrm>
          <a:prstGeom prst="ellipse">
            <a:avLst/>
          </a:prstGeom>
          <a:solidFill>
            <a:srgbClr val="156082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sz="1800" b="1">
                <a:solidFill>
                  <a:srgbClr val="FFFFFF"/>
                </a:solidFill>
                <a:latin typeface="Figtree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76000" y="1280000"/>
            <a:ext cx="3480000" cy="5480000"/>
          </a:xfrm>
          <a:prstGeom prst="roundRect">
            <a:avLst>
              <a:gd name="adj" fmla="val 5000"/>
            </a:avLst>
          </a:prstGeom>
          <a:solidFill>
            <a:srgbClr val="F2F2F2"/>
          </a:solidFill>
          <a:ln>
            <a:noFill/>
          </a:ln>
          <a:effectLst/>
        </p:spPr>
        <p:txBody>
          <a:bodyPr rtlCol="0" anchor="t" wrap="square" lIns="137160" rIns="137160" tIns="650000"/>
          <a:lstStyle/>
          <a:p>
            <a:pPr algn="ctr">
              <a:lnSpc>
                <a:spcPct val="100000"/>
              </a:lnSpc>
            </a:pPr>
            <a:r>
              <a:rPr sz="1500" b="1">
                <a:solidFill>
                  <a:srgbClr val="0E2841"/>
                </a:solidFill>
                <a:latin typeface="Figtree"/>
              </a:rPr>
              <a:t>Stage 5: The Feedforward Question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300" b="0" i="1">
                <a:solidFill>
                  <a:srgbClr val="595959"/>
                </a:solidFill>
                <a:latin typeface="Figtree"/>
              </a:rPr>
              <a:t>Connect conditions to future actions</a:t>
            </a:r>
          </a:p>
          <a:p>
            <a:pPr algn="l">
              <a:lnSpc>
                <a:spcPct val="100000"/>
              </a:lnSpc>
              <a:spcBef>
                <a:spcPts val="700"/>
              </a:spcBef>
            </a:pPr>
            <a:r>
              <a:rPr sz="1300" b="1">
                <a:solidFill>
                  <a:srgbClr val="0E2841"/>
                </a:solidFill>
                <a:latin typeface="Figtree"/>
              </a:rPr>
              <a:t>Key Questions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sz="1300">
                <a:solidFill>
                  <a:srgbClr val="156082"/>
                </a:solidFill>
                <a:latin typeface="Figtree"/>
              </a:rPr>
              <a:t>“The conditions you described seem to be your personal code for team success. To what degree are these conditions present in your current habits, circumstances, and near-term plans?”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sz="1300">
                <a:solidFill>
                  <a:srgbClr val="156082"/>
                </a:solidFill>
                <a:latin typeface="Figtree"/>
              </a:rPr>
              <a:t>If missing: “What can you do to recreate them?” If present: “How can you amplify them even more?”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sz="1300">
                <a:solidFill>
                  <a:srgbClr val="156082"/>
                </a:solidFill>
                <a:latin typeface="Figtree"/>
              </a:rPr>
              <a:t>“Think about the upcoming team project: to what extent does it account for these conditions?”</a:t>
            </a:r>
          </a:p>
          <a:p>
            <a:pPr algn="l">
              <a:lnSpc>
                <a:spcPct val="100000"/>
              </a:lnSpc>
              <a:spcBef>
                <a:spcPts val="700"/>
              </a:spcBef>
            </a:pPr>
            <a:r>
              <a:rPr sz="1300" b="1">
                <a:solidFill>
                  <a:srgbClr val="0E2841"/>
                </a:solidFill>
                <a:latin typeface="Figtree"/>
              </a:rPr>
              <a:t>Tips &amp; Additions</a:t>
            </a:r>
          </a:p>
          <a:p>
            <a:pPr marL="182880" indent="-182880" algn="l">
              <a:lnSpc>
                <a:spcPct val="100000"/>
              </a:lnSpc>
              <a:spcBef>
                <a:spcPts val="300"/>
              </a:spcBef>
              <a:buClr>
                <a:srgbClr val="196B24"/>
              </a:buClr>
              <a:buFont typeface="Arial" pitchFamily="34" charset="0"/>
              <a:buChar char="•"/>
            </a:pPr>
            <a:r>
              <a:rPr sz="1300">
                <a:solidFill>
                  <a:srgbClr val="404040"/>
                </a:solidFill>
                <a:latin typeface="Figtree"/>
              </a:rPr>
              <a:t>Frame the list of conditions as the interviewee’s “success formula.”</a:t>
            </a:r>
          </a:p>
          <a:p>
            <a:pPr marL="182880" indent="-182880" algn="l">
              <a:lnSpc>
                <a:spcPct val="100000"/>
              </a:lnSpc>
              <a:spcBef>
                <a:spcPts val="300"/>
              </a:spcBef>
              <a:buClr>
                <a:srgbClr val="196B24"/>
              </a:buClr>
              <a:buFont typeface="Arial" pitchFamily="34" charset="0"/>
              <a:buChar char="•"/>
            </a:pPr>
            <a:r>
              <a:rPr sz="1300">
                <a:solidFill>
                  <a:srgbClr val="404040"/>
                </a:solidFill>
                <a:latin typeface="Figtree"/>
              </a:rPr>
              <a:t>Encourage one or two concrete actions (with owners &amp; timelines).</a:t>
            </a:r>
          </a:p>
          <a:p>
            <a:pPr marL="182880" indent="-182880" algn="l">
              <a:lnSpc>
                <a:spcPct val="100000"/>
              </a:lnSpc>
              <a:spcBef>
                <a:spcPts val="300"/>
              </a:spcBef>
              <a:buClr>
                <a:srgbClr val="196B24"/>
              </a:buClr>
              <a:buFont typeface="Arial" pitchFamily="34" charset="0"/>
              <a:buChar char="•"/>
            </a:pPr>
            <a:r>
              <a:rPr sz="1300">
                <a:solidFill>
                  <a:srgbClr val="404040"/>
                </a:solidFill>
                <a:latin typeface="Figtree"/>
              </a:rPr>
              <a:t>Close with a concise summary and ask for final refinements.</a:t>
            </a:r>
          </a:p>
        </p:txBody>
      </p:sp>
      <p:sp>
        <p:nvSpPr>
          <p:cNvPr id="11" name="Oval 10"/>
          <p:cNvSpPr/>
          <p:nvPr/>
        </p:nvSpPr>
        <p:spPr>
          <a:xfrm>
            <a:off x="9586000" y="1430000"/>
            <a:ext cx="460000" cy="460000"/>
          </a:xfrm>
          <a:prstGeom prst="ellipse">
            <a:avLst/>
          </a:prstGeom>
          <a:solidFill>
            <a:srgbClr val="196B24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sz="1800" b="1">
                <a:solidFill>
                  <a:srgbClr val="FFFFFF"/>
                </a:solidFill>
                <a:latin typeface="Figtree"/>
              </a:rPr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586765" y="6238887"/>
            <a:ext cx="288000" cy="288000"/>
          </a:xfrm>
          <a:prstGeom prst="ellipse">
            <a:avLst/>
          </a:prstGeom>
          <a:solidFill>
            <a:srgbClr val="196B2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fld id="{FAF778E4-5475-4379-844A-19563C6A0860}" type="slidenum">
              <a:rPr lang="en-US" sz="900" b="1" smtClean="0">
                <a:solidFill>
                  <a:schemeClr val="bg1"/>
                </a:solidFill>
                <a:latin typeface="Figtree"/>
              </a:rPr>
              <a:t>4</a:t>
            </a:fld>
            <a:endParaRPr lang="en-US" sz="900" b="1" dirty="0">
              <a:solidFill>
                <a:schemeClr val="bg1"/>
              </a:solidFill>
              <a:latin typeface="Figtre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" y="411480"/>
            <a:ext cx="1072896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0E2841"/>
                </a:solidFill>
                <a:latin typeface="Figtree"/>
              </a:rPr>
              <a:t>Next Steps for the Team Success Code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508760"/>
            <a:ext cx="2616540" cy="4297680"/>
          </a:xfrm>
          <a:prstGeom prst="roundRect">
            <a:avLst>
              <a:gd name="adj" fmla="val 5000"/>
            </a:avLst>
          </a:prstGeom>
          <a:solidFill>
            <a:srgbClr val="F2F2F2"/>
          </a:solidFill>
          <a:ln>
            <a:noFill/>
          </a:ln>
          <a:effectLst/>
        </p:spPr>
        <p:txBody>
          <a:bodyPr rtlCol="0" anchor="t" wrap="square" lIns="146304" rIns="146304" tIns="822960"/>
          <a:lstStyle/>
          <a:p>
            <a:pPr algn="ctr"/>
            <a:r>
              <a:rPr sz="1500" b="1">
                <a:solidFill>
                  <a:srgbClr val="0E2841"/>
                </a:solidFill>
                <a:latin typeface="Figtree"/>
              </a:rPr>
              <a:t>Summarize the Success Code</a:t>
            </a:r>
          </a:p>
          <a:p>
            <a:pPr algn="l">
              <a:spcBef>
                <a:spcPts val="1000"/>
              </a:spcBef>
            </a:pPr>
            <a:r>
              <a:rPr sz="1300">
                <a:solidFill>
                  <a:srgbClr val="404040"/>
                </a:solidFill>
                <a:latin typeface="Figtree"/>
              </a:rPr>
              <a:t>Compile the enabling conditions and peak elements into a concise Personal Team Success Code for each interviewee.</a:t>
            </a:r>
          </a:p>
        </p:txBody>
      </p:sp>
      <p:sp>
        <p:nvSpPr>
          <p:cNvPr id="7" name="Oval 6"/>
          <p:cNvSpPr/>
          <p:nvPr/>
        </p:nvSpPr>
        <p:spPr>
          <a:xfrm>
            <a:off x="1536870" y="1709928"/>
            <a:ext cx="548640" cy="548640"/>
          </a:xfrm>
          <a:prstGeom prst="ellipse">
            <a:avLst/>
          </a:prstGeom>
          <a:solidFill>
            <a:srgbClr val="196B24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sz="2200" b="1">
                <a:solidFill>
                  <a:srgbClr val="FFFFFF"/>
                </a:solidFill>
                <a:latin typeface="Figtree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59460" y="1508760"/>
            <a:ext cx="2616540" cy="4297680"/>
          </a:xfrm>
          <a:prstGeom prst="roundRect">
            <a:avLst>
              <a:gd name="adj" fmla="val 5000"/>
            </a:avLst>
          </a:prstGeom>
          <a:solidFill>
            <a:srgbClr val="F2F2F2"/>
          </a:solidFill>
          <a:ln>
            <a:noFill/>
          </a:ln>
          <a:effectLst/>
        </p:spPr>
        <p:txBody>
          <a:bodyPr rtlCol="0" anchor="t" wrap="square" lIns="146304" rIns="146304" tIns="822960"/>
          <a:lstStyle/>
          <a:p>
            <a:pPr algn="ctr"/>
            <a:r>
              <a:rPr sz="1500" b="1">
                <a:solidFill>
                  <a:srgbClr val="0E2841"/>
                </a:solidFill>
                <a:latin typeface="Figtree"/>
              </a:rPr>
              <a:t>Interview Everyone</a:t>
            </a:r>
          </a:p>
          <a:p>
            <a:pPr algn="l">
              <a:spcBef>
                <a:spcPts val="1000"/>
              </a:spcBef>
            </a:pPr>
            <a:r>
              <a:rPr sz="1300">
                <a:solidFill>
                  <a:srgbClr val="404040"/>
                </a:solidFill>
                <a:latin typeface="Figtree"/>
              </a:rPr>
              <a:t>Ensure every team member is interviewed and has their own Personal Team Success Code documented.</a:t>
            </a:r>
          </a:p>
        </p:txBody>
      </p:sp>
      <p:sp>
        <p:nvSpPr>
          <p:cNvPr id="9" name="Oval 8"/>
          <p:cNvSpPr/>
          <p:nvPr/>
        </p:nvSpPr>
        <p:spPr>
          <a:xfrm>
            <a:off x="4393410" y="1709928"/>
            <a:ext cx="548640" cy="548640"/>
          </a:xfrm>
          <a:prstGeom prst="ellipse">
            <a:avLst/>
          </a:prstGeom>
          <a:solidFill>
            <a:srgbClr val="196B24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sz="2200" b="1">
                <a:solidFill>
                  <a:srgbClr val="FFFFFF"/>
                </a:solidFill>
                <a:latin typeface="Figtree"/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16000" y="1508760"/>
            <a:ext cx="2616540" cy="4297680"/>
          </a:xfrm>
          <a:prstGeom prst="roundRect">
            <a:avLst>
              <a:gd name="adj" fmla="val 5000"/>
            </a:avLst>
          </a:prstGeom>
          <a:solidFill>
            <a:srgbClr val="F2F2F2"/>
          </a:solidFill>
          <a:ln>
            <a:noFill/>
          </a:ln>
          <a:effectLst/>
        </p:spPr>
        <p:txBody>
          <a:bodyPr rtlCol="0" anchor="t" wrap="square" lIns="146304" rIns="146304" tIns="822960"/>
          <a:lstStyle/>
          <a:p>
            <a:pPr algn="ctr"/>
            <a:r>
              <a:rPr sz="1500" b="1">
                <a:solidFill>
                  <a:srgbClr val="0E2841"/>
                </a:solidFill>
                <a:latin typeface="Figtree"/>
              </a:rPr>
              <a:t>Share &amp; Reflect in Team</a:t>
            </a:r>
          </a:p>
          <a:p>
            <a:pPr algn="l">
              <a:spcBef>
                <a:spcPts val="1000"/>
              </a:spcBef>
            </a:pPr>
            <a:r>
              <a:rPr sz="1300">
                <a:solidFill>
                  <a:srgbClr val="404040"/>
                </a:solidFill>
                <a:latin typeface="Figtree"/>
              </a:rPr>
              <a:t>In a team setting, share individual success codes and look for overlaps. Use these to co-create a Team Collaboration Success Code (see the expanded guide on the next slides).</a:t>
            </a:r>
          </a:p>
        </p:txBody>
      </p:sp>
      <p:sp>
        <p:nvSpPr>
          <p:cNvPr id="11" name="Oval 10"/>
          <p:cNvSpPr/>
          <p:nvPr/>
        </p:nvSpPr>
        <p:spPr>
          <a:xfrm>
            <a:off x="7249950" y="1709928"/>
            <a:ext cx="548640" cy="548640"/>
          </a:xfrm>
          <a:prstGeom prst="ellipse">
            <a:avLst/>
          </a:prstGeom>
          <a:solidFill>
            <a:srgbClr val="196B24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sz="2200" b="1">
                <a:solidFill>
                  <a:srgbClr val="FFFFFF"/>
                </a:solidFill>
                <a:latin typeface="Figtree"/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072540" y="1508760"/>
            <a:ext cx="2616540" cy="4297680"/>
          </a:xfrm>
          <a:prstGeom prst="roundRect">
            <a:avLst>
              <a:gd name="adj" fmla="val 5000"/>
            </a:avLst>
          </a:prstGeom>
          <a:solidFill>
            <a:srgbClr val="F2F2F2"/>
          </a:solidFill>
          <a:ln>
            <a:noFill/>
          </a:ln>
          <a:effectLst/>
        </p:spPr>
        <p:txBody>
          <a:bodyPr rtlCol="0" anchor="t" wrap="square" lIns="146304" rIns="146304" tIns="822960"/>
          <a:lstStyle/>
          <a:p>
            <a:pPr algn="ctr"/>
            <a:r>
              <a:rPr sz="1500" b="1">
                <a:solidFill>
                  <a:srgbClr val="0E2841"/>
                </a:solidFill>
                <a:latin typeface="Figtree"/>
              </a:rPr>
              <a:t>Shared Team Purpose</a:t>
            </a:r>
          </a:p>
          <a:p>
            <a:pPr algn="l">
              <a:spcBef>
                <a:spcPts val="1000"/>
              </a:spcBef>
            </a:pPr>
            <a:r>
              <a:rPr sz="1300">
                <a:solidFill>
                  <a:srgbClr val="404040"/>
                </a:solidFill>
                <a:latin typeface="Figtree"/>
              </a:rPr>
              <a:t>After creating the Team Success Code, agree on a shared team purpose. Document it alongside the Shared Team Success Code for alignment and motivation.</a:t>
            </a:r>
          </a:p>
        </p:txBody>
      </p:sp>
      <p:sp>
        <p:nvSpPr>
          <p:cNvPr id="13" name="Oval 12"/>
          <p:cNvSpPr/>
          <p:nvPr/>
        </p:nvSpPr>
        <p:spPr>
          <a:xfrm>
            <a:off x="10106490" y="1709928"/>
            <a:ext cx="548640" cy="548640"/>
          </a:xfrm>
          <a:prstGeom prst="ellipse">
            <a:avLst/>
          </a:prstGeom>
          <a:solidFill>
            <a:srgbClr val="196B24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sz="2200" b="1">
                <a:solidFill>
                  <a:srgbClr val="FFFFFF"/>
                </a:solidFill>
                <a:latin typeface="Figtree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0" y="3561911"/>
            <a:ext cx="12192000" cy="197765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157E88">
                  <a:alpha val="10000"/>
                </a:srgbClr>
              </a:gs>
            </a:gsLst>
            <a:lin ang="5400000" scaled="1"/>
          </a:gra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6000" y="524977"/>
            <a:ext cx="10000000" cy="97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>
                <a:solidFill>
                  <a:srgbClr val="156082"/>
                </a:solidFill>
                <a:latin typeface="Figtree"/>
              </a:rPr>
              <a:t>Next Step 3 — Expanded Guide</a:t>
            </a:r>
          </a:p>
          <a:p>
            <a:pPr algn="ctr"/>
            <a:r>
              <a:rPr lang="en-US" sz="3600" b="1">
                <a:solidFill>
                  <a:srgbClr val="0E2841"/>
                </a:solidFill>
                <a:latin typeface="Figtree"/>
              </a:rPr>
              <a:t>Share &amp; Reflect in Team</a:t>
            </a:r>
          </a:p>
        </p:txBody>
      </p:sp>
      <p:sp>
        <p:nvSpPr>
          <p:cNvPr id="5" name="TextBox 26"/>
          <p:cNvSpPr txBox="1"/>
          <p:nvPr/>
        </p:nvSpPr>
        <p:spPr>
          <a:xfrm>
            <a:off x="1596000" y="1810000"/>
            <a:ext cx="900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solidFill>
                  <a:srgbClr val="156082"/>
                </a:solidFill>
                <a:latin typeface="Figtree"/>
              </a:rPr>
              <a:t>Goal: Move from individual codes to a shared team success code that strengthens collaboration and performance.</a:t>
            </a:r>
          </a:p>
        </p:txBody>
      </p:sp>
      <p:sp>
        <p:nvSpPr>
          <p:cNvPr id="4" name="Oval 3"/>
          <p:cNvSpPr/>
          <p:nvPr/>
        </p:nvSpPr>
        <p:spPr>
          <a:xfrm>
            <a:off x="11586765" y="6238887"/>
            <a:ext cx="288000" cy="288000"/>
          </a:xfrm>
          <a:prstGeom prst="ellipse">
            <a:avLst/>
          </a:prstGeom>
          <a:solidFill>
            <a:srgbClr val="196B2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fld id="{FAF778E4-5475-4379-844A-19563C6A0860}" type="slidenum">
              <a:rPr lang="en-US" sz="900" b="1" smtClean="0">
                <a:solidFill>
                  <a:schemeClr val="bg1"/>
                </a:solidFill>
                <a:latin typeface="Figtree"/>
              </a:rPr>
              <a:t>5</a:t>
            </a:fld>
            <a:endParaRPr lang="en-US" sz="900" b="1" dirty="0">
              <a:solidFill>
                <a:schemeClr val="bg1"/>
              </a:solidFill>
              <a:latin typeface="Figtree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864782" y="2429242"/>
            <a:ext cx="4905151" cy="2339164"/>
          </a:xfrm>
          <a:prstGeom prst="roundRect">
            <a:avLst/>
          </a:prstGeom>
          <a:solidFill>
            <a:srgbClr val="157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b="1">
                <a:latin typeface="Figtree"/>
              </a:rPr>
              <a:t>A. Roundtable Sharing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500">
                <a:latin typeface="Figtree"/>
              </a:rPr>
              <a:t>Each member briefly presents their personal success code and summarizes their peak story in a nutshell.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422068" y="2429242"/>
            <a:ext cx="4905151" cy="2339164"/>
          </a:xfrm>
          <a:prstGeom prst="roundRect">
            <a:avLst/>
          </a:prstGeom>
          <a:solidFill>
            <a:srgbClr val="157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US" sz="1600" b="1">
                <a:latin typeface="Figtree"/>
              </a:rPr>
              <a:t>B. Identify Overlaps and Patterns</a:t>
            </a:r>
          </a:p>
          <a:p>
            <a:pPr marL="182880" indent="-18288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>
                <a:latin typeface="Figtree"/>
              </a:rPr>
              <a:t>Use a whiteboard or digital board (e.g., Miro or a shared Word/OneNote page).</a:t>
            </a:r>
          </a:p>
          <a:p>
            <a:pPr marL="182880" indent="-18288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>
                <a:latin typeface="Figtree"/>
              </a:rPr>
              <a:t>Cluster similar conditions (e.g., autonomy, trust, clear goals, psychological safety, timely feedback, protected deep-work time).</a:t>
            </a:r>
          </a:p>
          <a:p>
            <a:pPr marL="182880" indent="-18288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>
                <a:latin typeface="Figtree"/>
              </a:rPr>
              <a:t>Highlight uniquely valuable conditions that might enrich the team (e.g., “energizing check-ins,” “learning debriefs”).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059273" y="2034123"/>
            <a:ext cx="828468" cy="828468"/>
            <a:chOff x="2591165" y="3229340"/>
            <a:chExt cx="904143" cy="904143"/>
          </a:xfrm>
        </p:grpSpPr>
        <p:sp>
          <p:nvSpPr>
            <p:cNvPr id="16" name="Oval 15"/>
            <p:cNvSpPr/>
            <p:nvPr/>
          </p:nvSpPr>
          <p:spPr>
            <a:xfrm>
              <a:off x="2591165" y="3229340"/>
              <a:ext cx="904143" cy="904143"/>
            </a:xfrm>
            <a:prstGeom prst="ellipse">
              <a:avLst/>
            </a:prstGeom>
            <a:solidFill>
              <a:srgbClr val="196B24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7" name="Graphic 16" descr="Lightbulb and gear outlin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813982" y="3452157"/>
              <a:ext cx="458508" cy="45850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501988" y="2034122"/>
            <a:ext cx="828468" cy="828468"/>
            <a:chOff x="2591165" y="3229340"/>
            <a:chExt cx="904143" cy="904143"/>
          </a:xfrm>
        </p:grpSpPr>
        <p:sp>
          <p:nvSpPr>
            <p:cNvPr id="19" name="Oval 18"/>
            <p:cNvSpPr/>
            <p:nvPr/>
          </p:nvSpPr>
          <p:spPr>
            <a:xfrm>
              <a:off x="2591165" y="3229340"/>
              <a:ext cx="904143" cy="904143"/>
            </a:xfrm>
            <a:prstGeom prst="ellipse">
              <a:avLst/>
            </a:prstGeom>
            <a:solidFill>
              <a:srgbClr val="196B24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0" name="Graphic 19" descr="Completed outlin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813982" y="3452157"/>
              <a:ext cx="458508" cy="4585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0" y="3561911"/>
            <a:ext cx="12192000" cy="197765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157E88">
                  <a:alpha val="10000"/>
                </a:srgbClr>
              </a:gs>
            </a:gsLst>
            <a:lin ang="5400000" scaled="1"/>
          </a:gra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6000" y="524977"/>
            <a:ext cx="10000000" cy="97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>
                <a:solidFill>
                  <a:srgbClr val="156082"/>
                </a:solidFill>
                <a:latin typeface="Figtree"/>
              </a:rPr>
              <a:t>Next Step 3 — Expanded Guide (continued)</a:t>
            </a:r>
          </a:p>
          <a:p>
            <a:pPr algn="ctr"/>
            <a:r>
              <a:rPr lang="en-US" sz="3600" b="1">
                <a:solidFill>
                  <a:srgbClr val="0E2841"/>
                </a:solidFill>
                <a:latin typeface="Figtree"/>
              </a:rPr>
              <a:t>From Overlaps to Commitment</a:t>
            </a:r>
          </a:p>
        </p:txBody>
      </p:sp>
      <p:sp>
        <p:nvSpPr>
          <p:cNvPr id="4" name="Oval 3"/>
          <p:cNvSpPr/>
          <p:nvPr/>
        </p:nvSpPr>
        <p:spPr>
          <a:xfrm>
            <a:off x="11586765" y="6238887"/>
            <a:ext cx="288000" cy="288000"/>
          </a:xfrm>
          <a:prstGeom prst="ellipse">
            <a:avLst/>
          </a:prstGeom>
          <a:solidFill>
            <a:srgbClr val="196B2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fld id="{FAF778E4-5475-4379-844A-19563C6A0860}" type="slidenum">
              <a:rPr lang="en-US" sz="900" b="1" smtClean="0">
                <a:solidFill>
                  <a:schemeClr val="bg1"/>
                </a:solidFill>
                <a:latin typeface="Figtree"/>
              </a:rPr>
              <a:t>6</a:t>
            </a:fld>
            <a:endParaRPr lang="en-US" sz="900" b="1" dirty="0">
              <a:solidFill>
                <a:schemeClr val="bg1"/>
              </a:solidFill>
              <a:latin typeface="Figtree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864782" y="2144742"/>
            <a:ext cx="3327478" cy="2908164"/>
          </a:xfrm>
          <a:prstGeom prst="roundRect">
            <a:avLst/>
          </a:prstGeom>
          <a:solidFill>
            <a:srgbClr val="157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500" b="1">
                <a:latin typeface="Figtree"/>
              </a:rPr>
              <a:t>C. Co-Create the Team Success Code</a:t>
            </a:r>
          </a:p>
          <a:p>
            <a:pPr marL="182880" indent="-18288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300">
                <a:latin typeface="Figtree"/>
              </a:rPr>
              <a:t>Agree on 5–10 core conditions everyone commits to uphold.</a:t>
            </a:r>
          </a:p>
          <a:p>
            <a:pPr marL="182880" indent="-18288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300">
                <a:latin typeface="Figtree"/>
              </a:rPr>
              <a:t>Phrase positively and make them observable &amp; actionable.</a:t>
            </a:r>
          </a:p>
          <a:p>
            <a:pPr marL="182880" indent="-18288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300">
                <a:latin typeface="Figtree"/>
              </a:rPr>
              <a:t>Check that each item supports both performance and/or well-being.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4432260" y="2144742"/>
            <a:ext cx="3327478" cy="2908164"/>
          </a:xfrm>
          <a:prstGeom prst="roundRect">
            <a:avLst/>
          </a:prstGeom>
          <a:solidFill>
            <a:srgbClr val="157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500" b="1">
                <a:latin typeface="Figtree"/>
              </a:rPr>
              <a:t>D. Write It Up</a:t>
            </a:r>
          </a:p>
          <a:p>
            <a:pPr marL="182880" indent="-18288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300">
                <a:latin typeface="Figtree"/>
              </a:rPr>
              <a:t>Produce a one-page Team Success Code Card with the 5–10 conditions.</a:t>
            </a:r>
          </a:p>
          <a:p>
            <a:pPr marL="182880" indent="-18288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300">
                <a:latin typeface="Figtree"/>
              </a:rPr>
              <a:t>Pin it in your shared workspace (Teams, SharePoint, Confluence, office wall).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999738" y="2144742"/>
            <a:ext cx="3327478" cy="2908164"/>
          </a:xfrm>
          <a:prstGeom prst="roundRect">
            <a:avLst/>
          </a:prstGeom>
          <a:solidFill>
            <a:srgbClr val="157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500" b="1">
                <a:latin typeface="Figtree"/>
              </a:rPr>
              <a:t>E. Commit and Integrate</a:t>
            </a:r>
          </a:p>
          <a:p>
            <a:pPr marL="182880" indent="-18288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300">
                <a:latin typeface="Figtree"/>
              </a:rPr>
              <a:t>Decide how you will hold yourselves accountable (retro questions, a 3-minute “code check” in weekly meetings, visual scoreboard).</a:t>
            </a:r>
          </a:p>
          <a:p>
            <a:pPr marL="182880" indent="-18288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300">
                <a:latin typeface="Figtree"/>
              </a:rPr>
              <a:t>Optionally sign the code as a symbolic commitment.</a:t>
            </a:r>
          </a:p>
          <a:p>
            <a:pPr marL="182880" indent="-18288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300">
                <a:latin typeface="Figtree"/>
              </a:rPr>
              <a:t>Revisit after 2–4 weeks to keep it alive and update when needed.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6000" y="524977"/>
            <a:ext cx="10000000" cy="97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>
                <a:solidFill>
                  <a:srgbClr val="156082"/>
                </a:solidFill>
                <a:latin typeface="Figtree"/>
              </a:rPr>
              <a:t>The Deliverable</a:t>
            </a:r>
          </a:p>
          <a:p>
            <a:pPr algn="ctr"/>
            <a:r>
              <a:rPr lang="en-US" sz="3600" b="1">
                <a:solidFill>
                  <a:srgbClr val="0E2841"/>
                </a:solidFill>
                <a:latin typeface="Figtree"/>
              </a:rPr>
              <a:t>The Team Success Code Card</a:t>
            </a:r>
          </a:p>
        </p:txBody>
      </p:sp>
      <p:sp>
        <p:nvSpPr>
          <p:cNvPr id="4" name="Oval 3"/>
          <p:cNvSpPr/>
          <p:nvPr/>
        </p:nvSpPr>
        <p:spPr>
          <a:xfrm>
            <a:off x="11586765" y="6238887"/>
            <a:ext cx="288000" cy="288000"/>
          </a:xfrm>
          <a:prstGeom prst="ellipse">
            <a:avLst/>
          </a:prstGeom>
          <a:solidFill>
            <a:srgbClr val="196B2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fld id="{FAF778E4-5475-4379-844A-19563C6A0860}" type="slidenum">
              <a:rPr lang="en-US" sz="900" b="1" smtClean="0">
                <a:solidFill>
                  <a:schemeClr val="bg1"/>
                </a:solidFill>
                <a:latin typeface="Figtree"/>
              </a:rPr>
              <a:t>7</a:t>
            </a:fld>
            <a:endParaRPr lang="en-US" sz="900" b="1" dirty="0">
              <a:solidFill>
                <a:schemeClr val="bg1"/>
              </a:solidFill>
              <a:latin typeface="Figtre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986" y="2923740"/>
            <a:ext cx="4117462" cy="19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E2841"/>
                </a:solidFill>
                <a:latin typeface="Figtree"/>
              </a:rPr>
              <a:t>On the card: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</a:pPr>
            <a:endParaRPr lang="en-US" sz="1400">
              <a:latin typeface="Figtree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196B24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404040"/>
                </a:solidFill>
                <a:latin typeface="Figtree"/>
              </a:rPr>
              <a:t>The 5–10 core conditions everyone commits to uphold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96B24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404040"/>
                </a:solidFill>
                <a:latin typeface="Figtree"/>
              </a:rPr>
              <a:t>Phrased positively, observable &amp; actionable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96B24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404040"/>
                </a:solidFill>
                <a:latin typeface="Figtree"/>
              </a:rPr>
              <a:t>Each item supporting performance and/or well-being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730985" y="3410390"/>
            <a:ext cx="41174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45620" y="2480581"/>
            <a:ext cx="51213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>
                <a:solidFill>
                  <a:srgbClr val="0E2841"/>
                </a:solidFill>
                <a:latin typeface="Figtree"/>
              </a:rPr>
              <a:t xml:space="preserve">Produce a one-page Team Success Code Card and pin it in your shared workspace — </a:t>
            </a:r>
            <a:r>
              <a:rPr lang="en-US" sz="2400" b="1">
                <a:solidFill>
                  <a:srgbClr val="196B24"/>
                </a:solidFill>
                <a:latin typeface="Figtree"/>
              </a:rPr>
              <a:t>Teams, SharePoint, Confluence, or the office wall.</a:t>
            </a:r>
          </a:p>
        </p:txBody>
      </p:sp>
      <p:pic>
        <p:nvPicPr>
          <p:cNvPr id="15" name="Graphic 14" descr="Open quotation mark with solid fill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195" y="1651620"/>
            <a:ext cx="906820" cy="906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7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and person sitting in chairs talk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13" y="0"/>
            <a:ext cx="10287887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586765" y="6238887"/>
            <a:ext cx="288000" cy="288000"/>
          </a:xfrm>
          <a:prstGeom prst="ellipse">
            <a:avLst/>
          </a:prstGeom>
          <a:solidFill>
            <a:srgbClr val="196B2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fld id="{FAF778E4-5475-4379-844A-19563C6A0860}" type="slidenum">
              <a:rPr lang="en-US" sz="900" b="1" smtClean="0">
                <a:solidFill>
                  <a:schemeClr val="bg1"/>
                </a:solidFill>
                <a:latin typeface="Figtree"/>
              </a:rPr>
              <a:t>8</a:t>
            </a:fld>
            <a:endParaRPr lang="en-US" sz="900" b="1" dirty="0">
              <a:solidFill>
                <a:schemeClr val="bg1"/>
              </a:solidFill>
              <a:latin typeface="Figtre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4113" y="0"/>
            <a:ext cx="10252821" cy="6857999"/>
          </a:xfrm>
          <a:prstGeom prst="rect">
            <a:avLst/>
          </a:prstGeom>
          <a:gradFill>
            <a:gsLst>
              <a:gs pos="0">
                <a:srgbClr val="157E88"/>
              </a:gs>
              <a:gs pos="100000">
                <a:srgbClr val="157E88">
                  <a:alpha val="0"/>
                </a:srgbClr>
              </a:gs>
            </a:gsLst>
            <a:lin ang="0" scaled="1"/>
          </a:gra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78483" y="444247"/>
            <a:ext cx="5316347" cy="1533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>
                <a:solidFill>
                  <a:schemeClr val="bg1"/>
                </a:solidFill>
                <a:latin typeface="Figtree"/>
              </a:rPr>
              <a:t>Next Step 4</a:t>
            </a:r>
          </a:p>
          <a:p>
            <a:pPr algn="r"/>
            <a:r>
              <a:rPr lang="en-US" sz="3600" b="1">
                <a:solidFill>
                  <a:schemeClr val="bg1"/>
                </a:solidFill>
                <a:latin typeface="Figtree"/>
              </a:rPr>
              <a:t>Shared Team Purpose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726" y="2335158"/>
            <a:ext cx="64752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/>
                </a:solidFill>
                <a:latin typeface="Figtree"/>
              </a:rPr>
              <a:t>After creating the Team Success Code, agree on a shared team purpose that answers: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800" b="1">
                <a:solidFill>
                  <a:schemeClr val="bg1"/>
                </a:solidFill>
                <a:latin typeface="Figtree"/>
              </a:rPr>
              <a:t>“What do we want to achieve beyond our duty?”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1">
                <a:solidFill>
                  <a:schemeClr val="bg1"/>
                </a:solidFill>
                <a:latin typeface="Figtree"/>
              </a:rPr>
              <a:t>“What impact do we want to create together?”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1600" i="1">
                <a:solidFill>
                  <a:schemeClr val="bg1"/>
                </a:solidFill>
                <a:latin typeface="Figtree"/>
              </a:rPr>
              <a:t>Document this purpose alongside the Shared Team Success Code for alignment and motivation.</a:t>
            </a:r>
          </a:p>
        </p:txBody>
      </p:sp>
      <p:pic>
        <p:nvPicPr>
          <p:cNvPr id="15" name="Graphic 14" descr="Open quotation mark with solid fill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315" y="1506537"/>
            <a:ext cx="906820" cy="9068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1418</Words>
  <Application>Microsoft Macintosh PowerPoint</Application>
  <PresentationFormat>Widescreen</PresentationFormat>
  <Paragraphs>163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Figtree</vt:lpstr>
      <vt:lpstr>Aptos Display</vt:lpstr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Bogoljub Milic</dc:creator>
  <cp:lastModifiedBy>Avraham N Kluger</cp:lastModifiedBy>
  <cp:revision>21</cp:revision>
  <dcterms:created xsi:type="dcterms:W3CDTF">2025-05-23T14:14:44Z</dcterms:created>
  <dcterms:modified xsi:type="dcterms:W3CDTF">2025-11-17T15:48:09Z</dcterms:modified>
</cp:coreProperties>
</file>