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59" r:id="rId5"/>
    <p:sldId id="260" r:id="rId6"/>
    <p:sldId id="261" r:id="rId7"/>
    <p:sldId id="262" r:id="rId8"/>
    <p:sldId id="269" r:id="rId9"/>
    <p:sldId id="263" r:id="rId10"/>
    <p:sldId id="264" r:id="rId11"/>
    <p:sldId id="265" r:id="rId12"/>
    <p:sldId id="267" r:id="rId13"/>
    <p:sldId id="268" r:id="rId14"/>
  </p:sldIdLst>
  <p:sldSz cx="12192000" cy="6858000"/>
  <p:notesSz cx="6858000" cy="9144000"/>
  <p:embeddedFontLst>
    <p:embeddedFont>
      <p:font typeface="Figtree" pitchFamily="2"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A68"/>
    <a:srgbClr val="157E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9" autoAdjust="0"/>
    <p:restoredTop sz="94625"/>
  </p:normalViewPr>
  <p:slideViewPr>
    <p:cSldViewPr snapToGrid="0">
      <p:cViewPr varScale="1">
        <p:scale>
          <a:sx n="116" d="100"/>
          <a:sy n="116" d="100"/>
        </p:scale>
        <p:origin x="1200" y="184"/>
      </p:cViewPr>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EF9A-C6B6-EC83-9B19-ACA1667435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08201-21CD-6784-F688-58021CE30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23C20-B63B-0759-A906-AEC5E520F0C7}"/>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10A50ABE-3507-B1AF-92B6-BC5C33C01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EF75A-12DC-FF4C-4784-F0BBDCA56A3F}"/>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347378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8232-DD81-A3EE-DA92-F0561D930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D8A33A-D3E9-4F37-72D0-EE9C744B1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AC696-4E46-5891-8A09-F0D36BD5CB81}"/>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93AE76A7-7B91-39DD-E7E8-34E7315A5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34FCC-ED8A-5703-D747-20860A920AF5}"/>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342455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945BFC-16D4-D8D6-7978-199824C481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63874-681D-8DA2-26CE-664BE74ADD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A1613-5AC3-FB6C-8AF8-6D4BC9FECC9A}"/>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196F9E41-D0B2-C49A-9A29-1C446F4B8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E42D8-4D7A-CAD4-58AE-169F8A1029F3}"/>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32036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507C-B319-B483-2696-37EED7559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C2557-E0D5-3630-E003-050C28C62C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0772F-F5B6-4BA4-0518-3C04E5A02973}"/>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3F0343AF-B2BA-CB4D-5C20-F7569B521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FD038-EA6B-EA5F-F27D-2F48AF882D24}"/>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340863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28E4-3E71-09CC-3790-6941CA76E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68B46B-233F-89FC-6336-1A484D25D0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0AE5AF-9B18-A597-D9F1-9E8BF2DD82EB}"/>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0ED5BAF5-60AC-7BAC-C1DD-26E66E1EC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4F35E-0692-3D14-98FA-CE7367451585}"/>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275448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88491-292C-5F99-D0EC-77CCF2AD3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A79494-7F21-77E8-0D9C-565B6E7CFB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BD2D12-90AE-5C0A-F1BF-67FBC4230D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ED7E14-8051-CDAD-28DC-12D3ED781C8F}"/>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6" name="Footer Placeholder 5">
            <a:extLst>
              <a:ext uri="{FF2B5EF4-FFF2-40B4-BE49-F238E27FC236}">
                <a16:creationId xmlns:a16="http://schemas.microsoft.com/office/drawing/2014/main" id="{B546D8B0-7003-BDA8-80E5-FA7A42330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B7048-CCC9-AFFA-CACE-37E328E7B3C0}"/>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88316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A4CB-3ECA-5A9C-9607-B53FC6BB7B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AF051C-057C-CB1C-CD20-76A7C49612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2B6EFE-A099-4DBC-9D08-596EDAF98D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459EF2-B523-F9D7-370E-D6B9DF91B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ABD131-72D3-2FC9-F914-F0710C206F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AB18F-5CB3-7806-600F-9A9D44F8838D}"/>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8" name="Footer Placeholder 7">
            <a:extLst>
              <a:ext uri="{FF2B5EF4-FFF2-40B4-BE49-F238E27FC236}">
                <a16:creationId xmlns:a16="http://schemas.microsoft.com/office/drawing/2014/main" id="{FBA8220E-2686-800F-D1E5-5E90380F0C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E7FBAE-CC07-B347-CB26-5BD8003F3986}"/>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22482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5501-58B0-0548-8080-C31C1151F5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876CCC-9E27-A64F-E3ED-60588291303E}"/>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4" name="Footer Placeholder 3">
            <a:extLst>
              <a:ext uri="{FF2B5EF4-FFF2-40B4-BE49-F238E27FC236}">
                <a16:creationId xmlns:a16="http://schemas.microsoft.com/office/drawing/2014/main" id="{0549F20E-80DF-82D2-52E5-9AB4EF03A8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124B93-2A6F-FFE4-F95C-E796E12D2272}"/>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17622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29F28-148F-435E-3468-7A581C4645D8}"/>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3" name="Footer Placeholder 2">
            <a:extLst>
              <a:ext uri="{FF2B5EF4-FFF2-40B4-BE49-F238E27FC236}">
                <a16:creationId xmlns:a16="http://schemas.microsoft.com/office/drawing/2014/main" id="{95F777D7-B16C-FA45-4C69-DDF4C110F6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47FEA1-6E93-79C0-B5C9-164E0E597FE7}"/>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219072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8CDC-74EB-0440-819E-01FCDF829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F2A041-2E6E-EC0F-5E7F-815A5074B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86A32A-432C-F507-0801-D2DB2E92A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380AF-DCDC-4964-8EF8-975EF6C630DA}"/>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6" name="Footer Placeholder 5">
            <a:extLst>
              <a:ext uri="{FF2B5EF4-FFF2-40B4-BE49-F238E27FC236}">
                <a16:creationId xmlns:a16="http://schemas.microsoft.com/office/drawing/2014/main" id="{443BAA30-087C-97C6-11CD-771734B11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61E78-E69B-F5F5-E9EC-35AC433E4EA0}"/>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260563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EDDA-0FDF-384F-0BDE-E8146DA35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DE68B-859F-3157-8E4A-E0CD54710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96859-37A1-92F6-3D81-5300DAFC8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AD98D-75AF-9507-AE7B-AD0F3978CDA1}"/>
              </a:ext>
            </a:extLst>
          </p:cNvPr>
          <p:cNvSpPr>
            <a:spLocks noGrp="1"/>
          </p:cNvSpPr>
          <p:nvPr>
            <p:ph type="dt" sz="half" idx="10"/>
          </p:nvPr>
        </p:nvSpPr>
        <p:spPr/>
        <p:txBody>
          <a:bodyPr/>
          <a:lstStyle/>
          <a:p>
            <a:fld id="{6992B819-02F6-46F5-A91C-E78FC15FA834}" type="datetimeFigureOut">
              <a:rPr lang="en-US" smtClean="0"/>
              <a:t>11/17/25</a:t>
            </a:fld>
            <a:endParaRPr lang="en-US"/>
          </a:p>
        </p:txBody>
      </p:sp>
      <p:sp>
        <p:nvSpPr>
          <p:cNvPr id="6" name="Footer Placeholder 5">
            <a:extLst>
              <a:ext uri="{FF2B5EF4-FFF2-40B4-BE49-F238E27FC236}">
                <a16:creationId xmlns:a16="http://schemas.microsoft.com/office/drawing/2014/main" id="{AE73E87E-7120-1973-F81B-55CA0B113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87C45-FE48-EF65-9FDB-6B0386249A79}"/>
              </a:ext>
            </a:extLst>
          </p:cNvPr>
          <p:cNvSpPr>
            <a:spLocks noGrp="1"/>
          </p:cNvSpPr>
          <p:nvPr>
            <p:ph type="sldNum" sz="quarter" idx="12"/>
          </p:nvPr>
        </p:nvSpPr>
        <p:spPr/>
        <p:txBody>
          <a:bodyPr/>
          <a:lstStyle/>
          <a:p>
            <a:fld id="{CE53F6A3-6838-42D6-9BE5-08052D3EC47D}" type="slidenum">
              <a:rPr lang="en-US" smtClean="0"/>
              <a:t>‹#›</a:t>
            </a:fld>
            <a:endParaRPr lang="en-US"/>
          </a:p>
        </p:txBody>
      </p:sp>
    </p:spTree>
    <p:extLst>
      <p:ext uri="{BB962C8B-B14F-4D97-AF65-F5344CB8AC3E}">
        <p14:creationId xmlns:p14="http://schemas.microsoft.com/office/powerpoint/2010/main" val="3194208462"/>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443275-1395-B1BC-418D-7192BD45D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6B4C8-F666-D074-5753-0E9880377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583E5-42BC-3407-B23F-0D4BD63027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92B819-02F6-46F5-A91C-E78FC15FA834}" type="datetimeFigureOut">
              <a:rPr lang="en-US" smtClean="0"/>
              <a:t>11/17/25</a:t>
            </a:fld>
            <a:endParaRPr lang="en-US"/>
          </a:p>
        </p:txBody>
      </p:sp>
      <p:sp>
        <p:nvSpPr>
          <p:cNvPr id="5" name="Footer Placeholder 4">
            <a:extLst>
              <a:ext uri="{FF2B5EF4-FFF2-40B4-BE49-F238E27FC236}">
                <a16:creationId xmlns:a16="http://schemas.microsoft.com/office/drawing/2014/main" id="{0FE0FD6A-F02A-771F-F8B4-3DC13A023A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BE5073E-2FD4-CCF8-006D-C4C53C14C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53F6A3-6838-42D6-9BE5-08052D3EC47D}" type="slidenum">
              <a:rPr lang="en-US" smtClean="0"/>
              <a:t>‹#›</a:t>
            </a:fld>
            <a:endParaRPr lang="en-US"/>
          </a:p>
        </p:txBody>
      </p:sp>
    </p:spTree>
    <p:extLst>
      <p:ext uri="{BB962C8B-B14F-4D97-AF65-F5344CB8AC3E}">
        <p14:creationId xmlns:p14="http://schemas.microsoft.com/office/powerpoint/2010/main" val="3977215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10.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svg"/><Relationship Id="rId4" Type="http://schemas.openxmlformats.org/officeDocument/2006/relationships/image" Target="../media/image13.png"/><Relationship Id="rId5" Type="http://schemas.openxmlformats.org/officeDocument/2006/relationships/image" Target="../media/image14.svg"/></Relationships>
</file>

<file path=ppt/slides/_rels/slide11.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4.png"/><Relationship Id="rId4" Type="http://schemas.openxmlformats.org/officeDocument/2006/relationships/image" Target="../media/image25.svg"/><Relationship Id="rId5" Type="http://schemas.openxmlformats.org/officeDocument/2006/relationships/image" Target="../media/image26.png"/><Relationship Id="rId6" Type="http://schemas.openxmlformats.org/officeDocument/2006/relationships/image" Target="../media/image27.svg"/><Relationship Id="rId7" Type="http://schemas.openxmlformats.org/officeDocument/2006/relationships/image" Target="../media/image22.png"/><Relationship Id="rId8" Type="http://schemas.openxmlformats.org/officeDocument/2006/relationships/image" Target="../media/image23.svg"/><Relationship Id="rId9" Type="http://schemas.openxmlformats.org/officeDocument/2006/relationships/image" Target="../media/image13.png"/><Relationship Id="rId10" Type="http://schemas.openxmlformats.org/officeDocument/2006/relationships/image" Target="../media/image14.svg"/><Relationship Id="rId11" Type="http://schemas.openxmlformats.org/officeDocument/2006/relationships/image" Target="../media/image28.png"/><Relationship Id="rId12" Type="http://schemas.openxmlformats.org/officeDocument/2006/relationships/image" Target="../media/image29.svg"/></Relationships>
</file>

<file path=ppt/slides/_rels/slide12.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hyperlink" Target="https://doi.org/10.1016/j.hrmr.2010.09.001" TargetMode="External"/><Relationship Id="rId4" Type="http://schemas.openxmlformats.org/officeDocument/2006/relationships/hyperlink" Target="https://doi.org/10.1016/j.orgdyn.2024.101089" TargetMode="External"/><Relationship Id="rId5" Type="http://schemas.openxmlformats.org/officeDocument/2006/relationships/hyperlink" Target="https://doi.org/10.1002/hrm.21618" TargetMode="External"/><Relationship Id="rId6" Type="http://schemas.openxmlformats.org/officeDocument/2006/relationships/hyperlink" Target="https://doi.org/10.1016/j.hrmr.2009.08.002" TargetMode="External"/><Relationship Id="rId7" Type="http://schemas.openxmlformats.org/officeDocument/2006/relationships/hyperlink" Target="https://doi.org/10.1016/j.hrmr.2024.101061" TargetMode="External"/><Relationship Id="rId8" Type="http://schemas.openxmlformats.org/officeDocument/2006/relationships/hyperlink" Target="https://doi.org/10.1111/j.1365-2923.2010.03849.x" TargetMode="External"/><Relationship Id="rId9" Type="http://schemas.openxmlformats.org/officeDocument/2006/relationships/hyperlink" Target="https://openaccess.city.ac.uk/id/eprint/4872/" TargetMode="External"/></Relationships>
</file>

<file path=ppt/slides/_rels/slide2.xml.rels><?xml version="1.0" encoding="UTF-8"?><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8.svg"/><Relationship Id="rId5" Type="http://schemas.openxmlformats.org/officeDocument/2006/relationships/image" Target="../media/image9.png"/><Relationship Id="rId6" Type="http://schemas.openxmlformats.org/officeDocument/2006/relationships/image" Target="../media/image10.svg"/><Relationship Id="rId7" Type="http://schemas.openxmlformats.org/officeDocument/2006/relationships/image" Target="../media/image11.png"/><Relationship Id="rId8" Type="http://schemas.openxmlformats.org/officeDocument/2006/relationships/image" Target="../media/image12.svg"/><Relationship Id="rId9" Type="http://schemas.openxmlformats.org/officeDocument/2006/relationships/image" Target="../media/image13.png"/><Relationship Id="rId10" Type="http://schemas.openxmlformats.org/officeDocument/2006/relationships/image" Target="../media/image14.svg"/><Relationship Id="rId11" Type="http://schemas.openxmlformats.org/officeDocument/2006/relationships/image" Target="../media/image15.png"/><Relationship Id="rId12" Type="http://schemas.openxmlformats.org/officeDocument/2006/relationships/image" Target="../media/image16.svg"/></Relationships>
</file>

<file path=ppt/slides/_rels/slide4.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svg"/></Relationships>
</file>

<file path=ppt/slides/_rels/slide5.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svg"/></Relationships>
</file>

<file path=ppt/slides/_rels/slide6.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svg"/></Relationships>
</file>

<file path=ppt/slides/_rels/slide7.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svg"/></Relationships>
</file>

<file path=ppt/slides/_rels/slide8.xml.rels><?xml version="1.0" encoding="UTF-8"?><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 Id="rId3" Type="http://schemas.openxmlformats.org/officeDocument/2006/relationships/image" Target="../media/image20.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7E88"/>
        </a:solidFill>
        <a:effectLst/>
      </p:bgPr>
    </p:bg>
    <p:spTree>
      <p:nvGrpSpPr>
        <p:cNvPr id="1" name=""/>
        <p:cNvGrpSpPr/>
        <p:nvPr/>
      </p:nvGrpSpPr>
      <p:grpSpPr>
        <a:xfrm>
          <a:off x="0" y="0"/>
          <a:ext cx="0" cy="0"/>
          <a:chOff x="0" y="0"/>
          <a:chExt cx="0" cy="0"/>
        </a:xfrm>
      </p:grpSpPr>
      <p:pic>
        <p:nvPicPr>
          <p:cNvPr id="6" name="Picture 5" descr="A person sitting in a chair talking to a person  AI-generated content may be incorrect.">
            <a:extLst>
              <a:ext uri="{FF2B5EF4-FFF2-40B4-BE49-F238E27FC236}">
                <a16:creationId xmlns:a16="http://schemas.microsoft.com/office/drawing/2014/main" id="{C4903884-A4DA-B43E-DE4F-70CE3277F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65700" y="-1"/>
            <a:ext cx="7233406" cy="4822271"/>
          </a:xfrm>
          <a:prstGeom prst="rect">
            <a:avLst/>
          </a:prstGeom>
        </p:spPr>
      </p:pic>
      <p:sp>
        <p:nvSpPr>
          <p:cNvPr id="15" name="Rectangle 14">
            <a:extLst>
              <a:ext uri="{FF2B5EF4-FFF2-40B4-BE49-F238E27FC236}">
                <a16:creationId xmlns:a16="http://schemas.microsoft.com/office/drawing/2014/main" id="{F4D4F239-59AD-0C3D-1527-F88C07FC5C3A}"/>
              </a:ext>
            </a:extLst>
          </p:cNvPr>
          <p:cNvSpPr/>
          <p:nvPr/>
        </p:nvSpPr>
        <p:spPr>
          <a:xfrm>
            <a:off x="0" y="4817023"/>
            <a:ext cx="12192000" cy="2040977"/>
          </a:xfrm>
          <a:prstGeom prst="rect">
            <a:avLst/>
          </a:prstGeom>
          <a:solidFill>
            <a:srgbClr val="015A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AE2CD68-F839-2383-4B57-98E3521BD162}"/>
              </a:ext>
            </a:extLst>
          </p:cNvPr>
          <p:cNvSpPr/>
          <p:nvPr/>
        </p:nvSpPr>
        <p:spPr>
          <a:xfrm>
            <a:off x="4965700" y="1"/>
            <a:ext cx="7191234" cy="4749798"/>
          </a:xfrm>
          <a:prstGeom prst="rect">
            <a:avLst/>
          </a:prstGeom>
          <a:gradFill>
            <a:gsLst>
              <a:gs pos="0">
                <a:srgbClr val="157E88"/>
              </a:gs>
              <a:gs pos="100000">
                <a:srgbClr val="157E88">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26A3694-EFEB-82D7-3E84-760E0AC3D310}"/>
              </a:ext>
            </a:extLst>
          </p:cNvPr>
          <p:cNvPicPr>
            <a:picLocks noChangeAspect="1"/>
          </p:cNvPicPr>
          <p:nvPr/>
        </p:nvPicPr>
        <p:blipFill>
          <a:blip r:embed="rId3">
            <a:alphaModFix amt="10000"/>
          </a:blip>
          <a:stretch>
            <a:fillRect/>
          </a:stretch>
        </p:blipFill>
        <p:spPr>
          <a:xfrm>
            <a:off x="328684" y="310625"/>
            <a:ext cx="11534632" cy="6236749"/>
          </a:xfrm>
          <a:prstGeom prst="rect">
            <a:avLst/>
          </a:prstGeom>
        </p:spPr>
      </p:pic>
      <p:sp>
        <p:nvSpPr>
          <p:cNvPr id="5" name="TextBox 4">
            <a:extLst>
              <a:ext uri="{FF2B5EF4-FFF2-40B4-BE49-F238E27FC236}">
                <a16:creationId xmlns:a16="http://schemas.microsoft.com/office/drawing/2014/main" id="{A5B61744-0F28-BEFB-5118-9C2E823F1D98}"/>
              </a:ext>
            </a:extLst>
          </p:cNvPr>
          <p:cNvSpPr txBox="1"/>
          <p:nvPr/>
        </p:nvSpPr>
        <p:spPr>
          <a:xfrm>
            <a:off x="622302" y="2298698"/>
            <a:ext cx="6051550" cy="1954381"/>
          </a:xfrm>
          <a:prstGeom prst="rect">
            <a:avLst/>
          </a:prstGeom>
          <a:noFill/>
        </p:spPr>
        <p:txBody>
          <a:bodyPr wrap="square">
            <a:spAutoFit/>
          </a:bodyPr>
          <a:lstStyle/>
          <a:p>
            <a:pPr>
              <a:spcBef>
                <a:spcPts val="300"/>
              </a:spcBef>
              <a:spcAft>
                <a:spcPts val="300"/>
              </a:spcAft>
            </a:pPr>
            <a:r>
              <a:rPr lang="en-US" sz="2400" b="1">
                <a:solidFill>
                  <a:schemeClr val="bg1"/>
                </a:solidFill>
                <a:latin typeface="Figtree" pitchFamily="2" charset="0"/>
              </a:rPr>
              <a:t xml:space="preserve">The Feedforward Interview: </a:t>
            </a:r>
          </a:p>
          <a:p>
            <a:pPr>
              <a:spcBef>
                <a:spcPts val="300"/>
              </a:spcBef>
              <a:spcAft>
                <a:spcPts val="300"/>
              </a:spcAft>
            </a:pPr>
            <a:r>
              <a:rPr lang="en-US" sz="4400" b="1">
                <a:solidFill>
                  <a:schemeClr val="bg1"/>
                </a:solidFill>
                <a:latin typeface="Figtree" pitchFamily="2" charset="0"/>
              </a:rPr>
              <a:t>A Guide to Unlocking Personal Flourishing</a:t>
            </a:r>
          </a:p>
        </p:txBody>
      </p:sp>
      <p:sp>
        <p:nvSpPr>
          <p:cNvPr id="7" name="TextBox 6">
            <a:extLst>
              <a:ext uri="{FF2B5EF4-FFF2-40B4-BE49-F238E27FC236}">
                <a16:creationId xmlns:a16="http://schemas.microsoft.com/office/drawing/2014/main" id="{05332D2D-F842-3BA7-03FC-4EDE1C64E8B6}"/>
              </a:ext>
            </a:extLst>
          </p:cNvPr>
          <p:cNvSpPr txBox="1"/>
          <p:nvPr/>
        </p:nvSpPr>
        <p:spPr>
          <a:xfrm>
            <a:off x="622302" y="5142258"/>
            <a:ext cx="3981450" cy="553998"/>
          </a:xfrm>
          <a:prstGeom prst="rect">
            <a:avLst/>
          </a:prstGeom>
          <a:noFill/>
        </p:spPr>
        <p:txBody>
          <a:bodyPr wrap="square">
            <a:spAutoFit/>
          </a:bodyPr>
          <a:lstStyle/>
          <a:p>
            <a:pPr lvl="0">
              <a:defRPr/>
            </a:pPr>
            <a:r>
              <a:rPr kumimoji="0" lang="en-US" sz="1600" b="1" i="0" u="none" strike="noStrike" kern="1200" cap="none" spc="0" normalizeH="0" baseline="0" noProof="0" dirty="0">
                <a:ln>
                  <a:noFill/>
                </a:ln>
                <a:solidFill>
                  <a:schemeClr val="bg1"/>
                </a:solidFill>
                <a:effectLst/>
                <a:uLnTx/>
                <a:uFillTx/>
                <a:latin typeface="Figtree" pitchFamily="2" charset="0"/>
                <a:ea typeface="+mn-ea"/>
                <a:cs typeface="+mn-cs"/>
              </a:rPr>
              <a:t>FFI Ambassadors Program</a:t>
            </a:r>
            <a:r>
              <a:rPr lang="en-US" sz="1600" b="1" dirty="0">
                <a:solidFill>
                  <a:schemeClr val="bg1"/>
                </a:solidFill>
                <a:latin typeface="Figtree" pitchFamily="2" charset="0"/>
              </a:rPr>
              <a:t/>
            </a:r>
            <a:r>
              <a:rPr kumimoji="0" lang="en-US" sz="1600" b="1" i="0" u="none" strike="noStrike" kern="1200" cap="none" spc="0" normalizeH="0" baseline="0" noProof="0" dirty="0">
                <a:ln>
                  <a:noFill/>
                </a:ln>
                <a:solidFill>
                  <a:schemeClr val="bg1"/>
                </a:solidFill>
                <a:effectLst/>
                <a:uLnTx/>
                <a:uFillTx/>
                <a:latin typeface="Figtree" pitchFamily="2" charset="0"/>
                <a:ea typeface="+mn-ea"/>
                <a:cs typeface="+mn-cs"/>
              </a:rPr>
              <a:t/>
            </a:r>
            <a:endParaRPr lang="en-US" sz="1600" b="1" dirty="0">
              <a:solidFill>
                <a:schemeClr val="bg1"/>
              </a:solidFill>
              <a:latin typeface="Figtre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Figtree" pitchFamily="2" charset="0"/>
                <a:ea typeface="+mn-ea"/>
                <a:cs typeface="+mn-cs"/>
              </a:rPr>
              <a:t>2026 Edition</a:t>
            </a:r>
          </a:p>
        </p:txBody>
      </p:sp>
      <p:pic>
        <p:nvPicPr>
          <p:cNvPr id="8" name="Picture 7">
            <a:extLst>
              <a:ext uri="{FF2B5EF4-FFF2-40B4-BE49-F238E27FC236}">
                <a16:creationId xmlns:a16="http://schemas.microsoft.com/office/drawing/2014/main" id="{8FFFC08A-008F-BD52-79E8-D54175775175}"/>
              </a:ext>
            </a:extLst>
          </p:cNvPr>
          <p:cNvPicPr>
            <a:picLocks noChangeAspect="1"/>
          </p:cNvPicPr>
          <p:nvPr/>
        </p:nvPicPr>
        <p:blipFill>
          <a:blip r:embed="rId4"/>
          <a:stretch>
            <a:fillRect/>
          </a:stretch>
        </p:blipFill>
        <p:spPr>
          <a:xfrm>
            <a:off x="622302" y="585730"/>
            <a:ext cx="925565" cy="890587"/>
          </a:xfrm>
          <a:prstGeom prst="ellipse">
            <a:avLst/>
          </a:prstGeom>
        </p:spPr>
      </p:pic>
      <p:sp>
        <p:nvSpPr>
          <p:cNvPr id="10" name="TextBox 9">
            <a:extLst>
              <a:ext uri="{FF2B5EF4-FFF2-40B4-BE49-F238E27FC236}">
                <a16:creationId xmlns:a16="http://schemas.microsoft.com/office/drawing/2014/main" id="{BAD0324C-B06D-D934-144A-76EEA70EDC00}"/>
              </a:ext>
            </a:extLst>
          </p:cNvPr>
          <p:cNvSpPr txBox="1"/>
          <p:nvPr/>
        </p:nvSpPr>
        <p:spPr>
          <a:xfrm>
            <a:off x="1917037" y="527599"/>
            <a:ext cx="3462080" cy="1015663"/>
          </a:xfrm>
          <a:prstGeom prst="rect">
            <a:avLst/>
          </a:prstGeom>
          <a:noFill/>
        </p:spPr>
        <p:txBody>
          <a:bodyPr wrap="square">
            <a:spAutoFit/>
          </a:bodyPr>
          <a:lstStyle/>
          <a:p>
            <a:r>
              <a:rPr lang="en-US" sz="1600" b="1" dirty="0">
                <a:solidFill>
                  <a:schemeClr val="bg1"/>
                </a:solidFill>
                <a:latin typeface="Figtree" pitchFamily="2" charset="0"/>
              </a:rPr>
              <a:t xml:space="preserve">Avi Kluger, </a:t>
            </a:r>
          </a:p>
          <a:p>
            <a:r>
              <a:rPr lang="en-US" sz="1400" dirty="0">
                <a:solidFill>
                  <a:schemeClr val="bg1"/>
                </a:solidFill>
                <a:latin typeface="Figtree" pitchFamily="2" charset="0"/>
              </a:rPr>
              <a:t>The Hebrew University of Jerusalem</a:t>
            </a:r>
          </a:p>
          <a:p>
            <a:endParaRPr lang="en-US" sz="500" dirty="0">
              <a:solidFill>
                <a:schemeClr val="bg1"/>
              </a:solidFill>
              <a:latin typeface="Figtree" pitchFamily="2" charset="0"/>
            </a:endParaRPr>
          </a:p>
          <a:p>
            <a:r>
              <a:rPr lang="en-US" sz="1200" dirty="0">
                <a:solidFill>
                  <a:schemeClr val="bg1"/>
                </a:solidFill>
                <a:latin typeface="Figtree" pitchFamily="2" charset="0"/>
              </a:rPr>
              <a:t>Co-developed with Dina Nir and Co-researched with Eyal Rechter &amp; Dina Nir</a:t>
            </a:r>
          </a:p>
        </p:txBody>
      </p:sp>
      <p:sp>
        <p:nvSpPr>
          <p:cNvPr id="17" name="Rectangle 16">
            <a:extLst>
              <a:ext uri="{FF2B5EF4-FFF2-40B4-BE49-F238E27FC236}">
                <a16:creationId xmlns:a16="http://schemas.microsoft.com/office/drawing/2014/main" id="{77182C00-EBA2-166C-BE82-DE3D4AA35A78}"/>
              </a:ext>
            </a:extLst>
          </p:cNvPr>
          <p:cNvSpPr/>
          <p:nvPr/>
        </p:nvSpPr>
        <p:spPr>
          <a:xfrm>
            <a:off x="0" y="4748289"/>
            <a:ext cx="12191998" cy="9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AB36534-5A9B-560D-44C6-CA4AACB7ACA0}"/>
              </a:ext>
            </a:extLst>
          </p:cNvPr>
          <p:cNvSpPr/>
          <p:nvPr/>
        </p:nvSpPr>
        <p:spPr>
          <a:xfrm>
            <a:off x="6528792" y="3972066"/>
            <a:ext cx="1628775" cy="16287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94C2865-1E73-54E2-D3DE-A0CF2A45FFD0}"/>
              </a:ext>
            </a:extLst>
          </p:cNvPr>
          <p:cNvSpPr/>
          <p:nvPr/>
        </p:nvSpPr>
        <p:spPr>
          <a:xfrm>
            <a:off x="8374559" y="3972066"/>
            <a:ext cx="1628775" cy="16287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14657BC-97B6-5976-64C8-2552E214ACE3}"/>
              </a:ext>
            </a:extLst>
          </p:cNvPr>
          <p:cNvSpPr/>
          <p:nvPr/>
        </p:nvSpPr>
        <p:spPr>
          <a:xfrm>
            <a:off x="10220325" y="3972066"/>
            <a:ext cx="1628775" cy="16287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C6C3EFC-D146-409E-8E5F-14E1788CF649}"/>
              </a:ext>
            </a:extLst>
          </p:cNvPr>
          <p:cNvPicPr>
            <a:picLocks noChangeAspect="1"/>
          </p:cNvPicPr>
          <p:nvPr/>
        </p:nvPicPr>
        <p:blipFill>
          <a:blip r:embed="rId5"/>
          <a:stretch>
            <a:fillRect/>
          </a:stretch>
        </p:blipFill>
        <p:spPr>
          <a:xfrm>
            <a:off x="6725012" y="4619128"/>
            <a:ext cx="1264178" cy="313771"/>
          </a:xfrm>
          <a:prstGeom prst="rect">
            <a:avLst/>
          </a:prstGeom>
        </p:spPr>
      </p:pic>
      <p:pic>
        <p:nvPicPr>
          <p:cNvPr id="1026" name="Picture 2">
            <a:extLst>
              <a:ext uri="{FF2B5EF4-FFF2-40B4-BE49-F238E27FC236}">
                <a16:creationId xmlns:a16="http://schemas.microsoft.com/office/drawing/2014/main" id="{8ED5E353-FE75-C724-CAE2-ED1ED46D73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6962" y="4323636"/>
            <a:ext cx="843968" cy="8548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F719355-4BEA-B8EC-D071-759F8F14DEA5}"/>
              </a:ext>
            </a:extLst>
          </p:cNvPr>
          <p:cNvPicPr>
            <a:picLocks noChangeAspect="1"/>
          </p:cNvPicPr>
          <p:nvPr/>
        </p:nvPicPr>
        <p:blipFill>
          <a:blip r:embed="rId7"/>
          <a:stretch>
            <a:fillRect/>
          </a:stretch>
        </p:blipFill>
        <p:spPr>
          <a:xfrm>
            <a:off x="10404360" y="4616905"/>
            <a:ext cx="1316388" cy="339096"/>
          </a:xfrm>
          <a:prstGeom prst="rect">
            <a:avLst/>
          </a:prstGeom>
        </p:spPr>
      </p:pic>
    </p:spTree>
    <p:extLst>
      <p:ext uri="{BB962C8B-B14F-4D97-AF65-F5344CB8AC3E}">
        <p14:creationId xmlns:p14="http://schemas.microsoft.com/office/powerpoint/2010/main" val="408001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6F17-B705-88FD-A902-E03387546A6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1484ACD-90C8-FDCB-3F48-EBF03D14E1A2}"/>
              </a:ext>
            </a:extLst>
          </p:cNvPr>
          <p:cNvSpPr/>
          <p:nvPr/>
        </p:nvSpPr>
        <p:spPr>
          <a:xfrm flipV="1">
            <a:off x="0" y="3561911"/>
            <a:ext cx="12192000" cy="1977656"/>
          </a:xfrm>
          <a:prstGeom prst="rect">
            <a:avLst/>
          </a:prstGeom>
          <a:gradFill>
            <a:gsLst>
              <a:gs pos="0">
                <a:schemeClr val="bg1">
                  <a:alpha val="0"/>
                </a:schemeClr>
              </a:gs>
              <a:gs pos="100000">
                <a:srgbClr val="157E88">
                  <a:alpha val="1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7496D7-ACAA-5CBF-86B9-9D31F33F4CD9}"/>
              </a:ext>
            </a:extLst>
          </p:cNvPr>
          <p:cNvSpPr txBox="1"/>
          <p:nvPr/>
        </p:nvSpPr>
        <p:spPr>
          <a:xfrm>
            <a:off x="3437826" y="524977"/>
            <a:ext cx="5316347" cy="979755"/>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dirty="0">
                <a:ln>
                  <a:noFill/>
                </a:ln>
                <a:solidFill>
                  <a:srgbClr val="157E88"/>
                </a:solidFill>
                <a:effectLst/>
                <a:uLnTx/>
                <a:uFillTx/>
                <a:latin typeface="Figtree" pitchFamily="2" charset="0"/>
                <a:ea typeface="+mn-ea"/>
                <a:cs typeface="+mn-cs"/>
              </a:rPr>
              <a:t xml:space="preserve">Stage </a:t>
            </a:r>
            <a:r>
              <a:rPr lang="en-US" sz="2000" b="1" dirty="0">
                <a:solidFill>
                  <a:srgbClr val="157E88"/>
                </a:solidFill>
                <a:latin typeface="Figtree" pitchFamily="2" charset="0"/>
              </a:rPr>
              <a:t>5</a:t>
            </a:r>
            <a:endParaRPr kumimoji="0" lang="en-US" sz="2000" b="1" i="0" u="none" strike="noStrike" kern="1200" cap="none" spc="0" normalizeH="0" baseline="0" noProof="0" dirty="0">
              <a:ln>
                <a:noFill/>
              </a:ln>
              <a:solidFill>
                <a:srgbClr val="157E88"/>
              </a:solidFill>
              <a:effectLst/>
              <a:uLnTx/>
              <a:uFillTx/>
              <a:latin typeface="Figtree" pitchFamily="2" charset="0"/>
              <a:ea typeface="+mn-ea"/>
              <a:cs typeface="+mn-cs"/>
            </a:endParaRPr>
          </a:p>
          <a:p>
            <a:pPr algn="ctr"/>
            <a:r>
              <a:rPr lang="en-US" sz="3600" b="1" dirty="0">
                <a:solidFill>
                  <a:schemeClr val="tx1">
                    <a:lumMod val="95000"/>
                    <a:lumOff val="5000"/>
                  </a:schemeClr>
                </a:solidFill>
                <a:latin typeface="Figtree" pitchFamily="2" charset="0"/>
              </a:rPr>
              <a:t>Continued</a:t>
            </a:r>
          </a:p>
        </p:txBody>
      </p:sp>
      <p:sp>
        <p:nvSpPr>
          <p:cNvPr id="4" name="Oval 3">
            <a:extLst>
              <a:ext uri="{FF2B5EF4-FFF2-40B4-BE49-F238E27FC236}">
                <a16:creationId xmlns:a16="http://schemas.microsoft.com/office/drawing/2014/main" id="{B97F8D33-5735-F74D-961B-EABC713EC3A4}"/>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10</a:t>
            </a:fld>
            <a:endParaRPr lang="en-US" sz="900" b="1" dirty="0">
              <a:solidFill>
                <a:schemeClr val="bg1"/>
              </a:solidFill>
              <a:latin typeface="Figtree" pitchFamily="2" charset="0"/>
            </a:endParaRPr>
          </a:p>
        </p:txBody>
      </p:sp>
      <p:sp>
        <p:nvSpPr>
          <p:cNvPr id="8" name="Rectangle: Rounded Corners 7">
            <a:extLst>
              <a:ext uri="{FF2B5EF4-FFF2-40B4-BE49-F238E27FC236}">
                <a16:creationId xmlns:a16="http://schemas.microsoft.com/office/drawing/2014/main" id="{B7E0B3CB-B17B-83A5-CE2C-6BB4732C91A6}"/>
              </a:ext>
            </a:extLst>
          </p:cNvPr>
          <p:cNvSpPr/>
          <p:nvPr/>
        </p:nvSpPr>
        <p:spPr>
          <a:xfrm>
            <a:off x="864782" y="2429242"/>
            <a:ext cx="4905151" cy="2339164"/>
          </a:xfrm>
          <a:prstGeom prst="roundRect">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spcBef>
                <a:spcPts val="500"/>
              </a:spcBef>
              <a:spcAft>
                <a:spcPts val="500"/>
              </a:spcAft>
            </a:pPr>
            <a:r>
              <a:rPr lang="en-US">
                <a:latin typeface="Figtree" pitchFamily="2" charset="0"/>
              </a:rPr>
              <a:t>Follow-up Based on Response:</a:t>
            </a:r>
          </a:p>
          <a:p>
            <a:pPr>
              <a:spcBef>
                <a:spcPts val="500"/>
              </a:spcBef>
              <a:spcAft>
                <a:spcPts val="500"/>
              </a:spcAft>
            </a:pPr>
            <a:r>
              <a:rPr lang="en-US" b="1">
                <a:latin typeface="Figtree" pitchFamily="2" charset="0"/>
              </a:rPr>
              <a:t xml:space="preserve">If conditions are missing: “What can you do to recreate these conditions?” - If all conditions are present: “What can you do to enhance these conditions                even more?” </a:t>
            </a:r>
          </a:p>
        </p:txBody>
      </p:sp>
      <p:sp>
        <p:nvSpPr>
          <p:cNvPr id="9" name="Rectangle: Rounded Corners 8">
            <a:extLst>
              <a:ext uri="{FF2B5EF4-FFF2-40B4-BE49-F238E27FC236}">
                <a16:creationId xmlns:a16="http://schemas.microsoft.com/office/drawing/2014/main" id="{27B5B367-2B5C-E2BB-3BFE-8F2B50EEB380}"/>
              </a:ext>
            </a:extLst>
          </p:cNvPr>
          <p:cNvSpPr/>
          <p:nvPr/>
        </p:nvSpPr>
        <p:spPr>
          <a:xfrm>
            <a:off x="6422068" y="2429242"/>
            <a:ext cx="4905151" cy="2339164"/>
          </a:xfrm>
          <a:prstGeom prst="roundRect">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spcBef>
                <a:spcPts val="500"/>
              </a:spcBef>
              <a:spcAft>
                <a:spcPts val="500"/>
              </a:spcAft>
            </a:pPr>
            <a:r>
              <a:rPr lang="en-US">
                <a:latin typeface="Figtree" pitchFamily="2" charset="0"/>
              </a:rPr>
              <a:t xml:space="preserve">Helpful Metaphor: </a:t>
            </a:r>
          </a:p>
          <a:p>
            <a:pPr>
              <a:spcBef>
                <a:spcPts val="500"/>
              </a:spcBef>
              <a:spcAft>
                <a:spcPts val="500"/>
              </a:spcAft>
            </a:pPr>
            <a:r>
              <a:rPr lang="en-US" b="1">
                <a:latin typeface="Figtree" pitchFamily="2" charset="0"/>
              </a:rPr>
              <a:t>“This inner code could be imagined as a lighthouse. It flickers in the darkness and shows your destiny and safe harbor. To what degree are you navigating towards or away from your lighthouse?</a:t>
            </a:r>
          </a:p>
        </p:txBody>
      </p:sp>
      <p:grpSp>
        <p:nvGrpSpPr>
          <p:cNvPr id="14" name="Group 13">
            <a:extLst>
              <a:ext uri="{FF2B5EF4-FFF2-40B4-BE49-F238E27FC236}">
                <a16:creationId xmlns:a16="http://schemas.microsoft.com/office/drawing/2014/main" id="{F250D670-05DA-128A-E9DF-C74F20E70F3F}"/>
              </a:ext>
            </a:extLst>
          </p:cNvPr>
          <p:cNvGrpSpPr/>
          <p:nvPr/>
        </p:nvGrpSpPr>
        <p:grpSpPr>
          <a:xfrm>
            <a:off x="10059273" y="2034123"/>
            <a:ext cx="828468" cy="828468"/>
            <a:chOff x="2591165" y="3229340"/>
            <a:chExt cx="904143" cy="904143"/>
          </a:xfrm>
        </p:grpSpPr>
        <p:sp>
          <p:nvSpPr>
            <p:cNvPr id="16" name="Oval 15">
              <a:extLst>
                <a:ext uri="{FF2B5EF4-FFF2-40B4-BE49-F238E27FC236}">
                  <a16:creationId xmlns:a16="http://schemas.microsoft.com/office/drawing/2014/main" id="{1F9C9BDA-7103-10E9-3C4E-7AC410668B30}"/>
                </a:ext>
              </a:extLst>
            </p:cNvPr>
            <p:cNvSpPr/>
            <p:nvPr/>
          </p:nvSpPr>
          <p:spPr>
            <a:xfrm>
              <a:off x="2591165" y="3229340"/>
              <a:ext cx="904143" cy="904143"/>
            </a:xfrm>
            <a:prstGeom prst="ellipse">
              <a:avLst/>
            </a:prstGeom>
            <a:solidFill>
              <a:schemeClr val="accent2"/>
            </a:soli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17" name="Graphic 16" descr="Lightbulb and gear outline">
              <a:extLst>
                <a:ext uri="{FF2B5EF4-FFF2-40B4-BE49-F238E27FC236}">
                  <a16:creationId xmlns:a16="http://schemas.microsoft.com/office/drawing/2014/main" id="{62299DAD-98CC-03F9-E276-CD1EA85ED67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13982" y="3452157"/>
              <a:ext cx="458508" cy="458508"/>
            </a:xfrm>
            <a:prstGeom prst="rect">
              <a:avLst/>
            </a:prstGeom>
          </p:spPr>
        </p:pic>
      </p:grpSp>
      <p:grpSp>
        <p:nvGrpSpPr>
          <p:cNvPr id="18" name="Group 17">
            <a:extLst>
              <a:ext uri="{FF2B5EF4-FFF2-40B4-BE49-F238E27FC236}">
                <a16:creationId xmlns:a16="http://schemas.microsoft.com/office/drawing/2014/main" id="{943261C5-C548-C176-0DB8-C55AC3BD4DD5}"/>
              </a:ext>
            </a:extLst>
          </p:cNvPr>
          <p:cNvGrpSpPr/>
          <p:nvPr/>
        </p:nvGrpSpPr>
        <p:grpSpPr>
          <a:xfrm>
            <a:off x="4501988" y="2034122"/>
            <a:ext cx="828468" cy="828468"/>
            <a:chOff x="2591165" y="3229340"/>
            <a:chExt cx="904143" cy="904143"/>
          </a:xfrm>
        </p:grpSpPr>
        <p:sp>
          <p:nvSpPr>
            <p:cNvPr id="19" name="Oval 18">
              <a:extLst>
                <a:ext uri="{FF2B5EF4-FFF2-40B4-BE49-F238E27FC236}">
                  <a16:creationId xmlns:a16="http://schemas.microsoft.com/office/drawing/2014/main" id="{C713C3F0-0A6F-4737-4BB8-BCC48A3641BE}"/>
                </a:ext>
              </a:extLst>
            </p:cNvPr>
            <p:cNvSpPr/>
            <p:nvPr/>
          </p:nvSpPr>
          <p:spPr>
            <a:xfrm>
              <a:off x="2591165" y="3229340"/>
              <a:ext cx="904143" cy="904143"/>
            </a:xfrm>
            <a:prstGeom prst="ellipse">
              <a:avLst/>
            </a:prstGeom>
            <a:solidFill>
              <a:schemeClr val="accent2"/>
            </a:soli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20" name="Graphic 19" descr="Completed outline">
              <a:extLst>
                <a:ext uri="{FF2B5EF4-FFF2-40B4-BE49-F238E27FC236}">
                  <a16:creationId xmlns:a16="http://schemas.microsoft.com/office/drawing/2014/main" id="{5A14C999-4F78-A837-8D79-A9CD0AC897C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13982" y="3452157"/>
              <a:ext cx="458508" cy="458508"/>
            </a:xfrm>
            <a:prstGeom prst="rect">
              <a:avLst/>
            </a:prstGeom>
          </p:spPr>
        </p:pic>
      </p:grpSp>
      <p:sp>
        <p:nvSpPr>
          <p:cNvPr id="21" name="Oval 20"/>
          <p:cNvSpPr/>
          <p:nvPr/>
        </p:nvSpPr>
        <p:spPr>
          <a:xfrm>
            <a:off x="731520"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1</a:t>
            </a:r>
          </a:p>
        </p:txBody>
      </p:sp>
      <p:sp>
        <p:nvSpPr>
          <p:cNvPr id="22" name="Oval 21"/>
          <p:cNvSpPr/>
          <p:nvPr/>
        </p:nvSpPr>
        <p:spPr>
          <a:xfrm>
            <a:off x="1042416"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2</a:t>
            </a:r>
          </a:p>
        </p:txBody>
      </p:sp>
      <p:sp>
        <p:nvSpPr>
          <p:cNvPr id="23" name="Oval 22"/>
          <p:cNvSpPr/>
          <p:nvPr/>
        </p:nvSpPr>
        <p:spPr>
          <a:xfrm>
            <a:off x="1353312"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3</a:t>
            </a:r>
          </a:p>
        </p:txBody>
      </p:sp>
      <p:sp>
        <p:nvSpPr>
          <p:cNvPr id="24" name="Oval 23"/>
          <p:cNvSpPr/>
          <p:nvPr/>
        </p:nvSpPr>
        <p:spPr>
          <a:xfrm>
            <a:off x="1664208"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4</a:t>
            </a:r>
          </a:p>
        </p:txBody>
      </p:sp>
      <p:sp>
        <p:nvSpPr>
          <p:cNvPr id="25" name="Oval 24"/>
          <p:cNvSpPr/>
          <p:nvPr/>
        </p:nvSpPr>
        <p:spPr>
          <a:xfrm>
            <a:off x="1975104"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5</a:t>
            </a:r>
          </a:p>
        </p:txBody>
      </p:sp>
    </p:spTree>
    <p:extLst>
      <p:ext uri="{BB962C8B-B14F-4D97-AF65-F5344CB8AC3E}">
        <p14:creationId xmlns:p14="http://schemas.microsoft.com/office/powerpoint/2010/main" val="854650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FCA6B-A57F-D21A-C90A-C45CC7EECF5C}"/>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2AD2AD74-A8ED-6CFE-59DA-3718A6BDB712}"/>
              </a:ext>
            </a:extLst>
          </p:cNvPr>
          <p:cNvPicPr>
            <a:picLocks noChangeAspect="1"/>
          </p:cNvPicPr>
          <p:nvPr/>
        </p:nvPicPr>
        <p:blipFill>
          <a:blip r:embed="rId2">
            <a:alphaModFix amt="10000"/>
          </a:blip>
          <a:stretch>
            <a:fillRect/>
          </a:stretch>
        </p:blipFill>
        <p:spPr>
          <a:xfrm>
            <a:off x="328684" y="310625"/>
            <a:ext cx="11534632" cy="6236749"/>
          </a:xfrm>
          <a:prstGeom prst="rect">
            <a:avLst/>
          </a:prstGeom>
        </p:spPr>
      </p:pic>
      <p:sp>
        <p:nvSpPr>
          <p:cNvPr id="4" name="Oval 3">
            <a:extLst>
              <a:ext uri="{FF2B5EF4-FFF2-40B4-BE49-F238E27FC236}">
                <a16:creationId xmlns:a16="http://schemas.microsoft.com/office/drawing/2014/main" id="{5D2AB568-5CE7-1C6F-652C-A25777636054}"/>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11</a:t>
            </a:fld>
            <a:endParaRPr lang="en-US" sz="900" b="1" dirty="0">
              <a:solidFill>
                <a:schemeClr val="bg1"/>
              </a:solidFill>
              <a:latin typeface="Figtree" pitchFamily="2" charset="0"/>
            </a:endParaRPr>
          </a:p>
        </p:txBody>
      </p:sp>
      <p:sp>
        <p:nvSpPr>
          <p:cNvPr id="2" name="Rectangle 1">
            <a:extLst>
              <a:ext uri="{FF2B5EF4-FFF2-40B4-BE49-F238E27FC236}">
                <a16:creationId xmlns:a16="http://schemas.microsoft.com/office/drawing/2014/main" id="{5EE7EE4A-972D-83A5-6FD1-412926093DD7}"/>
              </a:ext>
            </a:extLst>
          </p:cNvPr>
          <p:cNvSpPr/>
          <p:nvPr/>
        </p:nvSpPr>
        <p:spPr>
          <a:xfrm>
            <a:off x="0" y="1190848"/>
            <a:ext cx="12192000" cy="1977656"/>
          </a:xfrm>
          <a:prstGeom prst="rect">
            <a:avLst/>
          </a:prstGeom>
          <a:gradFill>
            <a:gsLst>
              <a:gs pos="0">
                <a:schemeClr val="bg1">
                  <a:alpha val="0"/>
                </a:schemeClr>
              </a:gs>
              <a:gs pos="100000">
                <a:srgbClr val="157E88">
                  <a:alpha val="1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4CBDB8-A5FA-F558-3D4F-545C33C47E31}"/>
              </a:ext>
            </a:extLst>
          </p:cNvPr>
          <p:cNvSpPr txBox="1"/>
          <p:nvPr/>
        </p:nvSpPr>
        <p:spPr>
          <a:xfrm>
            <a:off x="9525000" y="4072574"/>
            <a:ext cx="2274777" cy="1200329"/>
          </a:xfrm>
          <a:prstGeom prst="rect">
            <a:avLst/>
          </a:prstGeom>
          <a:noFill/>
        </p:spPr>
        <p:txBody>
          <a:bodyPr wrap="square" anchor="ctr">
            <a:spAutoFit/>
          </a:bodyPr>
          <a:lstStyle/>
          <a:p>
            <a:pPr marL="0" marR="0" lvl="0" indent="0" algn="ctr" defTabSz="914400" rtl="0" eaLnBrk="1" fontAlgn="auto" latinLnBrk="0" hangingPunct="1">
              <a:lnSpc>
                <a:spcPct val="100000"/>
              </a:lnSpc>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Builds connection and gratitude towards the interviewer</a:t>
            </a:r>
          </a:p>
        </p:txBody>
      </p:sp>
      <p:sp>
        <p:nvSpPr>
          <p:cNvPr id="6" name="TextBox 5">
            <a:extLst>
              <a:ext uri="{FF2B5EF4-FFF2-40B4-BE49-F238E27FC236}">
                <a16:creationId xmlns:a16="http://schemas.microsoft.com/office/drawing/2014/main" id="{86B256EE-C688-0652-FC33-2D31672562D2}"/>
              </a:ext>
            </a:extLst>
          </p:cNvPr>
          <p:cNvSpPr txBox="1"/>
          <p:nvPr/>
        </p:nvSpPr>
        <p:spPr>
          <a:xfrm>
            <a:off x="7250223" y="4072574"/>
            <a:ext cx="2274777" cy="646331"/>
          </a:xfrm>
          <a:prstGeom prst="rect">
            <a:avLst/>
          </a:prstGeom>
          <a:noFill/>
        </p:spPr>
        <p:txBody>
          <a:bodyPr wrap="square" anchor="ctr">
            <a:spAutoFit/>
          </a:bodyPr>
          <a:lstStyle/>
          <a:p>
            <a:pPr marL="0" marR="0" lvl="0" indent="0" algn="ctr" defTabSz="914400" rtl="0" eaLnBrk="1" fontAlgn="auto" latinLnBrk="0" hangingPunct="1">
              <a:lnSpc>
                <a:spcPct val="100000"/>
              </a:lnSpc>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Establishes clear action steps</a:t>
            </a:r>
          </a:p>
        </p:txBody>
      </p:sp>
      <p:sp>
        <p:nvSpPr>
          <p:cNvPr id="7" name="TextBox 6">
            <a:extLst>
              <a:ext uri="{FF2B5EF4-FFF2-40B4-BE49-F238E27FC236}">
                <a16:creationId xmlns:a16="http://schemas.microsoft.com/office/drawing/2014/main" id="{D6921D15-F123-11B9-737A-CC83D7714E01}"/>
              </a:ext>
            </a:extLst>
          </p:cNvPr>
          <p:cNvSpPr txBox="1"/>
          <p:nvPr/>
        </p:nvSpPr>
        <p:spPr>
          <a:xfrm>
            <a:off x="4975446" y="4072574"/>
            <a:ext cx="2274777" cy="1200329"/>
          </a:xfrm>
          <a:prstGeom prst="rect">
            <a:avLst/>
          </a:prstGeom>
          <a:noFill/>
        </p:spPr>
        <p:txBody>
          <a:bodyPr wrap="square" anchor="ctr">
            <a:spAutoFit/>
          </a:bodyPr>
          <a:lstStyle/>
          <a:p>
            <a:pPr marL="0" marR="0" lvl="0" indent="0" algn="ctr" defTabSz="914400" rtl="0" eaLnBrk="1" fontAlgn="auto" latinLnBrk="0" hangingPunct="1">
              <a:lnSpc>
                <a:spcPct val="100000"/>
              </a:lnSpc>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 xml:space="preserve">Creates agency through </a:t>
            </a:r>
          </a:p>
          <a:p>
            <a:pPr marL="0" marR="0" lvl="0" indent="0" algn="ctr" defTabSz="914400" rtl="0" eaLnBrk="1" fontAlgn="auto" latinLnBrk="0" hangingPunct="1">
              <a:lnSpc>
                <a:spcPct val="100000"/>
              </a:lnSpc>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 xml:space="preserve">self-discovered </a:t>
            </a:r>
          </a:p>
          <a:p>
            <a:pPr marL="0" marR="0" lvl="0" indent="0" algn="ctr" defTabSz="914400" rtl="0" eaLnBrk="1" fontAlgn="auto" latinLnBrk="0" hangingPunct="1">
              <a:lnSpc>
                <a:spcPct val="100000"/>
              </a:lnSpc>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insights</a:t>
            </a:r>
          </a:p>
        </p:txBody>
      </p:sp>
      <p:sp>
        <p:nvSpPr>
          <p:cNvPr id="8" name="TextBox 7">
            <a:extLst>
              <a:ext uri="{FF2B5EF4-FFF2-40B4-BE49-F238E27FC236}">
                <a16:creationId xmlns:a16="http://schemas.microsoft.com/office/drawing/2014/main" id="{08FB2079-A839-0438-92B0-C1114083DEC4}"/>
              </a:ext>
            </a:extLst>
          </p:cNvPr>
          <p:cNvSpPr txBox="1"/>
          <p:nvPr/>
        </p:nvSpPr>
        <p:spPr>
          <a:xfrm>
            <a:off x="2700669" y="4072574"/>
            <a:ext cx="2274777" cy="1200329"/>
          </a:xfrm>
          <a:prstGeom prst="rect">
            <a:avLst/>
          </a:prstGeom>
          <a:noFill/>
        </p:spPr>
        <p:txBody>
          <a:bodyPr wrap="square" anchor="ctr">
            <a:spAutoFit/>
          </a:bodyPr>
          <a:lstStyle/>
          <a:p>
            <a:pPr marL="0" marR="0" lvl="0" indent="0" algn="ctr" defTabSz="914400" rtl="0" eaLnBrk="1" fontAlgn="auto" latinLnBrk="0" hangingPunct="1">
              <a:lnSpc>
                <a:spcPct val="100000"/>
              </a:lnSpc>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Identifies personalized conditions for success</a:t>
            </a:r>
          </a:p>
        </p:txBody>
      </p:sp>
      <p:sp>
        <p:nvSpPr>
          <p:cNvPr id="9" name="TextBox 8">
            <a:extLst>
              <a:ext uri="{FF2B5EF4-FFF2-40B4-BE49-F238E27FC236}">
                <a16:creationId xmlns:a16="http://schemas.microsoft.com/office/drawing/2014/main" id="{BBCD9E6B-5F6D-8765-6A04-35E54F4F2BAA}"/>
              </a:ext>
            </a:extLst>
          </p:cNvPr>
          <p:cNvSpPr txBox="1"/>
          <p:nvPr/>
        </p:nvSpPr>
        <p:spPr>
          <a:xfrm>
            <a:off x="425892" y="4072574"/>
            <a:ext cx="2274777" cy="923330"/>
          </a:xfrm>
          <a:prstGeom prst="rect">
            <a:avLst/>
          </a:prstGeom>
          <a:noFill/>
        </p:spPr>
        <p:txBody>
          <a:bodyPr wrap="square" anchor="ctr">
            <a:spAutoFit/>
          </a:bodyPr>
          <a:lstStyle/>
          <a:p>
            <a:pPr marL="0" marR="0" lvl="0" indent="0" algn="ctr" defTabSz="914400" rtl="0" eaLnBrk="1" fontAlgn="auto" latinLnBrk="0" hangingPunct="1">
              <a:lnSpc>
                <a:spcPct val="100000"/>
              </a:lnSpc>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Focuses on strengths rather than weaknesses</a:t>
            </a:r>
          </a:p>
        </p:txBody>
      </p:sp>
      <p:grpSp>
        <p:nvGrpSpPr>
          <p:cNvPr id="10" name="Group 9">
            <a:extLst>
              <a:ext uri="{FF2B5EF4-FFF2-40B4-BE49-F238E27FC236}">
                <a16:creationId xmlns:a16="http://schemas.microsoft.com/office/drawing/2014/main" id="{A6E3450A-F069-115E-21F5-B9FF2B9E4503}"/>
              </a:ext>
            </a:extLst>
          </p:cNvPr>
          <p:cNvGrpSpPr/>
          <p:nvPr/>
        </p:nvGrpSpPr>
        <p:grpSpPr>
          <a:xfrm>
            <a:off x="847933" y="2452050"/>
            <a:ext cx="1430694" cy="1430694"/>
            <a:chOff x="2591165" y="3229340"/>
            <a:chExt cx="904143" cy="904143"/>
          </a:xfrm>
        </p:grpSpPr>
        <p:sp>
          <p:nvSpPr>
            <p:cNvPr id="11" name="Oval 10">
              <a:extLst>
                <a:ext uri="{FF2B5EF4-FFF2-40B4-BE49-F238E27FC236}">
                  <a16:creationId xmlns:a16="http://schemas.microsoft.com/office/drawing/2014/main" id="{85E80F78-9892-E251-3BAF-599F96334E61}"/>
                </a:ext>
              </a:extLst>
            </p:cNvPr>
            <p:cNvSpPr/>
            <p:nvPr/>
          </p:nvSpPr>
          <p:spPr>
            <a:xfrm>
              <a:off x="2591165" y="3229340"/>
              <a:ext cx="904143" cy="904143"/>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12" name="Graphic 11" descr="Bullseye outline">
              <a:extLst>
                <a:ext uri="{FF2B5EF4-FFF2-40B4-BE49-F238E27FC236}">
                  <a16:creationId xmlns:a16="http://schemas.microsoft.com/office/drawing/2014/main" id="{FEC534A9-E32B-0140-7B03-B196F523519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813982" y="3452157"/>
              <a:ext cx="458508" cy="458508"/>
            </a:xfrm>
            <a:prstGeom prst="rect">
              <a:avLst/>
            </a:prstGeom>
          </p:spPr>
        </p:pic>
      </p:grpSp>
      <p:grpSp>
        <p:nvGrpSpPr>
          <p:cNvPr id="13" name="Group 12">
            <a:extLst>
              <a:ext uri="{FF2B5EF4-FFF2-40B4-BE49-F238E27FC236}">
                <a16:creationId xmlns:a16="http://schemas.microsoft.com/office/drawing/2014/main" id="{6AF481EB-B678-D96E-58EB-D9AB22BE9182}"/>
              </a:ext>
            </a:extLst>
          </p:cNvPr>
          <p:cNvGrpSpPr/>
          <p:nvPr/>
        </p:nvGrpSpPr>
        <p:grpSpPr>
          <a:xfrm>
            <a:off x="3122707" y="2450393"/>
            <a:ext cx="1430694" cy="1430694"/>
            <a:chOff x="2591165" y="3229340"/>
            <a:chExt cx="904143" cy="904143"/>
          </a:xfrm>
        </p:grpSpPr>
        <p:sp>
          <p:nvSpPr>
            <p:cNvPr id="14" name="Oval 13">
              <a:extLst>
                <a:ext uri="{FF2B5EF4-FFF2-40B4-BE49-F238E27FC236}">
                  <a16:creationId xmlns:a16="http://schemas.microsoft.com/office/drawing/2014/main" id="{DE5DC914-31C4-D6CC-66C1-022D38DA69AF}"/>
                </a:ext>
              </a:extLst>
            </p:cNvPr>
            <p:cNvSpPr/>
            <p:nvPr/>
          </p:nvSpPr>
          <p:spPr>
            <a:xfrm>
              <a:off x="2591165" y="3229340"/>
              <a:ext cx="904143" cy="904143"/>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15" name="Graphic 14" descr="Target Audience outline">
              <a:extLst>
                <a:ext uri="{FF2B5EF4-FFF2-40B4-BE49-F238E27FC236}">
                  <a16:creationId xmlns:a16="http://schemas.microsoft.com/office/drawing/2014/main" id="{4A8A0801-26DD-4969-D30C-0C5E0919CC6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813982" y="3452157"/>
              <a:ext cx="458508" cy="458508"/>
            </a:xfrm>
            <a:prstGeom prst="rect">
              <a:avLst/>
            </a:prstGeom>
          </p:spPr>
        </p:pic>
      </p:grpSp>
      <p:grpSp>
        <p:nvGrpSpPr>
          <p:cNvPr id="16" name="Group 15">
            <a:extLst>
              <a:ext uri="{FF2B5EF4-FFF2-40B4-BE49-F238E27FC236}">
                <a16:creationId xmlns:a16="http://schemas.microsoft.com/office/drawing/2014/main" id="{F6B087B3-EEE1-132A-934C-32173B6C10B7}"/>
              </a:ext>
            </a:extLst>
          </p:cNvPr>
          <p:cNvGrpSpPr/>
          <p:nvPr/>
        </p:nvGrpSpPr>
        <p:grpSpPr>
          <a:xfrm>
            <a:off x="5397487" y="2452048"/>
            <a:ext cx="1430694" cy="1430694"/>
            <a:chOff x="2591165" y="3229340"/>
            <a:chExt cx="904143" cy="904143"/>
          </a:xfrm>
        </p:grpSpPr>
        <p:sp>
          <p:nvSpPr>
            <p:cNvPr id="17" name="Oval 16">
              <a:extLst>
                <a:ext uri="{FF2B5EF4-FFF2-40B4-BE49-F238E27FC236}">
                  <a16:creationId xmlns:a16="http://schemas.microsoft.com/office/drawing/2014/main" id="{7EA7A379-6EE6-3C50-AD91-541CE93433B6}"/>
                </a:ext>
              </a:extLst>
            </p:cNvPr>
            <p:cNvSpPr/>
            <p:nvPr/>
          </p:nvSpPr>
          <p:spPr>
            <a:xfrm>
              <a:off x="2591165" y="3229340"/>
              <a:ext cx="904143" cy="904143"/>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18" name="Graphic 17" descr="Lightbulb and gear outline">
              <a:extLst>
                <a:ext uri="{FF2B5EF4-FFF2-40B4-BE49-F238E27FC236}">
                  <a16:creationId xmlns:a16="http://schemas.microsoft.com/office/drawing/2014/main" id="{C52AD4DE-A4CC-24AB-EF28-2A32A075DE7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813982" y="3452157"/>
              <a:ext cx="458508" cy="458508"/>
            </a:xfrm>
            <a:prstGeom prst="rect">
              <a:avLst/>
            </a:prstGeom>
          </p:spPr>
        </p:pic>
      </p:grpSp>
      <p:grpSp>
        <p:nvGrpSpPr>
          <p:cNvPr id="19" name="Group 18">
            <a:extLst>
              <a:ext uri="{FF2B5EF4-FFF2-40B4-BE49-F238E27FC236}">
                <a16:creationId xmlns:a16="http://schemas.microsoft.com/office/drawing/2014/main" id="{34D32D77-BA24-80BD-E649-2DB576A95304}"/>
              </a:ext>
            </a:extLst>
          </p:cNvPr>
          <p:cNvGrpSpPr/>
          <p:nvPr/>
        </p:nvGrpSpPr>
        <p:grpSpPr>
          <a:xfrm>
            <a:off x="7672263" y="2452047"/>
            <a:ext cx="1430694" cy="1430694"/>
            <a:chOff x="2591165" y="3229340"/>
            <a:chExt cx="904143" cy="904143"/>
          </a:xfrm>
        </p:grpSpPr>
        <p:sp>
          <p:nvSpPr>
            <p:cNvPr id="20" name="Oval 19">
              <a:extLst>
                <a:ext uri="{FF2B5EF4-FFF2-40B4-BE49-F238E27FC236}">
                  <a16:creationId xmlns:a16="http://schemas.microsoft.com/office/drawing/2014/main" id="{2438635D-2484-B36D-D710-E277AAC89E22}"/>
                </a:ext>
              </a:extLst>
            </p:cNvPr>
            <p:cNvSpPr/>
            <p:nvPr/>
          </p:nvSpPr>
          <p:spPr>
            <a:xfrm>
              <a:off x="2591165" y="3229340"/>
              <a:ext cx="904143" cy="904143"/>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21" name="Graphic 20" descr="Completed outline">
              <a:extLst>
                <a:ext uri="{FF2B5EF4-FFF2-40B4-BE49-F238E27FC236}">
                  <a16:creationId xmlns:a16="http://schemas.microsoft.com/office/drawing/2014/main" id="{D4082424-0D57-C0AA-8113-61304DE7E17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813982" y="3452157"/>
              <a:ext cx="458508" cy="458508"/>
            </a:xfrm>
            <a:prstGeom prst="rect">
              <a:avLst/>
            </a:prstGeom>
          </p:spPr>
        </p:pic>
      </p:grpSp>
      <p:grpSp>
        <p:nvGrpSpPr>
          <p:cNvPr id="43" name="Group 42">
            <a:extLst>
              <a:ext uri="{FF2B5EF4-FFF2-40B4-BE49-F238E27FC236}">
                <a16:creationId xmlns:a16="http://schemas.microsoft.com/office/drawing/2014/main" id="{8E16D94F-56D1-DD57-9BB9-C441CEC6F520}"/>
              </a:ext>
            </a:extLst>
          </p:cNvPr>
          <p:cNvGrpSpPr/>
          <p:nvPr/>
        </p:nvGrpSpPr>
        <p:grpSpPr>
          <a:xfrm>
            <a:off x="9947039" y="2452046"/>
            <a:ext cx="1430694" cy="1430694"/>
            <a:chOff x="2591165" y="3229340"/>
            <a:chExt cx="904143" cy="904143"/>
          </a:xfrm>
        </p:grpSpPr>
        <p:sp>
          <p:nvSpPr>
            <p:cNvPr id="44" name="Oval 43">
              <a:extLst>
                <a:ext uri="{FF2B5EF4-FFF2-40B4-BE49-F238E27FC236}">
                  <a16:creationId xmlns:a16="http://schemas.microsoft.com/office/drawing/2014/main" id="{7AD44027-1099-46B7-F7DF-3466F0364BA5}"/>
                </a:ext>
              </a:extLst>
            </p:cNvPr>
            <p:cNvSpPr/>
            <p:nvPr/>
          </p:nvSpPr>
          <p:spPr>
            <a:xfrm>
              <a:off x="2591165" y="3229340"/>
              <a:ext cx="904143" cy="904143"/>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45" name="Graphic 44" descr="Handshake outline">
              <a:extLst>
                <a:ext uri="{FF2B5EF4-FFF2-40B4-BE49-F238E27FC236}">
                  <a16:creationId xmlns:a16="http://schemas.microsoft.com/office/drawing/2014/main" id="{0718A84A-2E4C-5FC1-DA15-7052110E4D6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813982" y="3452157"/>
              <a:ext cx="458508" cy="458508"/>
            </a:xfrm>
            <a:prstGeom prst="rect">
              <a:avLst/>
            </a:prstGeom>
          </p:spPr>
        </p:pic>
      </p:grpSp>
      <p:sp>
        <p:nvSpPr>
          <p:cNvPr id="46" name="Oval 45">
            <a:extLst>
              <a:ext uri="{FF2B5EF4-FFF2-40B4-BE49-F238E27FC236}">
                <a16:creationId xmlns:a16="http://schemas.microsoft.com/office/drawing/2014/main" id="{0D8F5CEB-A506-230E-C46A-EC90790E3EDD}"/>
              </a:ext>
            </a:extLst>
          </p:cNvPr>
          <p:cNvSpPr/>
          <p:nvPr/>
        </p:nvSpPr>
        <p:spPr>
          <a:xfrm>
            <a:off x="1887023" y="3489485"/>
            <a:ext cx="391602" cy="39160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01</a:t>
            </a:r>
            <a:endParaRPr lang="en-US" sz="900" b="1" dirty="0">
              <a:solidFill>
                <a:schemeClr val="bg1"/>
              </a:solidFill>
              <a:latin typeface="Figtree" pitchFamily="2" charset="0"/>
            </a:endParaRPr>
          </a:p>
        </p:txBody>
      </p:sp>
      <p:sp>
        <p:nvSpPr>
          <p:cNvPr id="47" name="Oval 46">
            <a:extLst>
              <a:ext uri="{FF2B5EF4-FFF2-40B4-BE49-F238E27FC236}">
                <a16:creationId xmlns:a16="http://schemas.microsoft.com/office/drawing/2014/main" id="{AB9F437D-EB37-9FEA-A23D-5580C22311BE}"/>
              </a:ext>
            </a:extLst>
          </p:cNvPr>
          <p:cNvSpPr/>
          <p:nvPr/>
        </p:nvSpPr>
        <p:spPr>
          <a:xfrm>
            <a:off x="4161799" y="3492118"/>
            <a:ext cx="391602" cy="39160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02</a:t>
            </a:r>
            <a:endParaRPr lang="en-US" sz="900" b="1" dirty="0">
              <a:solidFill>
                <a:schemeClr val="bg1"/>
              </a:solidFill>
              <a:latin typeface="Figtree" pitchFamily="2" charset="0"/>
            </a:endParaRPr>
          </a:p>
        </p:txBody>
      </p:sp>
      <p:sp>
        <p:nvSpPr>
          <p:cNvPr id="48" name="Oval 47">
            <a:extLst>
              <a:ext uri="{FF2B5EF4-FFF2-40B4-BE49-F238E27FC236}">
                <a16:creationId xmlns:a16="http://schemas.microsoft.com/office/drawing/2014/main" id="{6AC481F1-E7BD-1B44-47F7-80189D9C113C}"/>
              </a:ext>
            </a:extLst>
          </p:cNvPr>
          <p:cNvSpPr/>
          <p:nvPr/>
        </p:nvSpPr>
        <p:spPr>
          <a:xfrm>
            <a:off x="6436577" y="3489485"/>
            <a:ext cx="391602" cy="39160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03</a:t>
            </a:r>
            <a:endParaRPr lang="en-US" sz="900" b="1" dirty="0">
              <a:solidFill>
                <a:schemeClr val="bg1"/>
              </a:solidFill>
              <a:latin typeface="Figtree" pitchFamily="2" charset="0"/>
            </a:endParaRPr>
          </a:p>
        </p:txBody>
      </p:sp>
      <p:sp>
        <p:nvSpPr>
          <p:cNvPr id="49" name="Oval 48">
            <a:extLst>
              <a:ext uri="{FF2B5EF4-FFF2-40B4-BE49-F238E27FC236}">
                <a16:creationId xmlns:a16="http://schemas.microsoft.com/office/drawing/2014/main" id="{12BD8EC1-7152-A14C-D249-425AF75B0576}"/>
              </a:ext>
            </a:extLst>
          </p:cNvPr>
          <p:cNvSpPr/>
          <p:nvPr/>
        </p:nvSpPr>
        <p:spPr>
          <a:xfrm>
            <a:off x="8711353" y="3492118"/>
            <a:ext cx="391602" cy="39160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04</a:t>
            </a:r>
            <a:endParaRPr lang="en-US" sz="900" b="1" dirty="0">
              <a:solidFill>
                <a:schemeClr val="bg1"/>
              </a:solidFill>
              <a:latin typeface="Figtree" pitchFamily="2" charset="0"/>
            </a:endParaRPr>
          </a:p>
        </p:txBody>
      </p:sp>
      <p:sp>
        <p:nvSpPr>
          <p:cNvPr id="50" name="Oval 49">
            <a:extLst>
              <a:ext uri="{FF2B5EF4-FFF2-40B4-BE49-F238E27FC236}">
                <a16:creationId xmlns:a16="http://schemas.microsoft.com/office/drawing/2014/main" id="{453DCC0F-0C71-4EA1-7A98-FE3EA3FF6734}"/>
              </a:ext>
            </a:extLst>
          </p:cNvPr>
          <p:cNvSpPr/>
          <p:nvPr/>
        </p:nvSpPr>
        <p:spPr>
          <a:xfrm>
            <a:off x="10986129" y="3489485"/>
            <a:ext cx="391602" cy="39160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05</a:t>
            </a:r>
            <a:endParaRPr lang="en-US" sz="900" b="1" dirty="0">
              <a:solidFill>
                <a:schemeClr val="bg1"/>
              </a:solidFill>
              <a:latin typeface="Figtree" pitchFamily="2" charset="0"/>
            </a:endParaRPr>
          </a:p>
        </p:txBody>
      </p:sp>
      <p:sp>
        <p:nvSpPr>
          <p:cNvPr id="51" name="TextBox 50">
            <a:extLst>
              <a:ext uri="{FF2B5EF4-FFF2-40B4-BE49-F238E27FC236}">
                <a16:creationId xmlns:a16="http://schemas.microsoft.com/office/drawing/2014/main" id="{1898CC49-3642-59E9-208F-19596A8F43BF}"/>
              </a:ext>
            </a:extLst>
          </p:cNvPr>
          <p:cNvSpPr txBox="1"/>
          <p:nvPr/>
        </p:nvSpPr>
        <p:spPr>
          <a:xfrm>
            <a:off x="3437826" y="524977"/>
            <a:ext cx="531634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3600" b="1">
                <a:solidFill>
                  <a:schemeClr val="tx1">
                    <a:lumMod val="95000"/>
                    <a:lumOff val="5000"/>
                  </a:schemeClr>
                </a:solidFill>
                <a:latin typeface="Figtree" pitchFamily="2" charset="0"/>
              </a:rPr>
              <a:t>Benefits of the FFI Approach</a:t>
            </a:r>
          </a:p>
        </p:txBody>
      </p:sp>
    </p:spTree>
    <p:extLst>
      <p:ext uri="{BB962C8B-B14F-4D97-AF65-F5344CB8AC3E}">
        <p14:creationId xmlns:p14="http://schemas.microsoft.com/office/powerpoint/2010/main" val="380118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E0AF9-4575-3E03-6BCD-3B6303E75B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7DD182-34EC-3B02-A347-66D59B605BC0}"/>
              </a:ext>
            </a:extLst>
          </p:cNvPr>
          <p:cNvSpPr/>
          <p:nvPr/>
        </p:nvSpPr>
        <p:spPr>
          <a:xfrm rot="16200000">
            <a:off x="1681419" y="2316421"/>
            <a:ext cx="6858002" cy="2225156"/>
          </a:xfrm>
          <a:prstGeom prst="rect">
            <a:avLst/>
          </a:prstGeom>
          <a:gradFill>
            <a:gsLst>
              <a:gs pos="0">
                <a:schemeClr val="bg1">
                  <a:alpha val="0"/>
                </a:schemeClr>
              </a:gs>
              <a:gs pos="100000">
                <a:srgbClr val="157E88">
                  <a:alpha val="1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834E0517-3115-513E-AFDD-48FD9DAE7796}"/>
              </a:ext>
            </a:extLst>
          </p:cNvPr>
          <p:cNvPicPr>
            <a:picLocks noChangeAspect="1"/>
          </p:cNvPicPr>
          <p:nvPr/>
        </p:nvPicPr>
        <p:blipFill>
          <a:blip r:embed="rId2">
            <a:alphaModFix amt="10000"/>
          </a:blip>
          <a:stretch>
            <a:fillRect/>
          </a:stretch>
        </p:blipFill>
        <p:spPr>
          <a:xfrm>
            <a:off x="328684" y="310625"/>
            <a:ext cx="11534632" cy="6236749"/>
          </a:xfrm>
          <a:prstGeom prst="rect">
            <a:avLst/>
          </a:prstGeom>
        </p:spPr>
      </p:pic>
      <p:sp>
        <p:nvSpPr>
          <p:cNvPr id="3" name="TextBox 2">
            <a:extLst>
              <a:ext uri="{FF2B5EF4-FFF2-40B4-BE49-F238E27FC236}">
                <a16:creationId xmlns:a16="http://schemas.microsoft.com/office/drawing/2014/main" id="{148F37CD-E3C1-E75E-7EDE-68E12732FA14}"/>
              </a:ext>
            </a:extLst>
          </p:cNvPr>
          <p:cNvSpPr txBox="1"/>
          <p:nvPr/>
        </p:nvSpPr>
        <p:spPr>
          <a:xfrm>
            <a:off x="708701" y="2800321"/>
            <a:ext cx="3586851" cy="1200329"/>
          </a:xfrm>
          <a:prstGeom prst="rect">
            <a:avLst/>
          </a:prstGeom>
          <a:noFill/>
        </p:spPr>
        <p:txBody>
          <a:bodyPr wrap="square">
            <a:spAutoFit/>
          </a:bodyPr>
          <a:lstStyle/>
          <a:p>
            <a:r>
              <a:rPr lang="en-US" sz="3600" b="1">
                <a:solidFill>
                  <a:schemeClr val="tx1">
                    <a:lumMod val="95000"/>
                    <a:lumOff val="5000"/>
                  </a:schemeClr>
                </a:solidFill>
                <a:latin typeface="Figtree" pitchFamily="2" charset="0"/>
              </a:rPr>
              <a:t>Implementation Tips</a:t>
            </a:r>
          </a:p>
        </p:txBody>
      </p:sp>
      <p:sp>
        <p:nvSpPr>
          <p:cNvPr id="4" name="Oval 3">
            <a:extLst>
              <a:ext uri="{FF2B5EF4-FFF2-40B4-BE49-F238E27FC236}">
                <a16:creationId xmlns:a16="http://schemas.microsoft.com/office/drawing/2014/main" id="{7C0D77E8-281E-1F44-5AD1-240971DF2274}"/>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12</a:t>
            </a:fld>
            <a:endParaRPr lang="en-US" sz="900" b="1" dirty="0">
              <a:solidFill>
                <a:schemeClr val="bg1"/>
              </a:solidFill>
              <a:latin typeface="Figtree" pitchFamily="2" charset="0"/>
            </a:endParaRPr>
          </a:p>
        </p:txBody>
      </p:sp>
      <p:sp>
        <p:nvSpPr>
          <p:cNvPr id="23" name="Oval 22">
            <a:extLst>
              <a:ext uri="{FF2B5EF4-FFF2-40B4-BE49-F238E27FC236}">
                <a16:creationId xmlns:a16="http://schemas.microsoft.com/office/drawing/2014/main" id="{31BE14AA-876B-8435-CC9B-C6E76F386489}"/>
              </a:ext>
            </a:extLst>
          </p:cNvPr>
          <p:cNvSpPr/>
          <p:nvPr/>
        </p:nvSpPr>
        <p:spPr>
          <a:xfrm>
            <a:off x="5819529" y="1020049"/>
            <a:ext cx="806945" cy="806945"/>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Figtree" pitchFamily="2" charset="0"/>
              </a:rPr>
              <a:t>1.</a:t>
            </a:r>
            <a:endParaRPr kumimoji="0" lang="en-US" sz="1800" b="1" i="0" u="none" strike="noStrike" kern="0" cap="none" spc="0" normalizeH="0" baseline="0" noProof="0" dirty="0">
              <a:ln>
                <a:noFill/>
              </a:ln>
              <a:solidFill>
                <a:prstClr val="white"/>
              </a:solidFill>
              <a:effectLst/>
              <a:uLnTx/>
              <a:uFillTx/>
              <a:latin typeface="Figtree" pitchFamily="2" charset="0"/>
            </a:endParaRPr>
          </a:p>
        </p:txBody>
      </p:sp>
      <p:sp>
        <p:nvSpPr>
          <p:cNvPr id="26" name="Oval 25">
            <a:extLst>
              <a:ext uri="{FF2B5EF4-FFF2-40B4-BE49-F238E27FC236}">
                <a16:creationId xmlns:a16="http://schemas.microsoft.com/office/drawing/2014/main" id="{F0AEBFB6-490F-3268-9319-D182590D12B9}"/>
              </a:ext>
            </a:extLst>
          </p:cNvPr>
          <p:cNvSpPr/>
          <p:nvPr/>
        </p:nvSpPr>
        <p:spPr>
          <a:xfrm>
            <a:off x="5819529" y="2014244"/>
            <a:ext cx="806945" cy="806945"/>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Figtree" pitchFamily="2" charset="0"/>
              </a:rPr>
              <a:t>2.</a:t>
            </a:r>
            <a:endParaRPr kumimoji="0" lang="en-US" sz="1800" b="1" i="0" u="none" strike="noStrike" kern="0" cap="none" spc="0" normalizeH="0" baseline="0" noProof="0" dirty="0">
              <a:ln>
                <a:noFill/>
              </a:ln>
              <a:solidFill>
                <a:prstClr val="white"/>
              </a:solidFill>
              <a:effectLst/>
              <a:uLnTx/>
              <a:uFillTx/>
              <a:latin typeface="Figtree" pitchFamily="2" charset="0"/>
            </a:endParaRPr>
          </a:p>
        </p:txBody>
      </p:sp>
      <p:sp>
        <p:nvSpPr>
          <p:cNvPr id="29" name="Oval 28">
            <a:extLst>
              <a:ext uri="{FF2B5EF4-FFF2-40B4-BE49-F238E27FC236}">
                <a16:creationId xmlns:a16="http://schemas.microsoft.com/office/drawing/2014/main" id="{1FF159B3-B7EC-D7F7-37EF-10045A91E1CE}"/>
              </a:ext>
            </a:extLst>
          </p:cNvPr>
          <p:cNvSpPr/>
          <p:nvPr/>
        </p:nvSpPr>
        <p:spPr>
          <a:xfrm>
            <a:off x="5819528" y="3008438"/>
            <a:ext cx="806945" cy="806945"/>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Figtree" pitchFamily="2" charset="0"/>
              </a:rPr>
              <a:t>3.</a:t>
            </a:r>
            <a:endParaRPr kumimoji="0" lang="en-US" sz="1800" b="1" i="0" u="none" strike="noStrike" kern="0" cap="none" spc="0" normalizeH="0" baseline="0" noProof="0" dirty="0">
              <a:ln>
                <a:noFill/>
              </a:ln>
              <a:solidFill>
                <a:prstClr val="white"/>
              </a:solidFill>
              <a:effectLst/>
              <a:uLnTx/>
              <a:uFillTx/>
              <a:latin typeface="Figtree" pitchFamily="2" charset="0"/>
            </a:endParaRPr>
          </a:p>
        </p:txBody>
      </p:sp>
      <p:sp>
        <p:nvSpPr>
          <p:cNvPr id="32" name="Oval 31">
            <a:extLst>
              <a:ext uri="{FF2B5EF4-FFF2-40B4-BE49-F238E27FC236}">
                <a16:creationId xmlns:a16="http://schemas.microsoft.com/office/drawing/2014/main" id="{FE62D174-B321-35C6-5CF8-753EDCB62AD8}"/>
              </a:ext>
            </a:extLst>
          </p:cNvPr>
          <p:cNvSpPr/>
          <p:nvPr/>
        </p:nvSpPr>
        <p:spPr>
          <a:xfrm>
            <a:off x="5819526" y="4007022"/>
            <a:ext cx="806945" cy="806945"/>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Figtree" pitchFamily="2" charset="0"/>
              </a:rPr>
              <a:t>4.</a:t>
            </a:r>
            <a:endParaRPr kumimoji="0" lang="en-US" sz="1800" b="1" i="0" u="none" strike="noStrike" kern="0" cap="none" spc="0" normalizeH="0" baseline="0" noProof="0" dirty="0">
              <a:ln>
                <a:noFill/>
              </a:ln>
              <a:solidFill>
                <a:prstClr val="white"/>
              </a:solidFill>
              <a:effectLst/>
              <a:uLnTx/>
              <a:uFillTx/>
              <a:latin typeface="Figtree" pitchFamily="2" charset="0"/>
            </a:endParaRPr>
          </a:p>
        </p:txBody>
      </p:sp>
      <p:sp>
        <p:nvSpPr>
          <p:cNvPr id="35" name="Oval 34">
            <a:extLst>
              <a:ext uri="{FF2B5EF4-FFF2-40B4-BE49-F238E27FC236}">
                <a16:creationId xmlns:a16="http://schemas.microsoft.com/office/drawing/2014/main" id="{20272892-89C0-A41C-5EF9-097F8F5A0289}"/>
              </a:ext>
            </a:extLst>
          </p:cNvPr>
          <p:cNvSpPr/>
          <p:nvPr/>
        </p:nvSpPr>
        <p:spPr>
          <a:xfrm>
            <a:off x="5819526" y="5005606"/>
            <a:ext cx="806945" cy="806945"/>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Figtree" pitchFamily="2" charset="0"/>
              </a:rPr>
              <a:t>5.</a:t>
            </a:r>
            <a:endParaRPr kumimoji="0" lang="en-US" sz="1800" b="1" i="0" u="none" strike="noStrike" kern="0" cap="none" spc="0" normalizeH="0" baseline="0" noProof="0" dirty="0">
              <a:ln>
                <a:noFill/>
              </a:ln>
              <a:solidFill>
                <a:prstClr val="white"/>
              </a:solidFill>
              <a:effectLst/>
              <a:uLnTx/>
              <a:uFillTx/>
              <a:latin typeface="Figtree" pitchFamily="2" charset="0"/>
            </a:endParaRPr>
          </a:p>
        </p:txBody>
      </p:sp>
      <p:sp>
        <p:nvSpPr>
          <p:cNvPr id="37" name="TextBox 36">
            <a:extLst>
              <a:ext uri="{FF2B5EF4-FFF2-40B4-BE49-F238E27FC236}">
                <a16:creationId xmlns:a16="http://schemas.microsoft.com/office/drawing/2014/main" id="{45EA4515-1979-41E5-49D2-473E08DF6FAF}"/>
              </a:ext>
            </a:extLst>
          </p:cNvPr>
          <p:cNvSpPr txBox="1"/>
          <p:nvPr/>
        </p:nvSpPr>
        <p:spPr>
          <a:xfrm>
            <a:off x="7188200" y="5085912"/>
            <a:ext cx="4013200" cy="646331"/>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Follow the structure while allowing for natural conversation</a:t>
            </a:r>
          </a:p>
        </p:txBody>
      </p:sp>
      <p:sp>
        <p:nvSpPr>
          <p:cNvPr id="38" name="TextBox 37">
            <a:extLst>
              <a:ext uri="{FF2B5EF4-FFF2-40B4-BE49-F238E27FC236}">
                <a16:creationId xmlns:a16="http://schemas.microsoft.com/office/drawing/2014/main" id="{42DAAB9E-88C4-67C6-5AFE-482DA782ACDC}"/>
              </a:ext>
            </a:extLst>
          </p:cNvPr>
          <p:cNvSpPr txBox="1"/>
          <p:nvPr/>
        </p:nvSpPr>
        <p:spPr>
          <a:xfrm>
            <a:off x="7188200" y="4049352"/>
            <a:ext cx="4013200" cy="646331"/>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Resist the urge to problem-solve</a:t>
            </a:r>
          </a:p>
        </p:txBody>
      </p:sp>
      <p:sp>
        <p:nvSpPr>
          <p:cNvPr id="39" name="TextBox 38">
            <a:extLst>
              <a:ext uri="{FF2B5EF4-FFF2-40B4-BE49-F238E27FC236}">
                <a16:creationId xmlns:a16="http://schemas.microsoft.com/office/drawing/2014/main" id="{3AB7141B-8E6C-48CE-E52A-3E1DFBB021DA}"/>
              </a:ext>
            </a:extLst>
          </p:cNvPr>
          <p:cNvSpPr txBox="1"/>
          <p:nvPr/>
        </p:nvSpPr>
        <p:spPr>
          <a:xfrm>
            <a:off x="7188200" y="3088744"/>
            <a:ext cx="4013200" cy="646331"/>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Listen without interruption and without sharing your story</a:t>
            </a:r>
          </a:p>
        </p:txBody>
      </p:sp>
      <p:sp>
        <p:nvSpPr>
          <p:cNvPr id="40" name="TextBox 39">
            <a:extLst>
              <a:ext uri="{FF2B5EF4-FFF2-40B4-BE49-F238E27FC236}">
                <a16:creationId xmlns:a16="http://schemas.microsoft.com/office/drawing/2014/main" id="{A93F694E-FD8B-7FBA-3D0F-DBDC3670E4EA}"/>
              </a:ext>
            </a:extLst>
          </p:cNvPr>
          <p:cNvSpPr txBox="1"/>
          <p:nvPr/>
        </p:nvSpPr>
        <p:spPr>
          <a:xfrm>
            <a:off x="7188200" y="2068902"/>
            <a:ext cx="4013200" cy="697627"/>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 xml:space="preserve">Allow sufficient time </a:t>
            </a:r>
          </a:p>
          <a:p>
            <a:pPr marL="0" marR="0" lvl="0" indent="0" defTabSz="914400" rtl="0" eaLnBrk="1" fontAlgn="auto" latinLnBrk="0" hangingPunct="1">
              <a:lnSpc>
                <a:spcPct val="100000"/>
              </a:lnSpc>
              <a:spcBef>
                <a:spcPts val="200"/>
              </a:spcBef>
              <a:spcAft>
                <a:spcPts val="200"/>
              </a:spcAft>
              <a:buClrTx/>
              <a:buSzTx/>
              <a:buFontTx/>
              <a:buNone/>
              <a:tabLst/>
              <a:defRPr/>
            </a:pPr>
            <a:r>
              <a:rPr kumimoji="0" lang="en-US" i="0" u="none" strike="noStrike" kern="1200" cap="none" spc="0" normalizeH="0" baseline="0" noProof="0">
                <a:ln>
                  <a:noFill/>
                </a:ln>
                <a:solidFill>
                  <a:srgbClr val="157E88"/>
                </a:solidFill>
                <a:effectLst/>
                <a:uLnTx/>
                <a:uFillTx/>
                <a:latin typeface="Figtree" pitchFamily="2" charset="0"/>
                <a:ea typeface="+mn-ea"/>
                <a:cs typeface="+mn-cs"/>
              </a:rPr>
              <a:t>(20-40 minutes)</a:t>
            </a:r>
          </a:p>
        </p:txBody>
      </p:sp>
      <p:sp>
        <p:nvSpPr>
          <p:cNvPr id="41" name="TextBox 40">
            <a:extLst>
              <a:ext uri="{FF2B5EF4-FFF2-40B4-BE49-F238E27FC236}">
                <a16:creationId xmlns:a16="http://schemas.microsoft.com/office/drawing/2014/main" id="{C6F0A3C4-AF1C-0CDD-61B1-87783B55EEE5}"/>
              </a:ext>
            </a:extLst>
          </p:cNvPr>
          <p:cNvSpPr txBox="1"/>
          <p:nvPr/>
        </p:nvSpPr>
        <p:spPr>
          <a:xfrm>
            <a:off x="7188200" y="1066429"/>
            <a:ext cx="4013200" cy="646331"/>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i="0" u="none" strike="noStrike" kern="1200" cap="none" spc="0" normalizeH="0" baseline="0" noProof="0">
                <a:ln>
                  <a:noFill/>
                </a:ln>
                <a:solidFill>
                  <a:prstClr val="black"/>
                </a:solidFill>
                <a:effectLst/>
                <a:uLnTx/>
                <a:uFillTx/>
                <a:latin typeface="Figtree" pitchFamily="2" charset="0"/>
                <a:ea typeface="+mn-ea"/>
                <a:cs typeface="+mn-cs"/>
              </a:rPr>
              <a:t>Create a comfortable, private environment</a:t>
            </a:r>
          </a:p>
        </p:txBody>
      </p:sp>
    </p:spTree>
    <p:extLst>
      <p:ext uri="{BB962C8B-B14F-4D97-AF65-F5344CB8AC3E}">
        <p14:creationId xmlns:p14="http://schemas.microsoft.com/office/powerpoint/2010/main" val="295911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alphaModFix amt="10000"/>
          </a:blip>
          <a:stretch>
            <a:fillRect/>
          </a:stretch>
        </p:blipFill>
        <p:spPr>
          <a:xfrm>
            <a:off x="328684" y="310625"/>
            <a:ext cx="11534632" cy="6236749"/>
          </a:xfrm>
          <a:prstGeom prst="rect">
            <a:avLst/>
          </a:prstGeom>
        </p:spPr>
      </p:pic>
      <p:graphicFrame>
        <p:nvGraphicFramePr>
          <p:cNvPr id="2" name="Table 1"/>
          <p:cNvGraphicFramePr>
            <a:graphicFrameLocks noGrp="1"/>
          </p:cNvGraphicFramePr>
          <p:nvPr/>
        </p:nvGraphicFramePr>
        <p:xfrm>
          <a:off x="1588387" y="1547421"/>
          <a:ext cx="9458841" cy="4340000"/>
        </p:xfrm>
        <a:graphic>
          <a:graphicData uri="http://schemas.openxmlformats.org/drawingml/2006/table">
            <a:tbl>
              <a:tblPr firstRow="1" bandRow="1">
                <a:tableStyleId>{5C22544A-7EE6-4342-B048-85BDC9FD1C3A}</a:tableStyleId>
              </a:tblPr>
              <a:tblGrid>
                <a:gridCol w="9458841"/>
              </a:tblGrid>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Bouskila-Yam, Osnat, and Avraham N. Kluger. 2011. “Strength-Based Performance Appraisal and Goal Setting.” Human Resource Management Review 21 (2): 137–47. </a:t>
                      </a:r>
                      <a:r>
                        <a:rPr lang="en-US" sz="1100" b="0" dirty="0">
                          <a:solidFill>
                            <a:srgbClr val="157E88"/>
                          </a:solidFill>
                          <a:latin typeface="Figtree" pitchFamily="2" charset="0"/>
                          <a:hlinkClick r:id="rId3"/>
                        </a:rPr>
                        <a:t>https://doi.org/10.1016/j.hrmr.2010.09.001</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Budworth, Marie-Hélène, and Gary P. Latham. 2025. “The Feedforward Interview: An Innovative Approach to Performance Appraisal.” Organizational Dynamics 54 (1): 101089. </a:t>
                      </a:r>
                      <a:r>
                        <a:rPr lang="en-US" sz="1100" b="0" dirty="0">
                          <a:solidFill>
                            <a:srgbClr val="157E88"/>
                          </a:solidFill>
                          <a:latin typeface="Figtree" pitchFamily="2" charset="0"/>
                          <a:hlinkClick r:id="rId4"/>
                        </a:rPr>
                        <a:t>https://doi.org/10.1016/j.orgdyn.2024.101089</a:t>
                      </a:r>
                      <a:r>
                        <a:rPr lang="en-US" sz="1100" b="0" dirty="0">
                          <a:solidFill>
                            <a:prstClr val="black">
                              <a:lumMod val="75000"/>
                              <a:lumOff val="25000"/>
                            </a:prstClr>
                          </a:solidFill>
                          <a:latin typeface="Figtree" pitchFamily="2" charset="0"/>
                        </a:rPr>
                        <a:t>.</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Budworth, Marie-Hélène, Gary P. Latham, and Laxmikant Manroop. 2014. “Looking Forward to Performance Improvement: A Field Test of the Feedforward Interview for Performance Management.” Human Resource Management 54 (1): 45–54. </a:t>
                      </a:r>
                      <a:br>
                        <a:rPr lang="en-US" sz="1100"/>
                      </a:br>
                      <a:r>
                        <a:rPr lang="en-US" sz="1100" b="0" dirty="0">
                          <a:solidFill>
                            <a:srgbClr val="157E88"/>
                          </a:solidFill>
                          <a:latin typeface="Figtree" pitchFamily="2" charset="0"/>
                          <a:hlinkClick r:id="rId5"/>
                        </a:rPr>
                        <a:t>https://doi.org/10.1002/hrm.21618</a:t>
                      </a:r>
                      <a:r>
                        <a:rPr lang="en-US" sz="1100" b="0" dirty="0">
                          <a:solidFill>
                            <a:prstClr val="black">
                              <a:lumMod val="75000"/>
                              <a:lumOff val="25000"/>
                            </a:prstClr>
                          </a:solidFill>
                          <a:latin typeface="Figtree" pitchFamily="2" charset="0"/>
                        </a:rPr>
                        <a:t>.</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Kluger, Avraham N., and Dina Nir. 2010. “The Feedforward Interview.” Human Resource Management Review 20 (3): 235–46. </a:t>
                      </a:r>
                      <a:br>
                        <a:rPr lang="en-US" sz="1100"/>
                      </a:br>
                      <a:r>
                        <a:rPr lang="en-US" sz="1100" b="0" dirty="0">
                          <a:solidFill>
                            <a:srgbClr val="157E88"/>
                          </a:solidFill>
                          <a:latin typeface="Figtree" pitchFamily="2" charset="0"/>
                          <a:hlinkClick r:id="rId6"/>
                        </a:rPr>
                        <a:t>https://doi.org/10.1016/j.hrmr.2009.08.002</a:t>
                      </a:r>
                      <a:r>
                        <a:rPr lang="en-US" sz="1100" b="0" dirty="0">
                          <a:solidFill>
                            <a:prstClr val="black">
                              <a:lumMod val="75000"/>
                              <a:lumOff val="25000"/>
                            </a:prstClr>
                          </a:solidFill>
                          <a:latin typeface="Figtree" pitchFamily="2" charset="0"/>
                        </a:rPr>
                        <a:t>.</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Kluger, A. N., &amp; Van Dijk, D. (2010). Feedback, the various tasks of the doctor, and the feedforward alternative. Medical Education, 44(12), 1166-1174. </a:t>
                      </a:r>
                      <a:r>
                        <a:rPr lang="en-US" sz="1100" b="0" dirty="0">
                          <a:solidFill>
                            <a:srgbClr val="157E88"/>
                          </a:solidFill>
                          <a:latin typeface="Figtree" pitchFamily="2" charset="0"/>
                          <a:hlinkClick r:id="rId8"/>
                        </a:rPr>
                        <a:t>https://doi.org/10.1111/j.1365-2923.2010.03849.x</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McDowall, A., Freemann, K., &amp; Marshall, K. (2014). Is FeedForward the way forward? A comparison of the effects of FeedForward coaching and Feedback. International Coaching Psychology Review, 9(2), 135-146. </a:t>
                      </a:r>
                      <a:r>
                        <a:rPr lang="en-US" sz="1100" b="0" dirty="0">
                          <a:solidFill>
                            <a:srgbClr val="157E88"/>
                          </a:solidFill>
                          <a:latin typeface="Figtree" pitchFamily="2" charset="0"/>
                          <a:hlinkClick r:id="rId9"/>
                        </a:rPr>
                        <a:t>https://openaccess.city.ac.uk/id/eprint/4872/</a:t>
                      </a:r>
                    </a:p>
                  </a:txBody>
                  <a:tcPr marL="900000" marR="137160" marT="45720" marB="45720" anchor="ctr">
                    <a:lnB w="12700" cap="flat" cmpd="sng" algn="ctr">
                      <a:solidFill>
                        <a:schemeClr val="tx1">
                          <a:lumMod val="75000"/>
                          <a:lumOff val="25000"/>
                        </a:schemeClr>
                      </a:solidFill>
                      <a:prstDash val="solid"/>
                      <a:round/>
                      <a:headEnd type="none" w="med" len="med"/>
                      <a:tailEnd type="none" w="med" len="med"/>
                    </a:lnB>
                    <a:noFill/>
                  </a:tcPr>
                </a:tc>
              </a:tr>
              <a:tr h="620000">
                <a:tc>
                  <a:txBody>
                    <a:bodyPr/>
                    <a:lstStyle/>
                    <a:p>
                      <a:pPr marL="0" marR="0" lvl="0" indent="0" algn="l">
                        <a:lnSpc>
                          <a:spcPct val="100000"/>
                        </a:lnSpc>
                        <a:buNone/>
                      </a:pPr>
                      <a:r>
                        <a:rPr lang="en-US" sz="1100" b="0" dirty="0">
                          <a:solidFill>
                            <a:prstClr val="black">
                              <a:lumMod val="75000"/>
                              <a:lumOff val="25000"/>
                            </a:prstClr>
                          </a:solidFill>
                          <a:latin typeface="Figtree" pitchFamily="2" charset="0"/>
                        </a:rPr>
                        <a:t xml:space="preserve">Rechter, Eyal, Avraham N. Kluger, and Dina Nir. 2025. “The Feedforward Interview: A Theoretical Account.” Human Resource Management Review 35 (2): 101061. </a:t>
                      </a:r>
                      <a:r>
                        <a:rPr lang="en-US" sz="1100" b="0" dirty="0">
                          <a:solidFill>
                            <a:srgbClr val="157E88"/>
                          </a:solidFill>
                          <a:latin typeface="Figtree" pitchFamily="2" charset="0"/>
                          <a:hlinkClick r:id="rId7"/>
                        </a:rPr>
                        <a:t>https://doi.org/10.1016/j.hrmr.2024.101061</a:t>
                      </a:r>
                      <a:r>
                        <a:rPr lang="en-US" sz="1100" b="0" dirty="0">
                          <a:solidFill>
                            <a:prstClr val="black">
                              <a:lumMod val="75000"/>
                              <a:lumOff val="25000"/>
                            </a:prstClr>
                          </a:solidFill>
                          <a:latin typeface="Figtree" pitchFamily="2" charset="0"/>
                        </a:rPr>
                        <a:t>.</a:t>
                      </a:r>
                    </a:p>
                  </a:txBody>
                  <a:tcPr marL="900000" marR="137160" marT="45720" marB="45720" anchor="ctr">
                    <a:noFill/>
                  </a:tcPr>
                </a:tc>
              </a:tr>
            </a:tbl>
          </a:graphicData>
        </a:graphic>
      </p:graphicFrame>
      <p:sp>
        <p:nvSpPr>
          <p:cNvPr id="4" name="Oval 3"/>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13</a:t>
            </a:fld>
            <a:endParaRPr lang="en-US" sz="900" b="1" dirty="0">
              <a:solidFill>
                <a:schemeClr val="bg1"/>
              </a:solidFill>
              <a:latin typeface="Figtree" pitchFamily="2" charset="0"/>
            </a:endParaRPr>
          </a:p>
        </p:txBody>
      </p:sp>
      <p:sp>
        <p:nvSpPr>
          <p:cNvPr id="51" name="TextBox 50"/>
          <p:cNvSpPr txBox="1"/>
          <p:nvPr/>
        </p:nvSpPr>
        <p:spPr>
          <a:xfrm>
            <a:off x="3437827" y="695101"/>
            <a:ext cx="5316347" cy="646331"/>
          </a:xfrm>
          <a:prstGeom prst="rect">
            <a:avLst/>
          </a:prstGeom>
          <a:noFill/>
        </p:spPr>
        <p:txBody>
          <a:bodyPr wrap="square">
            <a:spAutoFit/>
          </a:bodyPr>
          <a:lstStyle/>
          <a:p>
            <a:pPr marL="0" marR="0" lvl="0" indent="0" algn="ctr">
              <a:lnSpc>
                <a:spcPct val="100000"/>
              </a:lnSpc>
              <a:buNone/>
            </a:pPr>
            <a:r>
              <a:rPr lang="en-US" sz="3600" b="1">
                <a:solidFill>
                  <a:schemeClr val="tx1">
                    <a:lumMod val="95000"/>
                    <a:lumOff val="5000"/>
                  </a:schemeClr>
                </a:solidFill>
                <a:latin typeface="Figtree" pitchFamily="2" charset="0"/>
              </a:rPr>
              <a:t>References</a:t>
            </a:r>
          </a:p>
        </p:txBody>
      </p:sp>
      <p:sp>
        <p:nvSpPr>
          <p:cNvPr id="22" name="Oval 21"/>
          <p:cNvSpPr/>
          <p:nvPr/>
        </p:nvSpPr>
        <p:spPr>
          <a:xfrm>
            <a:off x="1786242" y="166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01</a:t>
            </a:r>
          </a:p>
        </p:txBody>
      </p:sp>
      <p:sp>
        <p:nvSpPr>
          <p:cNvPr id="23" name="Oval 22"/>
          <p:cNvSpPr/>
          <p:nvPr/>
        </p:nvSpPr>
        <p:spPr>
          <a:xfrm>
            <a:off x="1786242" y="228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02</a:t>
            </a:r>
          </a:p>
        </p:txBody>
      </p:sp>
      <p:sp>
        <p:nvSpPr>
          <p:cNvPr id="24" name="Oval 23"/>
          <p:cNvSpPr/>
          <p:nvPr/>
        </p:nvSpPr>
        <p:spPr>
          <a:xfrm>
            <a:off x="1786242" y="290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03</a:t>
            </a:r>
          </a:p>
        </p:txBody>
      </p:sp>
      <p:sp>
        <p:nvSpPr>
          <p:cNvPr id="25" name="Oval 24"/>
          <p:cNvSpPr/>
          <p:nvPr/>
        </p:nvSpPr>
        <p:spPr>
          <a:xfrm>
            <a:off x="1786242" y="352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04</a:t>
            </a:r>
          </a:p>
        </p:txBody>
      </p:sp>
      <p:sp>
        <p:nvSpPr>
          <p:cNvPr id="26" name="Oval 25"/>
          <p:cNvSpPr/>
          <p:nvPr/>
        </p:nvSpPr>
        <p:spPr>
          <a:xfrm>
            <a:off x="1786242" y="414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05</a:t>
            </a:r>
          </a:p>
        </p:txBody>
      </p:sp>
      <p:sp>
        <p:nvSpPr>
          <p:cNvPr id="27" name="Oval 26"/>
          <p:cNvSpPr/>
          <p:nvPr/>
        </p:nvSpPr>
        <p:spPr>
          <a:xfrm>
            <a:off x="1786242" y="476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06</a:t>
            </a:r>
          </a:p>
        </p:txBody>
      </p:sp>
      <p:sp>
        <p:nvSpPr>
          <p:cNvPr id="28" name="Oval 27"/>
          <p:cNvSpPr/>
          <p:nvPr/>
        </p:nvSpPr>
        <p:spPr>
          <a:xfrm>
            <a:off x="1786242" y="5381620"/>
            <a:ext cx="391602" cy="391602"/>
          </a:xfrm>
          <a:prstGeom prst="ellipse">
            <a:avLst/>
          </a:prstGeom>
          <a:solidFill>
            <a:srgbClr val="157E88"/>
          </a:solidFill>
          <a:ln>
            <a:noFill/>
          </a:ln>
        </p:spPr>
        <p:txBody>
          <a:bodyPr lIns="0" tIns="0" rIns="0" bIns="0" rtlCol="0" anchor="ctr"/>
          <a:lstStyle/>
          <a:p>
            <a:pPr algn="ctr"/>
            <a:r>
              <a:rPr lang="en-US" sz="900" b="1">
                <a:solidFill>
                  <a:schemeClr val="bg1"/>
                </a:solidFill>
                <a:latin typeface="Figtree" pitchFamily="2" charset="0"/>
              </a:rPr>
              <a:t>07</a:t>
            </a:r>
          </a:p>
        </p:txBody>
      </p:sp>
    </p:spTree>
    <p:extLst>
      <p:ext uri="{BB962C8B-B14F-4D97-AF65-F5344CB8AC3E}">
        <p14:creationId xmlns:p14="http://schemas.microsoft.com/office/powerpoint/2010/main" val="266346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FB9AB-3B0F-4301-AFD3-B088A00E2B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D6D12C-BCE6-E5CE-B8CB-4835739F63E5}"/>
              </a:ext>
            </a:extLst>
          </p:cNvPr>
          <p:cNvSpPr txBox="1"/>
          <p:nvPr/>
        </p:nvSpPr>
        <p:spPr>
          <a:xfrm>
            <a:off x="556369" y="2598326"/>
            <a:ext cx="5316347" cy="1533753"/>
          </a:xfrm>
          <a:prstGeom prst="rect">
            <a:avLst/>
          </a:prstGeom>
          <a:noFill/>
        </p:spPr>
        <p:txBody>
          <a:bodyPr wrap="square">
            <a:spAutoFit/>
          </a:bodyPr>
          <a:lstStyle/>
          <a:p>
            <a:r>
              <a:rPr lang="en-US" sz="3600" b="1">
                <a:solidFill>
                  <a:schemeClr val="tx1">
                    <a:lumMod val="95000"/>
                    <a:lumOff val="5000"/>
                  </a:schemeClr>
                </a:solidFill>
                <a:latin typeface="Figtree" pitchFamily="2" charset="0"/>
              </a:rPr>
              <a:t>What is the Feedforward Interview?</a:t>
            </a:r>
          </a:p>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2000" b="1" u="none" strike="noStrike" kern="1200" cap="none" spc="0" normalizeH="0" baseline="0" noProof="0">
                <a:ln>
                  <a:noFill/>
                </a:ln>
                <a:solidFill>
                  <a:prstClr val="black"/>
                </a:solidFill>
                <a:effectLst/>
                <a:uLnTx/>
                <a:uFillTx/>
                <a:latin typeface="Figtree" pitchFamily="2" charset="0"/>
                <a:ea typeface="+mn-ea"/>
                <a:cs typeface="+mn-cs"/>
              </a:rPr>
              <a:t>A technique that</a:t>
            </a:r>
          </a:p>
        </p:txBody>
      </p:sp>
      <p:sp>
        <p:nvSpPr>
          <p:cNvPr id="4" name="Oval 3">
            <a:extLst>
              <a:ext uri="{FF2B5EF4-FFF2-40B4-BE49-F238E27FC236}">
                <a16:creationId xmlns:a16="http://schemas.microsoft.com/office/drawing/2014/main" id="{5FA2D093-044C-21C8-CC4D-09CC0A76565D}"/>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2</a:t>
            </a:fld>
            <a:endParaRPr lang="en-US" sz="900" b="1" dirty="0">
              <a:solidFill>
                <a:schemeClr val="bg1"/>
              </a:solidFill>
              <a:latin typeface="Figtree" pitchFamily="2" charset="0"/>
            </a:endParaRPr>
          </a:p>
        </p:txBody>
      </p:sp>
      <p:sp>
        <p:nvSpPr>
          <p:cNvPr id="10" name="Rectangle: Rounded Corners 9">
            <a:extLst>
              <a:ext uri="{FF2B5EF4-FFF2-40B4-BE49-F238E27FC236}">
                <a16:creationId xmlns:a16="http://schemas.microsoft.com/office/drawing/2014/main" id="{4B372524-C6C1-864E-2365-4AE59D32A389}"/>
              </a:ext>
            </a:extLst>
          </p:cNvPr>
          <p:cNvSpPr/>
          <p:nvPr/>
        </p:nvSpPr>
        <p:spPr>
          <a:xfrm>
            <a:off x="6783575" y="1169579"/>
            <a:ext cx="4696114" cy="669485"/>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Figtree" pitchFamily="2" charset="0"/>
              </a:rPr>
              <a:t>Identifies Strengths</a:t>
            </a:r>
          </a:p>
        </p:txBody>
      </p:sp>
      <p:sp>
        <p:nvSpPr>
          <p:cNvPr id="11" name="Rectangle: Rounded Corners 10">
            <a:extLst>
              <a:ext uri="{FF2B5EF4-FFF2-40B4-BE49-F238E27FC236}">
                <a16:creationId xmlns:a16="http://schemas.microsoft.com/office/drawing/2014/main" id="{CDA2890C-FB4F-FA3C-7E99-87D4853FA7F0}"/>
              </a:ext>
            </a:extLst>
          </p:cNvPr>
          <p:cNvSpPr/>
          <p:nvPr/>
        </p:nvSpPr>
        <p:spPr>
          <a:xfrm>
            <a:off x="6783575" y="2020277"/>
            <a:ext cx="4696114" cy="669485"/>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Figtree" pitchFamily="2" charset="0"/>
              </a:rPr>
              <a:t xml:space="preserve">Focuses on positive experiences </a:t>
            </a:r>
          </a:p>
        </p:txBody>
      </p:sp>
      <p:sp>
        <p:nvSpPr>
          <p:cNvPr id="12" name="Rectangle: Rounded Corners 11">
            <a:extLst>
              <a:ext uri="{FF2B5EF4-FFF2-40B4-BE49-F238E27FC236}">
                <a16:creationId xmlns:a16="http://schemas.microsoft.com/office/drawing/2014/main" id="{C5468D71-08B9-39FE-9568-A15DB098A276}"/>
              </a:ext>
            </a:extLst>
          </p:cNvPr>
          <p:cNvSpPr/>
          <p:nvPr/>
        </p:nvSpPr>
        <p:spPr>
          <a:xfrm>
            <a:off x="6783575" y="2870974"/>
            <a:ext cx="4696114" cy="669485"/>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Figtree" pitchFamily="2" charset="0"/>
              </a:rPr>
              <a:t xml:space="preserve">Emphasizes the conditions needed for flourishing and optimal performance </a:t>
            </a:r>
          </a:p>
        </p:txBody>
      </p:sp>
      <p:sp>
        <p:nvSpPr>
          <p:cNvPr id="13" name="Rectangle: Rounded Corners 12">
            <a:extLst>
              <a:ext uri="{FF2B5EF4-FFF2-40B4-BE49-F238E27FC236}">
                <a16:creationId xmlns:a16="http://schemas.microsoft.com/office/drawing/2014/main" id="{A37ADE73-17A9-33C4-CA3C-211FBC7CF9CC}"/>
              </a:ext>
            </a:extLst>
          </p:cNvPr>
          <p:cNvSpPr/>
          <p:nvPr/>
        </p:nvSpPr>
        <p:spPr>
          <a:xfrm>
            <a:off x="6783575" y="3721672"/>
            <a:ext cx="4696114" cy="669485"/>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Figtree" pitchFamily="2" charset="0"/>
              </a:rPr>
              <a:t xml:space="preserve">Uses past successes to guide </a:t>
            </a:r>
          </a:p>
          <a:p>
            <a:pPr algn="ctr"/>
            <a:r>
              <a:rPr lang="en-US" sz="1600">
                <a:latin typeface="Figtree" pitchFamily="2" charset="0"/>
              </a:rPr>
              <a:t xml:space="preserve">future actions </a:t>
            </a:r>
          </a:p>
        </p:txBody>
      </p:sp>
      <p:sp>
        <p:nvSpPr>
          <p:cNvPr id="14" name="Rectangle: Rounded Corners 13">
            <a:extLst>
              <a:ext uri="{FF2B5EF4-FFF2-40B4-BE49-F238E27FC236}">
                <a16:creationId xmlns:a16="http://schemas.microsoft.com/office/drawing/2014/main" id="{A5665DF3-C681-61B2-7A63-664ECF836FE5}"/>
              </a:ext>
            </a:extLst>
          </p:cNvPr>
          <p:cNvSpPr/>
          <p:nvPr/>
        </p:nvSpPr>
        <p:spPr>
          <a:xfrm>
            <a:off x="6783575" y="4572369"/>
            <a:ext cx="4696114" cy="882134"/>
          </a:xfrm>
          <a:prstGeom prst="roundRect">
            <a:avLst>
              <a:gd name="adj" fmla="val 50000"/>
            </a:avLst>
          </a:prstGeom>
          <a:solidFill>
            <a:srgbClr val="157E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Figtree" pitchFamily="2" charset="0"/>
              </a:rPr>
              <a:t xml:space="preserve">Creates motivation to improve </a:t>
            </a:r>
          </a:p>
          <a:p>
            <a:pPr algn="ctr"/>
            <a:r>
              <a:rPr lang="en-US" sz="1600" dirty="0">
                <a:latin typeface="Figtree" pitchFamily="2" charset="0"/>
              </a:rPr>
              <a:t xml:space="preserve">performance by highlighting discrepancies between optimal and </a:t>
            </a:r>
            <a:r>
              <a:rPr lang="en-US" sz="1600">
                <a:latin typeface="Figtree" pitchFamily="2" charset="0"/>
              </a:rPr>
              <a:t>current conditions</a:t>
            </a:r>
            <a:endParaRPr lang="en-US" sz="1600" dirty="0">
              <a:latin typeface="Figtree" pitchFamily="2" charset="0"/>
            </a:endParaRPr>
          </a:p>
        </p:txBody>
      </p:sp>
      <p:sp>
        <p:nvSpPr>
          <p:cNvPr id="16" name="Oval 15">
            <a:extLst>
              <a:ext uri="{FF2B5EF4-FFF2-40B4-BE49-F238E27FC236}">
                <a16:creationId xmlns:a16="http://schemas.microsoft.com/office/drawing/2014/main" id="{060CEF3F-F935-EE89-4496-ED7EA5C88470}"/>
              </a:ext>
            </a:extLst>
          </p:cNvPr>
          <p:cNvSpPr/>
          <p:nvPr/>
        </p:nvSpPr>
        <p:spPr>
          <a:xfrm>
            <a:off x="11123790" y="1063252"/>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01</a:t>
            </a:r>
            <a:endParaRPr lang="en-US" sz="900" b="1" dirty="0">
              <a:solidFill>
                <a:schemeClr val="bg1"/>
              </a:solidFill>
              <a:latin typeface="Figtree" pitchFamily="2" charset="0"/>
            </a:endParaRPr>
          </a:p>
        </p:txBody>
      </p:sp>
      <p:sp>
        <p:nvSpPr>
          <p:cNvPr id="17" name="Oval 16">
            <a:extLst>
              <a:ext uri="{FF2B5EF4-FFF2-40B4-BE49-F238E27FC236}">
                <a16:creationId xmlns:a16="http://schemas.microsoft.com/office/drawing/2014/main" id="{3E522877-CBD6-93A2-F400-975987EA3FA3}"/>
              </a:ext>
            </a:extLst>
          </p:cNvPr>
          <p:cNvSpPr/>
          <p:nvPr/>
        </p:nvSpPr>
        <p:spPr>
          <a:xfrm>
            <a:off x="11123790" y="1913950"/>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02</a:t>
            </a:r>
            <a:endParaRPr lang="en-US" sz="900" b="1" dirty="0">
              <a:solidFill>
                <a:schemeClr val="bg1"/>
              </a:solidFill>
              <a:latin typeface="Figtree" pitchFamily="2" charset="0"/>
            </a:endParaRPr>
          </a:p>
        </p:txBody>
      </p:sp>
      <p:sp>
        <p:nvSpPr>
          <p:cNvPr id="18" name="Oval 17">
            <a:extLst>
              <a:ext uri="{FF2B5EF4-FFF2-40B4-BE49-F238E27FC236}">
                <a16:creationId xmlns:a16="http://schemas.microsoft.com/office/drawing/2014/main" id="{015BEEE7-3B35-0FA7-77AF-1D02F4A01512}"/>
              </a:ext>
            </a:extLst>
          </p:cNvPr>
          <p:cNvSpPr/>
          <p:nvPr/>
        </p:nvSpPr>
        <p:spPr>
          <a:xfrm>
            <a:off x="11123790" y="2764647"/>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03</a:t>
            </a:r>
            <a:endParaRPr lang="en-US" sz="900" b="1" dirty="0">
              <a:solidFill>
                <a:schemeClr val="bg1"/>
              </a:solidFill>
              <a:latin typeface="Figtree" pitchFamily="2" charset="0"/>
            </a:endParaRPr>
          </a:p>
        </p:txBody>
      </p:sp>
      <p:sp>
        <p:nvSpPr>
          <p:cNvPr id="19" name="Oval 18">
            <a:extLst>
              <a:ext uri="{FF2B5EF4-FFF2-40B4-BE49-F238E27FC236}">
                <a16:creationId xmlns:a16="http://schemas.microsoft.com/office/drawing/2014/main" id="{EF7D8D80-47D4-EB50-CEB2-D6CC919A520E}"/>
              </a:ext>
            </a:extLst>
          </p:cNvPr>
          <p:cNvSpPr/>
          <p:nvPr/>
        </p:nvSpPr>
        <p:spPr>
          <a:xfrm>
            <a:off x="11123790" y="3615345"/>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04</a:t>
            </a:r>
            <a:endParaRPr lang="en-US" sz="900" b="1" dirty="0">
              <a:solidFill>
                <a:schemeClr val="bg1"/>
              </a:solidFill>
              <a:latin typeface="Figtree" pitchFamily="2" charset="0"/>
            </a:endParaRPr>
          </a:p>
        </p:txBody>
      </p:sp>
      <p:sp>
        <p:nvSpPr>
          <p:cNvPr id="20" name="Oval 19">
            <a:extLst>
              <a:ext uri="{FF2B5EF4-FFF2-40B4-BE49-F238E27FC236}">
                <a16:creationId xmlns:a16="http://schemas.microsoft.com/office/drawing/2014/main" id="{FA0711C6-5787-35A8-BED9-6B4891700F43}"/>
              </a:ext>
            </a:extLst>
          </p:cNvPr>
          <p:cNvSpPr/>
          <p:nvPr/>
        </p:nvSpPr>
        <p:spPr>
          <a:xfrm>
            <a:off x="11123790" y="4466043"/>
            <a:ext cx="324000" cy="3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900" b="1">
                <a:solidFill>
                  <a:schemeClr val="bg1"/>
                </a:solidFill>
                <a:latin typeface="Figtree" pitchFamily="2" charset="0"/>
              </a:rPr>
              <a:t>05</a:t>
            </a:r>
            <a:endParaRPr lang="en-US" sz="900" b="1" dirty="0">
              <a:solidFill>
                <a:schemeClr val="bg1"/>
              </a:solidFill>
              <a:latin typeface="Figtree" pitchFamily="2" charset="0"/>
            </a:endParaRPr>
          </a:p>
        </p:txBody>
      </p:sp>
    </p:spTree>
    <p:extLst>
      <p:ext uri="{BB962C8B-B14F-4D97-AF65-F5344CB8AC3E}">
        <p14:creationId xmlns:p14="http://schemas.microsoft.com/office/powerpoint/2010/main" val="282772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1A13AECC-3EBA-9707-D5F0-5C762DFA4DCB}"/>
              </a:ext>
            </a:extLst>
          </p:cNvPr>
          <p:cNvPicPr>
            <a:picLocks noChangeAspect="1"/>
          </p:cNvPicPr>
          <p:nvPr/>
        </p:nvPicPr>
        <p:blipFill>
          <a:blip r:embed="rId2">
            <a:alphaModFix amt="10000"/>
          </a:blip>
          <a:stretch>
            <a:fillRect/>
          </a:stretch>
        </p:blipFill>
        <p:spPr>
          <a:xfrm>
            <a:off x="328684" y="310625"/>
            <a:ext cx="11534632" cy="6236749"/>
          </a:xfrm>
          <a:prstGeom prst="rect">
            <a:avLst/>
          </a:prstGeom>
        </p:spPr>
      </p:pic>
      <p:sp>
        <p:nvSpPr>
          <p:cNvPr id="3" name="TextBox 2">
            <a:extLst>
              <a:ext uri="{FF2B5EF4-FFF2-40B4-BE49-F238E27FC236}">
                <a16:creationId xmlns:a16="http://schemas.microsoft.com/office/drawing/2014/main" id="{ECA73449-3885-37B4-A1C3-129AB91DBC72}"/>
              </a:ext>
            </a:extLst>
          </p:cNvPr>
          <p:cNvSpPr txBox="1"/>
          <p:nvPr/>
        </p:nvSpPr>
        <p:spPr>
          <a:xfrm>
            <a:off x="708702" y="2800321"/>
            <a:ext cx="3416300" cy="1200329"/>
          </a:xfrm>
          <a:prstGeom prst="rect">
            <a:avLst/>
          </a:prstGeom>
          <a:noFill/>
        </p:spPr>
        <p:txBody>
          <a:bodyPr wrap="square">
            <a:spAutoFit/>
          </a:bodyPr>
          <a:lstStyle/>
          <a:p>
            <a:r>
              <a:rPr lang="en-US" sz="3600" b="1" dirty="0">
                <a:solidFill>
                  <a:schemeClr val="tx1">
                    <a:lumMod val="95000"/>
                    <a:lumOff val="5000"/>
                  </a:schemeClr>
                </a:solidFill>
                <a:latin typeface="Figtree" pitchFamily="2" charset="0"/>
              </a:rPr>
              <a:t>The Five-Stage Protocol</a:t>
            </a:r>
          </a:p>
        </p:txBody>
      </p:sp>
      <p:sp>
        <p:nvSpPr>
          <p:cNvPr id="4" name="Oval 3">
            <a:extLst>
              <a:ext uri="{FF2B5EF4-FFF2-40B4-BE49-F238E27FC236}">
                <a16:creationId xmlns:a16="http://schemas.microsoft.com/office/drawing/2014/main" id="{E04A1D26-E79D-DC36-D1C7-96C1EEFD55F3}"/>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3</a:t>
            </a:fld>
            <a:endParaRPr lang="en-US" sz="900" b="1" dirty="0">
              <a:solidFill>
                <a:schemeClr val="bg1"/>
              </a:solidFill>
              <a:latin typeface="Figtree" pitchFamily="2" charset="0"/>
            </a:endParaRPr>
          </a:p>
        </p:txBody>
      </p:sp>
      <p:grpSp>
        <p:nvGrpSpPr>
          <p:cNvPr id="22" name="Group 21">
            <a:extLst>
              <a:ext uri="{FF2B5EF4-FFF2-40B4-BE49-F238E27FC236}">
                <a16:creationId xmlns:a16="http://schemas.microsoft.com/office/drawing/2014/main" id="{080B197B-B89E-D822-B0E0-6ABAEEBC1F2A}"/>
              </a:ext>
            </a:extLst>
          </p:cNvPr>
          <p:cNvGrpSpPr/>
          <p:nvPr/>
        </p:nvGrpSpPr>
        <p:grpSpPr>
          <a:xfrm>
            <a:off x="5819529" y="1020049"/>
            <a:ext cx="806945" cy="806945"/>
            <a:chOff x="2591165" y="3229340"/>
            <a:chExt cx="904143" cy="904143"/>
          </a:xfrm>
        </p:grpSpPr>
        <p:sp>
          <p:nvSpPr>
            <p:cNvPr id="23" name="Oval 22">
              <a:extLst>
                <a:ext uri="{FF2B5EF4-FFF2-40B4-BE49-F238E27FC236}">
                  <a16:creationId xmlns:a16="http://schemas.microsoft.com/office/drawing/2014/main" id="{61AB935D-EC5D-B65B-D8BB-E6C2FAC2BE6B}"/>
                </a:ext>
              </a:extLst>
            </p:cNvPr>
            <p:cNvSpPr/>
            <p:nvPr/>
          </p:nvSpPr>
          <p:spPr>
            <a:xfrm>
              <a:off x="2591165" y="3229340"/>
              <a:ext cx="904143" cy="904143"/>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24" name="Graphic 23" descr="Chat outline">
              <a:extLst>
                <a:ext uri="{FF2B5EF4-FFF2-40B4-BE49-F238E27FC236}">
                  <a16:creationId xmlns:a16="http://schemas.microsoft.com/office/drawing/2014/main" id="{D3E3FA4E-5BEC-83B9-1D1B-9728A296641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813983" y="3452158"/>
              <a:ext cx="458508" cy="458508"/>
            </a:xfrm>
            <a:prstGeom prst="rect">
              <a:avLst/>
            </a:prstGeom>
          </p:spPr>
        </p:pic>
      </p:grpSp>
      <p:grpSp>
        <p:nvGrpSpPr>
          <p:cNvPr id="25" name="Group 24">
            <a:extLst>
              <a:ext uri="{FF2B5EF4-FFF2-40B4-BE49-F238E27FC236}">
                <a16:creationId xmlns:a16="http://schemas.microsoft.com/office/drawing/2014/main" id="{E0576D1F-A0B2-49EB-426E-22074856DA16}"/>
              </a:ext>
            </a:extLst>
          </p:cNvPr>
          <p:cNvGrpSpPr/>
          <p:nvPr/>
        </p:nvGrpSpPr>
        <p:grpSpPr>
          <a:xfrm>
            <a:off x="5819529" y="2014244"/>
            <a:ext cx="806945" cy="806945"/>
            <a:chOff x="2591165" y="3229340"/>
            <a:chExt cx="904143" cy="904143"/>
          </a:xfrm>
        </p:grpSpPr>
        <p:sp>
          <p:nvSpPr>
            <p:cNvPr id="26" name="Oval 25">
              <a:extLst>
                <a:ext uri="{FF2B5EF4-FFF2-40B4-BE49-F238E27FC236}">
                  <a16:creationId xmlns:a16="http://schemas.microsoft.com/office/drawing/2014/main" id="{B48CEF93-FCC2-6EC3-D94B-9890DB43FFBD}"/>
                </a:ext>
              </a:extLst>
            </p:cNvPr>
            <p:cNvSpPr/>
            <p:nvPr/>
          </p:nvSpPr>
          <p:spPr>
            <a:xfrm>
              <a:off x="2591165" y="3229340"/>
              <a:ext cx="904143" cy="904143"/>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27" name="Graphic 26" descr="Star outline">
              <a:extLst>
                <a:ext uri="{FF2B5EF4-FFF2-40B4-BE49-F238E27FC236}">
                  <a16:creationId xmlns:a16="http://schemas.microsoft.com/office/drawing/2014/main" id="{7E246749-428E-F04F-125C-3044BD584C3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813983" y="3452158"/>
              <a:ext cx="458508" cy="458508"/>
            </a:xfrm>
            <a:prstGeom prst="rect">
              <a:avLst/>
            </a:prstGeom>
          </p:spPr>
        </p:pic>
      </p:grpSp>
      <p:grpSp>
        <p:nvGrpSpPr>
          <p:cNvPr id="28" name="Group 27">
            <a:extLst>
              <a:ext uri="{FF2B5EF4-FFF2-40B4-BE49-F238E27FC236}">
                <a16:creationId xmlns:a16="http://schemas.microsoft.com/office/drawing/2014/main" id="{40BF83D3-7A2B-9FB3-2D00-B813F9E7C72C}"/>
              </a:ext>
            </a:extLst>
          </p:cNvPr>
          <p:cNvGrpSpPr/>
          <p:nvPr/>
        </p:nvGrpSpPr>
        <p:grpSpPr>
          <a:xfrm>
            <a:off x="5819528" y="3008438"/>
            <a:ext cx="806945" cy="806945"/>
            <a:chOff x="2591165" y="3229340"/>
            <a:chExt cx="904143" cy="904143"/>
          </a:xfrm>
        </p:grpSpPr>
        <p:sp>
          <p:nvSpPr>
            <p:cNvPr id="29" name="Oval 28">
              <a:extLst>
                <a:ext uri="{FF2B5EF4-FFF2-40B4-BE49-F238E27FC236}">
                  <a16:creationId xmlns:a16="http://schemas.microsoft.com/office/drawing/2014/main" id="{C87C4E30-B280-4AD7-4147-71B38F108B11}"/>
                </a:ext>
              </a:extLst>
            </p:cNvPr>
            <p:cNvSpPr/>
            <p:nvPr/>
          </p:nvSpPr>
          <p:spPr>
            <a:xfrm>
              <a:off x="2591165" y="3229340"/>
              <a:ext cx="904143" cy="904143"/>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30" name="Graphic 29" descr="Trophy outline">
              <a:extLst>
                <a:ext uri="{FF2B5EF4-FFF2-40B4-BE49-F238E27FC236}">
                  <a16:creationId xmlns:a16="http://schemas.microsoft.com/office/drawing/2014/main" id="{407A8A3C-508B-4BDA-2760-82F030E3EF8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813983" y="3452158"/>
              <a:ext cx="458508" cy="458508"/>
            </a:xfrm>
            <a:prstGeom prst="rect">
              <a:avLst/>
            </a:prstGeom>
          </p:spPr>
        </p:pic>
      </p:grpSp>
      <p:grpSp>
        <p:nvGrpSpPr>
          <p:cNvPr id="31" name="Group 30">
            <a:extLst>
              <a:ext uri="{FF2B5EF4-FFF2-40B4-BE49-F238E27FC236}">
                <a16:creationId xmlns:a16="http://schemas.microsoft.com/office/drawing/2014/main" id="{1DB9503C-F697-E9AE-1E64-ABC27E5CA056}"/>
              </a:ext>
            </a:extLst>
          </p:cNvPr>
          <p:cNvGrpSpPr/>
          <p:nvPr/>
        </p:nvGrpSpPr>
        <p:grpSpPr>
          <a:xfrm>
            <a:off x="5819526" y="4007022"/>
            <a:ext cx="806945" cy="806945"/>
            <a:chOff x="2591165" y="3229340"/>
            <a:chExt cx="904143" cy="904143"/>
          </a:xfrm>
        </p:grpSpPr>
        <p:sp>
          <p:nvSpPr>
            <p:cNvPr id="32" name="Oval 31">
              <a:extLst>
                <a:ext uri="{FF2B5EF4-FFF2-40B4-BE49-F238E27FC236}">
                  <a16:creationId xmlns:a16="http://schemas.microsoft.com/office/drawing/2014/main" id="{AC34C2A6-188E-3588-E58A-73B07BD8AFE5}"/>
                </a:ext>
              </a:extLst>
            </p:cNvPr>
            <p:cNvSpPr/>
            <p:nvPr/>
          </p:nvSpPr>
          <p:spPr>
            <a:xfrm>
              <a:off x="2591165" y="3229340"/>
              <a:ext cx="904143" cy="904143"/>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33" name="Graphic 32" descr="Completed outline">
              <a:extLst>
                <a:ext uri="{FF2B5EF4-FFF2-40B4-BE49-F238E27FC236}">
                  <a16:creationId xmlns:a16="http://schemas.microsoft.com/office/drawing/2014/main" id="{84346F5C-5C95-7004-3694-5BD28E9404A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813983" y="3452158"/>
              <a:ext cx="458508" cy="458508"/>
            </a:xfrm>
            <a:prstGeom prst="rect">
              <a:avLst/>
            </a:prstGeom>
          </p:spPr>
        </p:pic>
      </p:grpSp>
      <p:grpSp>
        <p:nvGrpSpPr>
          <p:cNvPr id="34" name="Group 33">
            <a:extLst>
              <a:ext uri="{FF2B5EF4-FFF2-40B4-BE49-F238E27FC236}">
                <a16:creationId xmlns:a16="http://schemas.microsoft.com/office/drawing/2014/main" id="{D110DF48-6E47-F90E-2EC4-C6AA1895A7EE}"/>
              </a:ext>
            </a:extLst>
          </p:cNvPr>
          <p:cNvGrpSpPr/>
          <p:nvPr/>
        </p:nvGrpSpPr>
        <p:grpSpPr>
          <a:xfrm>
            <a:off x="5819526" y="5005606"/>
            <a:ext cx="806945" cy="806945"/>
            <a:chOff x="2591165" y="3229340"/>
            <a:chExt cx="904143" cy="904143"/>
          </a:xfrm>
        </p:grpSpPr>
        <p:sp>
          <p:nvSpPr>
            <p:cNvPr id="35" name="Oval 34">
              <a:extLst>
                <a:ext uri="{FF2B5EF4-FFF2-40B4-BE49-F238E27FC236}">
                  <a16:creationId xmlns:a16="http://schemas.microsoft.com/office/drawing/2014/main" id="{2E42D3B3-1476-6095-7A19-738D896BCD6F}"/>
                </a:ext>
              </a:extLst>
            </p:cNvPr>
            <p:cNvSpPr/>
            <p:nvPr/>
          </p:nvSpPr>
          <p:spPr>
            <a:xfrm>
              <a:off x="2591165" y="3229340"/>
              <a:ext cx="904143" cy="904143"/>
            </a:xfrm>
            <a:prstGeom prst="ellipse">
              <a:avLst/>
            </a:prstGeom>
            <a:gradFill>
              <a:gsLst>
                <a:gs pos="0">
                  <a:srgbClr val="157E88"/>
                </a:gs>
                <a:gs pos="100000">
                  <a:srgbClr val="015A68"/>
                </a:gs>
              </a:gsLst>
              <a:lin ang="2700000" scaled="1"/>
            </a:gradFill>
            <a:ln w="762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igtree" panose="020F0502020204030204"/>
                <a:ea typeface="+mn-ea"/>
                <a:cs typeface="+mn-cs"/>
              </a:endParaRPr>
            </a:p>
          </p:txBody>
        </p:sp>
        <p:pic>
          <p:nvPicPr>
            <p:cNvPr id="36" name="Graphic 35" descr="Badge Question Mark outline">
              <a:extLst>
                <a:ext uri="{FF2B5EF4-FFF2-40B4-BE49-F238E27FC236}">
                  <a16:creationId xmlns:a16="http://schemas.microsoft.com/office/drawing/2014/main" id="{098ADB77-75CD-67CB-7C03-774620F7299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813983" y="3452158"/>
              <a:ext cx="458508" cy="458508"/>
            </a:xfrm>
            <a:prstGeom prst="rect">
              <a:avLst/>
            </a:prstGeom>
          </p:spPr>
        </p:pic>
      </p:grpSp>
      <p:sp>
        <p:nvSpPr>
          <p:cNvPr id="37" name="TextBox 36">
            <a:extLst>
              <a:ext uri="{FF2B5EF4-FFF2-40B4-BE49-F238E27FC236}">
                <a16:creationId xmlns:a16="http://schemas.microsoft.com/office/drawing/2014/main" id="{1D845AF9-2199-DB0D-59FA-F3C2CD33665B}"/>
              </a:ext>
            </a:extLst>
          </p:cNvPr>
          <p:cNvSpPr txBox="1"/>
          <p:nvPr/>
        </p:nvSpPr>
        <p:spPr>
          <a:xfrm>
            <a:off x="7188200" y="5006899"/>
            <a:ext cx="4013200" cy="728405"/>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a:ln>
                  <a:noFill/>
                </a:ln>
                <a:solidFill>
                  <a:srgbClr val="157E88"/>
                </a:solidFill>
                <a:effectLst/>
                <a:uLnTx/>
                <a:uFillTx/>
                <a:latin typeface="Figtree" pitchFamily="2" charset="0"/>
                <a:ea typeface="+mn-ea"/>
                <a:cs typeface="+mn-cs"/>
              </a:rPr>
              <a:t>Stage 5</a:t>
            </a:r>
          </a:p>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Figtree" pitchFamily="2" charset="0"/>
                <a:ea typeface="+mn-ea"/>
                <a:cs typeface="+mn-cs"/>
              </a:rPr>
              <a:t>The Feedforward Question</a:t>
            </a:r>
          </a:p>
        </p:txBody>
      </p:sp>
      <p:sp>
        <p:nvSpPr>
          <p:cNvPr id="38" name="TextBox 37">
            <a:extLst>
              <a:ext uri="{FF2B5EF4-FFF2-40B4-BE49-F238E27FC236}">
                <a16:creationId xmlns:a16="http://schemas.microsoft.com/office/drawing/2014/main" id="{517A263D-2720-7980-6BD9-7AA7D15B20B5}"/>
              </a:ext>
            </a:extLst>
          </p:cNvPr>
          <p:cNvSpPr txBox="1"/>
          <p:nvPr/>
        </p:nvSpPr>
        <p:spPr>
          <a:xfrm>
            <a:off x="7188200" y="4008315"/>
            <a:ext cx="4013200" cy="728405"/>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a:ln>
                  <a:noFill/>
                </a:ln>
                <a:solidFill>
                  <a:srgbClr val="157E88"/>
                </a:solidFill>
                <a:effectLst/>
                <a:uLnTx/>
                <a:uFillTx/>
                <a:latin typeface="Figtree" pitchFamily="2" charset="0"/>
                <a:ea typeface="+mn-ea"/>
                <a:cs typeface="+mn-cs"/>
              </a:rPr>
              <a:t>Stage 4</a:t>
            </a:r>
          </a:p>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Figtree" pitchFamily="2" charset="0"/>
                <a:ea typeface="+mn-ea"/>
                <a:cs typeface="+mn-cs"/>
              </a:rPr>
              <a:t>The Enabling Conditions</a:t>
            </a:r>
          </a:p>
        </p:txBody>
      </p:sp>
      <p:sp>
        <p:nvSpPr>
          <p:cNvPr id="39" name="TextBox 38">
            <a:extLst>
              <a:ext uri="{FF2B5EF4-FFF2-40B4-BE49-F238E27FC236}">
                <a16:creationId xmlns:a16="http://schemas.microsoft.com/office/drawing/2014/main" id="{7D7D4ED5-B3DE-008B-7E95-CF936D3D7F5E}"/>
              </a:ext>
            </a:extLst>
          </p:cNvPr>
          <p:cNvSpPr txBox="1"/>
          <p:nvPr/>
        </p:nvSpPr>
        <p:spPr>
          <a:xfrm>
            <a:off x="7188200" y="3009731"/>
            <a:ext cx="4013200" cy="728405"/>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a:ln>
                  <a:noFill/>
                </a:ln>
                <a:solidFill>
                  <a:srgbClr val="157E88"/>
                </a:solidFill>
                <a:effectLst/>
                <a:uLnTx/>
                <a:uFillTx/>
                <a:latin typeface="Figtree" pitchFamily="2" charset="0"/>
                <a:ea typeface="+mn-ea"/>
                <a:cs typeface="+mn-cs"/>
              </a:rPr>
              <a:t>Stage 3</a:t>
            </a:r>
          </a:p>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Figtree" pitchFamily="2" charset="0"/>
                <a:ea typeface="+mn-ea"/>
                <a:cs typeface="+mn-cs"/>
              </a:rPr>
              <a:t>The Peak Moment</a:t>
            </a:r>
          </a:p>
        </p:txBody>
      </p:sp>
      <p:sp>
        <p:nvSpPr>
          <p:cNvPr id="40" name="TextBox 39">
            <a:extLst>
              <a:ext uri="{FF2B5EF4-FFF2-40B4-BE49-F238E27FC236}">
                <a16:creationId xmlns:a16="http://schemas.microsoft.com/office/drawing/2014/main" id="{8D1391A2-2BC1-7C6F-2B49-AE97857C75CF}"/>
              </a:ext>
            </a:extLst>
          </p:cNvPr>
          <p:cNvSpPr txBox="1"/>
          <p:nvPr/>
        </p:nvSpPr>
        <p:spPr>
          <a:xfrm>
            <a:off x="7188200" y="2015537"/>
            <a:ext cx="4013200" cy="728405"/>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a:ln>
                  <a:noFill/>
                </a:ln>
                <a:solidFill>
                  <a:srgbClr val="157E88"/>
                </a:solidFill>
                <a:effectLst/>
                <a:uLnTx/>
                <a:uFillTx/>
                <a:latin typeface="Figtree" pitchFamily="2" charset="0"/>
                <a:ea typeface="+mn-ea"/>
                <a:cs typeface="+mn-cs"/>
              </a:rPr>
              <a:t>Stage 2</a:t>
            </a:r>
          </a:p>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Figtree" pitchFamily="2" charset="0"/>
                <a:ea typeface="+mn-ea"/>
                <a:cs typeface="+mn-cs"/>
              </a:rPr>
              <a:t>The Flourishing Story</a:t>
            </a:r>
          </a:p>
        </p:txBody>
      </p:sp>
      <p:sp>
        <p:nvSpPr>
          <p:cNvPr id="41" name="TextBox 40">
            <a:extLst>
              <a:ext uri="{FF2B5EF4-FFF2-40B4-BE49-F238E27FC236}">
                <a16:creationId xmlns:a16="http://schemas.microsoft.com/office/drawing/2014/main" id="{486E5A0B-0669-F1A8-A618-F393B1B77D30}"/>
              </a:ext>
            </a:extLst>
          </p:cNvPr>
          <p:cNvSpPr txBox="1"/>
          <p:nvPr/>
        </p:nvSpPr>
        <p:spPr>
          <a:xfrm>
            <a:off x="7188200" y="1025393"/>
            <a:ext cx="4013200" cy="728405"/>
          </a:xfrm>
          <a:prstGeom prst="rect">
            <a:avLst/>
          </a:prstGeom>
          <a:noFill/>
        </p:spPr>
        <p:txBody>
          <a:bodyPr wrap="square" anchor="ctr">
            <a:spAutoFit/>
          </a:bodyPr>
          <a:lstStyle/>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1400" b="0" i="0" u="none" strike="noStrike" kern="1200" cap="none" spc="0" normalizeH="0" baseline="0" noProof="0">
                <a:ln>
                  <a:noFill/>
                </a:ln>
                <a:solidFill>
                  <a:srgbClr val="157E88"/>
                </a:solidFill>
                <a:effectLst/>
                <a:uLnTx/>
                <a:uFillTx/>
                <a:latin typeface="Figtree" pitchFamily="2" charset="0"/>
                <a:ea typeface="+mn-ea"/>
                <a:cs typeface="+mn-cs"/>
              </a:rPr>
              <a:t>Stage 1</a:t>
            </a:r>
          </a:p>
          <a:p>
            <a:pPr marL="0" marR="0" lvl="0" indent="0" defTabSz="914400" rtl="0" eaLnBrk="1" fontAlgn="auto" latinLnBrk="0" hangingPunct="1">
              <a:lnSpc>
                <a:spcPct val="100000"/>
              </a:lnSpc>
              <a:spcBef>
                <a:spcPts val="200"/>
              </a:spcBef>
              <a:spcAft>
                <a:spcPts val="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Figtree" pitchFamily="2" charset="0"/>
                <a:ea typeface="+mn-ea"/>
                <a:cs typeface="+mn-cs"/>
              </a:rPr>
              <a:t>Opening</a:t>
            </a:r>
          </a:p>
        </p:txBody>
      </p:sp>
      <p:sp>
        <p:nvSpPr>
          <p:cNvPr id="5" name="Right Brace 4">
            <a:extLst>
              <a:ext uri="{FF2B5EF4-FFF2-40B4-BE49-F238E27FC236}">
                <a16:creationId xmlns:a16="http://schemas.microsoft.com/office/drawing/2014/main" id="{55C5B507-1F63-7624-88F4-01CEBD159E20}"/>
              </a:ext>
            </a:extLst>
          </p:cNvPr>
          <p:cNvSpPr/>
          <p:nvPr/>
        </p:nvSpPr>
        <p:spPr>
          <a:xfrm>
            <a:off x="11185454" y="1020049"/>
            <a:ext cx="436070" cy="3793918"/>
          </a:xfrm>
          <a:prstGeom prst="rightBrace">
            <a:avLst>
              <a:gd name="adj1" fmla="val 27842"/>
              <a:gd name="adj2" fmla="val 50000"/>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4245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2BD8-0484-65C8-65A8-9D0CBE07589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567A7A8-3293-11D6-D5EC-D1C13AD8256B}"/>
              </a:ext>
            </a:extLst>
          </p:cNvPr>
          <p:cNvSpPr txBox="1"/>
          <p:nvPr/>
        </p:nvSpPr>
        <p:spPr>
          <a:xfrm>
            <a:off x="3437826" y="524977"/>
            <a:ext cx="5316347" cy="979755"/>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a:ln>
                  <a:noFill/>
                </a:ln>
                <a:solidFill>
                  <a:srgbClr val="157E88"/>
                </a:solidFill>
                <a:effectLst/>
                <a:uLnTx/>
                <a:uFillTx/>
                <a:latin typeface="Figtree" pitchFamily="2" charset="0"/>
                <a:ea typeface="+mn-ea"/>
                <a:cs typeface="+mn-cs"/>
              </a:rPr>
              <a:t>Stage 1</a:t>
            </a:r>
          </a:p>
          <a:p>
            <a:pPr algn="ctr"/>
            <a:r>
              <a:rPr lang="en-US" sz="3600" b="1">
                <a:solidFill>
                  <a:schemeClr val="tx1">
                    <a:lumMod val="95000"/>
                    <a:lumOff val="5000"/>
                  </a:schemeClr>
                </a:solidFill>
                <a:latin typeface="Figtree" pitchFamily="2" charset="0"/>
              </a:rPr>
              <a:t>Opening</a:t>
            </a:r>
          </a:p>
        </p:txBody>
      </p:sp>
      <p:sp>
        <p:nvSpPr>
          <p:cNvPr id="4" name="Oval 3">
            <a:extLst>
              <a:ext uri="{FF2B5EF4-FFF2-40B4-BE49-F238E27FC236}">
                <a16:creationId xmlns:a16="http://schemas.microsoft.com/office/drawing/2014/main" id="{A193993E-8847-B37B-5A6F-C4697EA1D443}"/>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4</a:t>
            </a:fld>
            <a:endParaRPr lang="en-US" sz="900" b="1" dirty="0">
              <a:solidFill>
                <a:schemeClr val="bg1"/>
              </a:solidFill>
              <a:latin typeface="Figtree" pitchFamily="2" charset="0"/>
            </a:endParaRPr>
          </a:p>
        </p:txBody>
      </p:sp>
      <p:sp>
        <p:nvSpPr>
          <p:cNvPr id="5" name="TextBox 4">
            <a:extLst>
              <a:ext uri="{FF2B5EF4-FFF2-40B4-BE49-F238E27FC236}">
                <a16:creationId xmlns:a16="http://schemas.microsoft.com/office/drawing/2014/main" id="{788B80FC-E2E2-113E-704B-99F0487599C5}"/>
              </a:ext>
            </a:extLst>
          </p:cNvPr>
          <p:cNvSpPr txBox="1"/>
          <p:nvPr/>
        </p:nvSpPr>
        <p:spPr>
          <a:xfrm>
            <a:off x="3747942" y="5848971"/>
            <a:ext cx="4696114" cy="261610"/>
          </a:xfrm>
          <a:prstGeom prst="rect">
            <a:avLst/>
          </a:prstGeom>
          <a:noFill/>
        </p:spPr>
        <p:txBody>
          <a:bodyPr wrap="square" anchor="ctr">
            <a:spAutoFit/>
          </a:bodyPr>
          <a:lstStyle/>
          <a:p>
            <a:pPr algn="ctr"/>
            <a:r>
              <a:rPr lang="en-US" sz="1100" dirty="0">
                <a:solidFill>
                  <a:schemeClr val="tx1">
                    <a:lumMod val="65000"/>
                    <a:lumOff val="35000"/>
                  </a:schemeClr>
                </a:solidFill>
                <a:latin typeface="Figtree" pitchFamily="2" charset="0"/>
              </a:rPr>
              <a:t>^ A sign to breathe or delay a bit the flow of the sentence.</a:t>
            </a:r>
          </a:p>
        </p:txBody>
      </p:sp>
      <p:sp>
        <p:nvSpPr>
          <p:cNvPr id="6" name="TextBox 5">
            <a:extLst>
              <a:ext uri="{FF2B5EF4-FFF2-40B4-BE49-F238E27FC236}">
                <a16:creationId xmlns:a16="http://schemas.microsoft.com/office/drawing/2014/main" id="{EFC28BEA-47CC-016C-AD25-0DA9573F1814}"/>
              </a:ext>
            </a:extLst>
          </p:cNvPr>
          <p:cNvSpPr txBox="1"/>
          <p:nvPr/>
        </p:nvSpPr>
        <p:spPr>
          <a:xfrm>
            <a:off x="730986" y="2923740"/>
            <a:ext cx="4117462" cy="1169551"/>
          </a:xfrm>
          <a:prstGeom prst="rect">
            <a:avLst/>
          </a:prstGeom>
          <a:noFill/>
        </p:spPr>
        <p:txBody>
          <a:bodyPr wrap="square">
            <a:spAutoFit/>
          </a:bodyPr>
          <a:lstStyle/>
          <a:p>
            <a:pPr>
              <a:spcBef>
                <a:spcPts val="300"/>
              </a:spcBef>
              <a:spcAft>
                <a:spcPts val="300"/>
              </a:spcAft>
              <a:buClr>
                <a:srgbClr val="157E88"/>
              </a:buClr>
            </a:pPr>
            <a:r>
              <a:rPr lang="en-US" b="1">
                <a:latin typeface="Figtree" pitchFamily="2" charset="0"/>
              </a:rPr>
              <a:t>Guidelines:</a:t>
            </a:r>
          </a:p>
          <a:p>
            <a:pPr marL="285750" indent="-285750">
              <a:spcBef>
                <a:spcPts val="300"/>
              </a:spcBef>
              <a:spcAft>
                <a:spcPts val="300"/>
              </a:spcAft>
              <a:buClr>
                <a:srgbClr val="157E88"/>
              </a:buClr>
              <a:buFont typeface="Arial" panose="020B0604020202020204" pitchFamily="34" charset="0"/>
              <a:buChar char="•"/>
            </a:pPr>
            <a:endParaRPr lang="en-US" sz="1400">
              <a:latin typeface="Figtree" pitchFamily="2" charset="0"/>
            </a:endParaRP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Before starting, slow down until you can talk with a soothing voice</a:t>
            </a:r>
          </a:p>
        </p:txBody>
      </p:sp>
      <p:cxnSp>
        <p:nvCxnSpPr>
          <p:cNvPr id="10" name="Straight Connector 9">
            <a:extLst>
              <a:ext uri="{FF2B5EF4-FFF2-40B4-BE49-F238E27FC236}">
                <a16:creationId xmlns:a16="http://schemas.microsoft.com/office/drawing/2014/main" id="{12EEADF1-CF78-39D6-8C6B-0CFF47160BC3}"/>
              </a:ext>
            </a:extLst>
          </p:cNvPr>
          <p:cNvCxnSpPr>
            <a:cxnSpLocks/>
          </p:cNvCxnSpPr>
          <p:nvPr/>
        </p:nvCxnSpPr>
        <p:spPr>
          <a:xfrm>
            <a:off x="730985" y="3410390"/>
            <a:ext cx="4117463"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145BE8D-1BB8-323D-AC18-1368039D8A3C}"/>
              </a:ext>
            </a:extLst>
          </p:cNvPr>
          <p:cNvSpPr txBox="1"/>
          <p:nvPr/>
        </p:nvSpPr>
        <p:spPr>
          <a:xfrm>
            <a:off x="6545620" y="2480581"/>
            <a:ext cx="5121349" cy="2308324"/>
          </a:xfrm>
          <a:prstGeom prst="rect">
            <a:avLst/>
          </a:prstGeom>
          <a:noFill/>
        </p:spPr>
        <p:txBody>
          <a:bodyPr wrap="square">
            <a:spAutoFit/>
          </a:bodyPr>
          <a:lstStyle/>
          <a:p>
            <a:pPr algn="r"/>
            <a:r>
              <a:rPr lang="en-US" sz="2400" b="1" dirty="0">
                <a:latin typeface="Figtree" pitchFamily="2" charset="0"/>
              </a:rPr>
              <a:t xml:space="preserve">I can imagine that at work you must have had both negative experiences </a:t>
            </a:r>
            <a:r>
              <a:rPr lang="en-US" sz="2400" dirty="0">
                <a:latin typeface="Figtree" pitchFamily="2" charset="0"/>
              </a:rPr>
              <a:t xml:space="preserve">^ </a:t>
            </a:r>
            <a:r>
              <a:rPr lang="en-US" sz="2400" b="1" dirty="0">
                <a:latin typeface="Figtree" pitchFamily="2" charset="0"/>
              </a:rPr>
              <a:t>and positive experiences. Today, I would like to ask you questions about positive experiences. May I?”</a:t>
            </a:r>
          </a:p>
        </p:txBody>
      </p:sp>
      <p:pic>
        <p:nvPicPr>
          <p:cNvPr id="15" name="Graphic 14" descr="Open quotation mark with solid fill">
            <a:extLst>
              <a:ext uri="{FF2B5EF4-FFF2-40B4-BE49-F238E27FC236}">
                <a16:creationId xmlns:a16="http://schemas.microsoft.com/office/drawing/2014/main" id="{1EBF6326-F1A7-F979-0E52-2171AD1561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4195" y="1651620"/>
            <a:ext cx="906820" cy="906820"/>
          </a:xfrm>
          <a:prstGeom prst="rect">
            <a:avLst/>
          </a:prstGeom>
        </p:spPr>
      </p:pic>
      <p:sp>
        <p:nvSpPr>
          <p:cNvPr id="16" name="Oval 15"/>
          <p:cNvSpPr/>
          <p:nvPr/>
        </p:nvSpPr>
        <p:spPr>
          <a:xfrm>
            <a:off x="731520"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1</a:t>
            </a:r>
          </a:p>
        </p:txBody>
      </p:sp>
      <p:sp>
        <p:nvSpPr>
          <p:cNvPr id="17" name="Oval 16"/>
          <p:cNvSpPr/>
          <p:nvPr/>
        </p:nvSpPr>
        <p:spPr>
          <a:xfrm>
            <a:off x="1042416"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2</a:t>
            </a:r>
          </a:p>
        </p:txBody>
      </p:sp>
      <p:sp>
        <p:nvSpPr>
          <p:cNvPr id="18" name="Oval 17"/>
          <p:cNvSpPr/>
          <p:nvPr/>
        </p:nvSpPr>
        <p:spPr>
          <a:xfrm>
            <a:off x="1353312"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3</a:t>
            </a:r>
          </a:p>
        </p:txBody>
      </p:sp>
      <p:sp>
        <p:nvSpPr>
          <p:cNvPr id="19" name="Oval 18"/>
          <p:cNvSpPr/>
          <p:nvPr/>
        </p:nvSpPr>
        <p:spPr>
          <a:xfrm>
            <a:off x="1664208"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4</a:t>
            </a:r>
          </a:p>
        </p:txBody>
      </p:sp>
      <p:sp>
        <p:nvSpPr>
          <p:cNvPr id="20" name="Oval 19"/>
          <p:cNvSpPr/>
          <p:nvPr/>
        </p:nvSpPr>
        <p:spPr>
          <a:xfrm>
            <a:off x="1975104"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5</a:t>
            </a:r>
          </a:p>
        </p:txBody>
      </p:sp>
    </p:spTree>
    <p:extLst>
      <p:ext uri="{BB962C8B-B14F-4D97-AF65-F5344CB8AC3E}">
        <p14:creationId xmlns:p14="http://schemas.microsoft.com/office/powerpoint/2010/main" val="381470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7A0F0-E85A-07DB-B205-68671D911D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09353A5-CA9D-D5CD-F036-BEFEBD3845DD}"/>
              </a:ext>
            </a:extLst>
          </p:cNvPr>
          <p:cNvSpPr txBox="1"/>
          <p:nvPr/>
        </p:nvSpPr>
        <p:spPr>
          <a:xfrm>
            <a:off x="3437826" y="524977"/>
            <a:ext cx="5316347" cy="979755"/>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a:ln>
                  <a:noFill/>
                </a:ln>
                <a:solidFill>
                  <a:srgbClr val="157E88"/>
                </a:solidFill>
                <a:effectLst/>
                <a:uLnTx/>
                <a:uFillTx/>
                <a:latin typeface="Figtree" pitchFamily="2" charset="0"/>
                <a:ea typeface="+mn-ea"/>
                <a:cs typeface="+mn-cs"/>
              </a:rPr>
              <a:t>Stage 2</a:t>
            </a:r>
          </a:p>
          <a:p>
            <a:pPr algn="ctr"/>
            <a:r>
              <a:rPr lang="en-US" sz="3600" b="1">
                <a:solidFill>
                  <a:schemeClr val="tx1">
                    <a:lumMod val="95000"/>
                    <a:lumOff val="5000"/>
                  </a:schemeClr>
                </a:solidFill>
                <a:latin typeface="Figtree" pitchFamily="2" charset="0"/>
              </a:rPr>
              <a:t>The Flourishing Story</a:t>
            </a:r>
          </a:p>
        </p:txBody>
      </p:sp>
      <p:sp>
        <p:nvSpPr>
          <p:cNvPr id="4" name="Oval 3">
            <a:extLst>
              <a:ext uri="{FF2B5EF4-FFF2-40B4-BE49-F238E27FC236}">
                <a16:creationId xmlns:a16="http://schemas.microsoft.com/office/drawing/2014/main" id="{47DC008A-BB03-3FF5-1B4F-4DBAF858393B}"/>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5</a:t>
            </a:fld>
            <a:endParaRPr lang="en-US" sz="900" b="1" dirty="0">
              <a:solidFill>
                <a:schemeClr val="bg1"/>
              </a:solidFill>
              <a:latin typeface="Figtree" pitchFamily="2" charset="0"/>
            </a:endParaRPr>
          </a:p>
        </p:txBody>
      </p:sp>
      <p:sp>
        <p:nvSpPr>
          <p:cNvPr id="5" name="TextBox 4">
            <a:extLst>
              <a:ext uri="{FF2B5EF4-FFF2-40B4-BE49-F238E27FC236}">
                <a16:creationId xmlns:a16="http://schemas.microsoft.com/office/drawing/2014/main" id="{40CAA9B5-67B7-23BE-694F-BCACD02695A3}"/>
              </a:ext>
            </a:extLst>
          </p:cNvPr>
          <p:cNvSpPr txBox="1"/>
          <p:nvPr/>
        </p:nvSpPr>
        <p:spPr>
          <a:xfrm>
            <a:off x="3747942" y="5848971"/>
            <a:ext cx="4696114" cy="261610"/>
          </a:xfrm>
          <a:prstGeom prst="rect">
            <a:avLst/>
          </a:prstGeom>
          <a:noFill/>
        </p:spPr>
        <p:txBody>
          <a:bodyPr wrap="square" anchor="ctr">
            <a:spAutoFit/>
          </a:bodyPr>
          <a:lstStyle/>
          <a:p>
            <a:pPr algn="ctr"/>
            <a:r>
              <a:rPr lang="en-US" sz="1100" dirty="0">
                <a:solidFill>
                  <a:schemeClr val="tx1">
                    <a:lumMod val="65000"/>
                    <a:lumOff val="35000"/>
                  </a:schemeClr>
                </a:solidFill>
                <a:latin typeface="Figtree" pitchFamily="2" charset="0"/>
              </a:rPr>
              <a:t>^ A sign to breathe or delay a bit the flow of the sentence.</a:t>
            </a:r>
          </a:p>
        </p:txBody>
      </p:sp>
      <p:sp>
        <p:nvSpPr>
          <p:cNvPr id="6" name="TextBox 5">
            <a:extLst>
              <a:ext uri="{FF2B5EF4-FFF2-40B4-BE49-F238E27FC236}">
                <a16:creationId xmlns:a16="http://schemas.microsoft.com/office/drawing/2014/main" id="{51A89E87-09E5-86B6-A542-3B28304E87EA}"/>
              </a:ext>
            </a:extLst>
          </p:cNvPr>
          <p:cNvSpPr txBox="1"/>
          <p:nvPr/>
        </p:nvSpPr>
        <p:spPr>
          <a:xfrm>
            <a:off x="730985" y="2083766"/>
            <a:ext cx="4787309" cy="2908489"/>
          </a:xfrm>
          <a:prstGeom prst="rect">
            <a:avLst/>
          </a:prstGeom>
          <a:noFill/>
        </p:spPr>
        <p:txBody>
          <a:bodyPr wrap="square">
            <a:spAutoFit/>
          </a:bodyPr>
          <a:lstStyle/>
          <a:p>
            <a:pPr>
              <a:spcBef>
                <a:spcPts val="300"/>
              </a:spcBef>
              <a:spcAft>
                <a:spcPts val="300"/>
              </a:spcAft>
              <a:buClr>
                <a:srgbClr val="157E88"/>
              </a:buClr>
            </a:pPr>
            <a:r>
              <a:rPr lang="en-US" b="1">
                <a:latin typeface="Figtree" pitchFamily="2" charset="0"/>
              </a:rPr>
              <a:t>Guidelines:</a:t>
            </a:r>
          </a:p>
          <a:p>
            <a:pPr marL="285750" indent="-285750">
              <a:spcBef>
                <a:spcPts val="300"/>
              </a:spcBef>
              <a:spcAft>
                <a:spcPts val="300"/>
              </a:spcAft>
              <a:buClr>
                <a:srgbClr val="157E88"/>
              </a:buClr>
              <a:buFont typeface="Arial" panose="020B0604020202020204" pitchFamily="34" charset="0"/>
              <a:buChar char="•"/>
            </a:pPr>
            <a:endParaRPr lang="en-US" sz="1400">
              <a:latin typeface="Figtree" pitchFamily="2" charset="0"/>
            </a:endParaRP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Ensure the interviewee shares a specific experience, not generalizations - If needed: “Could you give me an example of a specific event?”</a:t>
            </a: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Check whether the interviewee would like to experience a similar story in the future. If not, return to Stage 2 for another story</a:t>
            </a: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Reflect the story you heard (e.g., “To ensure I got your story, let me tell you what I heard. I heard that …”)</a:t>
            </a: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Check your reflection by asking “What did I miss?”</a:t>
            </a:r>
          </a:p>
        </p:txBody>
      </p:sp>
      <p:cxnSp>
        <p:nvCxnSpPr>
          <p:cNvPr id="10" name="Straight Connector 9">
            <a:extLst>
              <a:ext uri="{FF2B5EF4-FFF2-40B4-BE49-F238E27FC236}">
                <a16:creationId xmlns:a16="http://schemas.microsoft.com/office/drawing/2014/main" id="{E7199272-1498-EFCB-B6E5-93E2A4775AD8}"/>
              </a:ext>
            </a:extLst>
          </p:cNvPr>
          <p:cNvCxnSpPr>
            <a:cxnSpLocks/>
          </p:cNvCxnSpPr>
          <p:nvPr/>
        </p:nvCxnSpPr>
        <p:spPr>
          <a:xfrm>
            <a:off x="730985" y="2570416"/>
            <a:ext cx="4861737"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7DC4FCA-40B3-A1C1-7639-8D5134D036AF}"/>
              </a:ext>
            </a:extLst>
          </p:cNvPr>
          <p:cNvSpPr txBox="1"/>
          <p:nvPr/>
        </p:nvSpPr>
        <p:spPr>
          <a:xfrm>
            <a:off x="6545620" y="2438052"/>
            <a:ext cx="5121349" cy="2308324"/>
          </a:xfrm>
          <a:prstGeom prst="rect">
            <a:avLst/>
          </a:prstGeom>
          <a:noFill/>
        </p:spPr>
        <p:txBody>
          <a:bodyPr wrap="square">
            <a:spAutoFit/>
          </a:bodyPr>
          <a:lstStyle/>
          <a:p>
            <a:pPr algn="r"/>
            <a:r>
              <a:rPr lang="en-US" sz="2400" b="1" dirty="0">
                <a:latin typeface="Figtree" pitchFamily="2" charset="0"/>
              </a:rPr>
              <a:t>Could you please tell me a story</a:t>
            </a:r>
            <a:r>
              <a:rPr lang="en-US" sz="2400" dirty="0">
                <a:latin typeface="Figtree" pitchFamily="2" charset="0"/>
              </a:rPr>
              <a:t>^</a:t>
            </a:r>
            <a:r>
              <a:rPr lang="en-US" sz="2400" b="1" dirty="0">
                <a:latin typeface="Figtree" pitchFamily="2" charset="0"/>
              </a:rPr>
              <a:t xml:space="preserve"> about an experience at work during which you felt at your best, full of life, and in a flow, even before the outcomes became known to you?”</a:t>
            </a:r>
          </a:p>
        </p:txBody>
      </p:sp>
      <p:pic>
        <p:nvPicPr>
          <p:cNvPr id="15" name="Graphic 14" descr="Open quotation mark with solid fill">
            <a:extLst>
              <a:ext uri="{FF2B5EF4-FFF2-40B4-BE49-F238E27FC236}">
                <a16:creationId xmlns:a16="http://schemas.microsoft.com/office/drawing/2014/main" id="{65A761CB-BDD4-113E-F1E6-27CF0F4A6B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4195" y="1609091"/>
            <a:ext cx="906820" cy="906820"/>
          </a:xfrm>
          <a:prstGeom prst="rect">
            <a:avLst/>
          </a:prstGeom>
        </p:spPr>
      </p:pic>
      <p:sp>
        <p:nvSpPr>
          <p:cNvPr id="16" name="Oval 15"/>
          <p:cNvSpPr/>
          <p:nvPr/>
        </p:nvSpPr>
        <p:spPr>
          <a:xfrm>
            <a:off x="731520"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1</a:t>
            </a:r>
          </a:p>
        </p:txBody>
      </p:sp>
      <p:sp>
        <p:nvSpPr>
          <p:cNvPr id="17" name="Oval 16"/>
          <p:cNvSpPr/>
          <p:nvPr/>
        </p:nvSpPr>
        <p:spPr>
          <a:xfrm>
            <a:off x="1042416"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2</a:t>
            </a:r>
          </a:p>
        </p:txBody>
      </p:sp>
      <p:sp>
        <p:nvSpPr>
          <p:cNvPr id="18" name="Oval 17"/>
          <p:cNvSpPr/>
          <p:nvPr/>
        </p:nvSpPr>
        <p:spPr>
          <a:xfrm>
            <a:off x="1353312"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3</a:t>
            </a:r>
          </a:p>
        </p:txBody>
      </p:sp>
      <p:sp>
        <p:nvSpPr>
          <p:cNvPr id="19" name="Oval 18"/>
          <p:cNvSpPr/>
          <p:nvPr/>
        </p:nvSpPr>
        <p:spPr>
          <a:xfrm>
            <a:off x="1664208"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4</a:t>
            </a:r>
          </a:p>
        </p:txBody>
      </p:sp>
      <p:sp>
        <p:nvSpPr>
          <p:cNvPr id="20" name="Oval 19"/>
          <p:cNvSpPr/>
          <p:nvPr/>
        </p:nvSpPr>
        <p:spPr>
          <a:xfrm>
            <a:off x="1975104"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5</a:t>
            </a:r>
          </a:p>
        </p:txBody>
      </p:sp>
    </p:spTree>
    <p:extLst>
      <p:ext uri="{BB962C8B-B14F-4D97-AF65-F5344CB8AC3E}">
        <p14:creationId xmlns:p14="http://schemas.microsoft.com/office/powerpoint/2010/main" val="384944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12C16-E001-604E-D2E9-29CFB21170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D8D966-B4F5-0A54-E9C0-8CBECD62B51A}"/>
              </a:ext>
            </a:extLst>
          </p:cNvPr>
          <p:cNvSpPr txBox="1"/>
          <p:nvPr/>
        </p:nvSpPr>
        <p:spPr>
          <a:xfrm>
            <a:off x="3437826" y="524977"/>
            <a:ext cx="5316347" cy="979755"/>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a:ln>
                  <a:noFill/>
                </a:ln>
                <a:solidFill>
                  <a:srgbClr val="157E88"/>
                </a:solidFill>
                <a:effectLst/>
                <a:uLnTx/>
                <a:uFillTx/>
                <a:latin typeface="Figtree" pitchFamily="2" charset="0"/>
                <a:ea typeface="+mn-ea"/>
                <a:cs typeface="+mn-cs"/>
              </a:rPr>
              <a:t>Stage 3</a:t>
            </a:r>
          </a:p>
          <a:p>
            <a:pPr algn="ctr"/>
            <a:r>
              <a:rPr lang="en-US" sz="3600" b="1">
                <a:solidFill>
                  <a:schemeClr val="tx1">
                    <a:lumMod val="95000"/>
                    <a:lumOff val="5000"/>
                  </a:schemeClr>
                </a:solidFill>
                <a:latin typeface="Figtree" pitchFamily="2" charset="0"/>
              </a:rPr>
              <a:t>The Peak Moment</a:t>
            </a:r>
          </a:p>
        </p:txBody>
      </p:sp>
      <p:sp>
        <p:nvSpPr>
          <p:cNvPr id="4" name="Oval 3">
            <a:extLst>
              <a:ext uri="{FF2B5EF4-FFF2-40B4-BE49-F238E27FC236}">
                <a16:creationId xmlns:a16="http://schemas.microsoft.com/office/drawing/2014/main" id="{2E227CA8-AAAE-9F36-F0B7-9C567ABBF685}"/>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6</a:t>
            </a:fld>
            <a:endParaRPr lang="en-US" sz="900" b="1" dirty="0">
              <a:solidFill>
                <a:schemeClr val="bg1"/>
              </a:solidFill>
              <a:latin typeface="Figtree" pitchFamily="2" charset="0"/>
            </a:endParaRPr>
          </a:p>
        </p:txBody>
      </p:sp>
      <p:sp>
        <p:nvSpPr>
          <p:cNvPr id="6" name="TextBox 5">
            <a:extLst>
              <a:ext uri="{FF2B5EF4-FFF2-40B4-BE49-F238E27FC236}">
                <a16:creationId xmlns:a16="http://schemas.microsoft.com/office/drawing/2014/main" id="{4440053C-BA80-2070-D7E6-37787932E45D}"/>
              </a:ext>
            </a:extLst>
          </p:cNvPr>
          <p:cNvSpPr txBox="1"/>
          <p:nvPr/>
        </p:nvSpPr>
        <p:spPr>
          <a:xfrm>
            <a:off x="730985" y="2328318"/>
            <a:ext cx="4330113" cy="2754600"/>
          </a:xfrm>
          <a:prstGeom prst="rect">
            <a:avLst/>
          </a:prstGeom>
          <a:noFill/>
        </p:spPr>
        <p:txBody>
          <a:bodyPr wrap="square">
            <a:spAutoFit/>
          </a:bodyPr>
          <a:lstStyle/>
          <a:p>
            <a:pPr>
              <a:spcBef>
                <a:spcPts val="300"/>
              </a:spcBef>
              <a:spcAft>
                <a:spcPts val="300"/>
              </a:spcAft>
              <a:buClr>
                <a:srgbClr val="157E88"/>
              </a:buClr>
            </a:pPr>
            <a:r>
              <a:rPr lang="en-US" b="1">
                <a:latin typeface="Figtree" pitchFamily="2" charset="0"/>
              </a:rPr>
              <a:t>Guidelines:</a:t>
            </a:r>
          </a:p>
          <a:p>
            <a:pPr marL="285750" indent="-285750">
              <a:spcBef>
                <a:spcPts val="300"/>
              </a:spcBef>
              <a:spcAft>
                <a:spcPts val="300"/>
              </a:spcAft>
              <a:buClr>
                <a:srgbClr val="157E88"/>
              </a:buClr>
              <a:buFont typeface="Arial" panose="020B0604020202020204" pitchFamily="34" charset="0"/>
              <a:buChar char="•"/>
            </a:pPr>
            <a:endParaRPr lang="en-US" sz="1400">
              <a:latin typeface="Figtree" pitchFamily="2" charset="0"/>
            </a:endParaRP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The question about thinking is a scaffolding question. If in response to this question the interviewee shares emotions, do not insist on thoughts, unless the interviewee cannot articulate the feeling. If the interviewee respond with a general feeling (e.g., “I felt good”), ask “Where in your body did you sense the feeling?”</a:t>
            </a:r>
          </a:p>
          <a:p>
            <a:pPr marL="285750" indent="-285750">
              <a:spcBef>
                <a:spcPts val="300"/>
              </a:spcBef>
              <a:spcAft>
                <a:spcPts val="300"/>
              </a:spcAft>
              <a:buClr>
                <a:srgbClr val="157E88"/>
              </a:buClr>
              <a:buFont typeface="Arial" panose="020B0604020202020204" pitchFamily="34" charset="0"/>
              <a:buChar char="•"/>
            </a:pPr>
            <a:r>
              <a:rPr lang="en-US" sz="1400">
                <a:latin typeface="Figtree" pitchFamily="2" charset="0"/>
              </a:rPr>
              <a:t>Ensure emotions are overwhelmingly positive - If not, return to Stage 2 for another story</a:t>
            </a:r>
          </a:p>
        </p:txBody>
      </p:sp>
      <p:cxnSp>
        <p:nvCxnSpPr>
          <p:cNvPr id="10" name="Straight Connector 9">
            <a:extLst>
              <a:ext uri="{FF2B5EF4-FFF2-40B4-BE49-F238E27FC236}">
                <a16:creationId xmlns:a16="http://schemas.microsoft.com/office/drawing/2014/main" id="{3C1002AE-9770-1DF9-3FCE-191AE0594AEA}"/>
              </a:ext>
            </a:extLst>
          </p:cNvPr>
          <p:cNvCxnSpPr>
            <a:cxnSpLocks/>
          </p:cNvCxnSpPr>
          <p:nvPr/>
        </p:nvCxnSpPr>
        <p:spPr>
          <a:xfrm>
            <a:off x="730985" y="2814968"/>
            <a:ext cx="4330113"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168905A-5373-2C34-16AE-A32AA39983D8}"/>
              </a:ext>
            </a:extLst>
          </p:cNvPr>
          <p:cNvSpPr txBox="1"/>
          <p:nvPr/>
        </p:nvSpPr>
        <p:spPr>
          <a:xfrm>
            <a:off x="5390708" y="2661338"/>
            <a:ext cx="6276262" cy="2308324"/>
          </a:xfrm>
          <a:prstGeom prst="rect">
            <a:avLst/>
          </a:prstGeom>
          <a:noFill/>
        </p:spPr>
        <p:txBody>
          <a:bodyPr wrap="square">
            <a:spAutoFit/>
          </a:bodyPr>
          <a:lstStyle/>
          <a:p>
            <a:pPr algn="r"/>
            <a:r>
              <a:rPr lang="en-US" sz="2400" b="1">
                <a:latin typeface="Figtree" pitchFamily="2" charset="0"/>
              </a:rPr>
              <a:t>“What was the peak moment of the experience?”</a:t>
            </a:r>
          </a:p>
          <a:p>
            <a:pPr algn="r"/>
            <a:r>
              <a:rPr lang="en-US" sz="2400" b="1">
                <a:latin typeface="Figtree" pitchFamily="2" charset="0"/>
              </a:rPr>
              <a:t>“What did you THINK at that moment?”</a:t>
            </a:r>
          </a:p>
          <a:p>
            <a:pPr algn="r"/>
            <a:r>
              <a:rPr lang="en-US" sz="2400" b="1">
                <a:latin typeface="Figtree" pitchFamily="2" charset="0"/>
              </a:rPr>
              <a:t>“What did you FEEL at that moment?”</a:t>
            </a:r>
          </a:p>
          <a:p>
            <a:pPr algn="r"/>
            <a:r>
              <a:rPr lang="en-US" sz="2400" b="1">
                <a:latin typeface="Figtree" pitchFamily="2" charset="0"/>
              </a:rPr>
              <a:t xml:space="preserve">“Would you like to re-experience </a:t>
            </a:r>
          </a:p>
          <a:p>
            <a:pPr algn="r"/>
            <a:r>
              <a:rPr lang="en-US" sz="2400" b="1">
                <a:latin typeface="Figtree" pitchFamily="2" charset="0"/>
              </a:rPr>
              <a:t>these emotions?”</a:t>
            </a:r>
          </a:p>
        </p:txBody>
      </p:sp>
      <p:pic>
        <p:nvPicPr>
          <p:cNvPr id="15" name="Graphic 14" descr="Open quotation mark with solid fill">
            <a:extLst>
              <a:ext uri="{FF2B5EF4-FFF2-40B4-BE49-F238E27FC236}">
                <a16:creationId xmlns:a16="http://schemas.microsoft.com/office/drawing/2014/main" id="{F32173AE-5E1B-FECB-2989-1FBC994389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4195" y="1832377"/>
            <a:ext cx="906820" cy="906820"/>
          </a:xfrm>
          <a:prstGeom prst="rect">
            <a:avLst/>
          </a:prstGeom>
        </p:spPr>
      </p:pic>
      <p:sp>
        <p:nvSpPr>
          <p:cNvPr id="16" name="Oval 15"/>
          <p:cNvSpPr/>
          <p:nvPr/>
        </p:nvSpPr>
        <p:spPr>
          <a:xfrm>
            <a:off x="731520"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1</a:t>
            </a:r>
          </a:p>
        </p:txBody>
      </p:sp>
      <p:sp>
        <p:nvSpPr>
          <p:cNvPr id="17" name="Oval 16"/>
          <p:cNvSpPr/>
          <p:nvPr/>
        </p:nvSpPr>
        <p:spPr>
          <a:xfrm>
            <a:off x="1042416"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2</a:t>
            </a:r>
          </a:p>
        </p:txBody>
      </p:sp>
      <p:sp>
        <p:nvSpPr>
          <p:cNvPr id="18" name="Oval 17"/>
          <p:cNvSpPr/>
          <p:nvPr/>
        </p:nvSpPr>
        <p:spPr>
          <a:xfrm>
            <a:off x="1353312"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3</a:t>
            </a:r>
          </a:p>
        </p:txBody>
      </p:sp>
      <p:sp>
        <p:nvSpPr>
          <p:cNvPr id="19" name="Oval 18"/>
          <p:cNvSpPr/>
          <p:nvPr/>
        </p:nvSpPr>
        <p:spPr>
          <a:xfrm>
            <a:off x="1664208"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4</a:t>
            </a:r>
          </a:p>
        </p:txBody>
      </p:sp>
      <p:sp>
        <p:nvSpPr>
          <p:cNvPr id="20" name="Oval 19"/>
          <p:cNvSpPr/>
          <p:nvPr/>
        </p:nvSpPr>
        <p:spPr>
          <a:xfrm>
            <a:off x="1975104"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5</a:t>
            </a:r>
          </a:p>
        </p:txBody>
      </p:sp>
    </p:spTree>
    <p:extLst>
      <p:ext uri="{BB962C8B-B14F-4D97-AF65-F5344CB8AC3E}">
        <p14:creationId xmlns:p14="http://schemas.microsoft.com/office/powerpoint/2010/main" val="382088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1595-F60E-5B33-7400-BC46688269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DF3384-0DE2-823D-6EC2-2AF663D553C0}"/>
              </a:ext>
            </a:extLst>
          </p:cNvPr>
          <p:cNvSpPr txBox="1"/>
          <p:nvPr/>
        </p:nvSpPr>
        <p:spPr>
          <a:xfrm>
            <a:off x="3437826" y="524977"/>
            <a:ext cx="5316347" cy="979755"/>
          </a:xfrm>
          <a:prstGeom prst="rect">
            <a:avLst/>
          </a:prstGeom>
          <a:noFill/>
        </p:spPr>
        <p:txBody>
          <a:bodyPr wrap="square">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a:ln>
                  <a:noFill/>
                </a:ln>
                <a:solidFill>
                  <a:srgbClr val="157E88"/>
                </a:solidFill>
                <a:effectLst/>
                <a:uLnTx/>
                <a:uFillTx/>
                <a:latin typeface="Figtree" pitchFamily="2" charset="0"/>
                <a:ea typeface="+mn-ea"/>
                <a:cs typeface="+mn-cs"/>
              </a:rPr>
              <a:t>Stage 4</a:t>
            </a:r>
          </a:p>
          <a:p>
            <a:pPr algn="ctr"/>
            <a:r>
              <a:rPr lang="en-US" sz="3600" b="1">
                <a:solidFill>
                  <a:schemeClr val="tx1">
                    <a:lumMod val="95000"/>
                    <a:lumOff val="5000"/>
                  </a:schemeClr>
                </a:solidFill>
                <a:latin typeface="Figtree" pitchFamily="2" charset="0"/>
              </a:rPr>
              <a:t>The Enabling Conditions</a:t>
            </a:r>
          </a:p>
        </p:txBody>
      </p:sp>
      <p:sp>
        <p:nvSpPr>
          <p:cNvPr id="4" name="Oval 3">
            <a:extLst>
              <a:ext uri="{FF2B5EF4-FFF2-40B4-BE49-F238E27FC236}">
                <a16:creationId xmlns:a16="http://schemas.microsoft.com/office/drawing/2014/main" id="{6F9C51A9-9434-4419-BCA3-9F4F71D9C33D}"/>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7</a:t>
            </a:fld>
            <a:endParaRPr lang="en-US" sz="900" b="1" dirty="0">
              <a:solidFill>
                <a:schemeClr val="bg1"/>
              </a:solidFill>
              <a:latin typeface="Figtree" pitchFamily="2" charset="0"/>
            </a:endParaRPr>
          </a:p>
        </p:txBody>
      </p:sp>
      <p:sp>
        <p:nvSpPr>
          <p:cNvPr id="6" name="TextBox 5">
            <a:extLst>
              <a:ext uri="{FF2B5EF4-FFF2-40B4-BE49-F238E27FC236}">
                <a16:creationId xmlns:a16="http://schemas.microsoft.com/office/drawing/2014/main" id="{1011564C-1980-857F-74FD-44644768644A}"/>
              </a:ext>
            </a:extLst>
          </p:cNvPr>
          <p:cNvSpPr txBox="1"/>
          <p:nvPr/>
        </p:nvSpPr>
        <p:spPr>
          <a:xfrm>
            <a:off x="730985" y="2540970"/>
            <a:ext cx="4330113" cy="2693045"/>
          </a:xfrm>
          <a:prstGeom prst="rect">
            <a:avLst/>
          </a:prstGeom>
          <a:noFill/>
        </p:spPr>
        <p:txBody>
          <a:bodyPr wrap="square">
            <a:spAutoFit/>
          </a:bodyPr>
          <a:lstStyle/>
          <a:p>
            <a:pPr>
              <a:spcBef>
                <a:spcPts val="300"/>
              </a:spcBef>
              <a:spcAft>
                <a:spcPts val="300"/>
              </a:spcAft>
              <a:buClr>
                <a:srgbClr val="157E88"/>
              </a:buClr>
            </a:pPr>
            <a:r>
              <a:rPr lang="en-US" b="1" dirty="0">
                <a:latin typeface="Figtree" pitchFamily="2" charset="0"/>
              </a:rPr>
              <a:t>Guidelines for Identifying Conditions:</a:t>
            </a:r>
          </a:p>
          <a:p>
            <a:pPr>
              <a:spcBef>
                <a:spcPts val="300"/>
              </a:spcBef>
              <a:spcAft>
                <a:spcPts val="300"/>
              </a:spcAft>
              <a:buClr>
                <a:srgbClr val="157E88"/>
              </a:buClr>
            </a:pPr>
            <a:endParaRPr lang="en-US" sz="1400" dirty="0">
              <a:latin typeface="Figtree" pitchFamily="2" charset="0"/>
            </a:endParaRPr>
          </a:p>
          <a:p>
            <a:pPr marL="285750" indent="-285750">
              <a:spcBef>
                <a:spcPts val="300"/>
              </a:spcBef>
              <a:spcAft>
                <a:spcPts val="300"/>
              </a:spcAft>
              <a:buClr>
                <a:srgbClr val="157E88"/>
              </a:buClr>
              <a:buFont typeface="Arial" panose="020B0604020202020204" pitchFamily="34" charset="0"/>
              <a:buChar char="•"/>
            </a:pPr>
            <a:r>
              <a:rPr lang="en-US" sz="1400" dirty="0">
                <a:latin typeface="Figtree" pitchFamily="2" charset="0"/>
              </a:rPr>
              <a:t>Reflect conditions back to the interviewee</a:t>
            </a:r>
          </a:p>
          <a:p>
            <a:pPr marL="285750" indent="-285750">
              <a:spcBef>
                <a:spcPts val="300"/>
              </a:spcBef>
              <a:spcAft>
                <a:spcPts val="300"/>
              </a:spcAft>
              <a:buClr>
                <a:srgbClr val="157E88"/>
              </a:buClr>
              <a:buFont typeface="Arial" panose="020B0604020202020204" pitchFamily="34" charset="0"/>
              <a:buChar char="•"/>
            </a:pPr>
            <a:r>
              <a:rPr lang="en-US" sz="1400" dirty="0">
                <a:latin typeface="Figtree" pitchFamily="2" charset="0"/>
              </a:rPr>
              <a:t>Ask “Is there anything else?” to broaden the range</a:t>
            </a:r>
          </a:p>
          <a:p>
            <a:pPr marL="285750" indent="-285750">
              <a:spcBef>
                <a:spcPts val="300"/>
              </a:spcBef>
              <a:spcAft>
                <a:spcPts val="300"/>
              </a:spcAft>
              <a:buClr>
                <a:srgbClr val="157E88"/>
              </a:buClr>
              <a:buFont typeface="Arial" panose="020B0604020202020204" pitchFamily="34" charset="0"/>
              <a:buChar char="•"/>
            </a:pPr>
            <a:r>
              <a:rPr lang="en-US" sz="1400" dirty="0">
                <a:latin typeface="Figtree" pitchFamily="2" charset="0"/>
              </a:rPr>
              <a:t>Ensure recognition of both internal and external factors: “What did you contribute to this success?” “Was there anyone or anything that helped?” and suggest conditions they                  may have overlooked</a:t>
            </a:r>
          </a:p>
        </p:txBody>
      </p:sp>
      <p:cxnSp>
        <p:nvCxnSpPr>
          <p:cNvPr id="10" name="Straight Connector 9">
            <a:extLst>
              <a:ext uri="{FF2B5EF4-FFF2-40B4-BE49-F238E27FC236}">
                <a16:creationId xmlns:a16="http://schemas.microsoft.com/office/drawing/2014/main" id="{5FDEA2E5-F5A6-BAF4-68E0-9E17A28C8C86}"/>
              </a:ext>
            </a:extLst>
          </p:cNvPr>
          <p:cNvCxnSpPr>
            <a:cxnSpLocks/>
          </p:cNvCxnSpPr>
          <p:nvPr/>
        </p:nvCxnSpPr>
        <p:spPr>
          <a:xfrm>
            <a:off x="730985" y="3027620"/>
            <a:ext cx="4330113"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90025C0-D699-AF7C-11FF-BF2D2707E9EA}"/>
              </a:ext>
            </a:extLst>
          </p:cNvPr>
          <p:cNvSpPr txBox="1"/>
          <p:nvPr/>
        </p:nvSpPr>
        <p:spPr>
          <a:xfrm>
            <a:off x="6350622" y="2873990"/>
            <a:ext cx="5316347" cy="1938992"/>
          </a:xfrm>
          <a:prstGeom prst="rect">
            <a:avLst/>
          </a:prstGeom>
          <a:noFill/>
        </p:spPr>
        <p:txBody>
          <a:bodyPr wrap="square">
            <a:spAutoFit/>
          </a:bodyPr>
          <a:lstStyle/>
          <a:p>
            <a:pPr algn="r"/>
            <a:r>
              <a:rPr lang="en-US" sz="2400" b="1" dirty="0">
                <a:latin typeface="Figtree" pitchFamily="2" charset="0"/>
              </a:rPr>
              <a:t>“What were the conditions that facilitated this story? That is, what were the conditions in you, others, the organization, location, or timing that made this story possible?”</a:t>
            </a:r>
          </a:p>
        </p:txBody>
      </p:sp>
      <p:pic>
        <p:nvPicPr>
          <p:cNvPr id="15" name="Graphic 14" descr="Open quotation mark with solid fill">
            <a:extLst>
              <a:ext uri="{FF2B5EF4-FFF2-40B4-BE49-F238E27FC236}">
                <a16:creationId xmlns:a16="http://schemas.microsoft.com/office/drawing/2014/main" id="{A814BCDC-CC53-3F9E-5E18-F34AB1A980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4195" y="2045029"/>
            <a:ext cx="906820" cy="906820"/>
          </a:xfrm>
          <a:prstGeom prst="rect">
            <a:avLst/>
          </a:prstGeom>
        </p:spPr>
      </p:pic>
      <p:sp>
        <p:nvSpPr>
          <p:cNvPr id="16" name="Oval 15"/>
          <p:cNvSpPr/>
          <p:nvPr/>
        </p:nvSpPr>
        <p:spPr>
          <a:xfrm>
            <a:off x="731520"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1</a:t>
            </a:r>
          </a:p>
        </p:txBody>
      </p:sp>
      <p:sp>
        <p:nvSpPr>
          <p:cNvPr id="17" name="Oval 16"/>
          <p:cNvSpPr/>
          <p:nvPr/>
        </p:nvSpPr>
        <p:spPr>
          <a:xfrm>
            <a:off x="1042416"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2</a:t>
            </a:r>
          </a:p>
        </p:txBody>
      </p:sp>
      <p:sp>
        <p:nvSpPr>
          <p:cNvPr id="18" name="Oval 17"/>
          <p:cNvSpPr/>
          <p:nvPr/>
        </p:nvSpPr>
        <p:spPr>
          <a:xfrm>
            <a:off x="1353312"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3</a:t>
            </a:r>
          </a:p>
        </p:txBody>
      </p:sp>
      <p:sp>
        <p:nvSpPr>
          <p:cNvPr id="19" name="Oval 18"/>
          <p:cNvSpPr/>
          <p:nvPr/>
        </p:nvSpPr>
        <p:spPr>
          <a:xfrm>
            <a:off x="1664208"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4</a:t>
            </a:r>
          </a:p>
        </p:txBody>
      </p:sp>
      <p:sp>
        <p:nvSpPr>
          <p:cNvPr id="20" name="Oval 19"/>
          <p:cNvSpPr/>
          <p:nvPr/>
        </p:nvSpPr>
        <p:spPr>
          <a:xfrm>
            <a:off x="1975104" y="6327648"/>
            <a:ext cx="219456" cy="219456"/>
          </a:xfrm>
          <a:prstGeom prst="ellipse">
            <a:avLst/>
          </a:prstGeom>
          <a:noFill/>
          <a:ln w="12700">
            <a:solidFill>
              <a:srgbClr val="9AA5AD"/>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9AA5AD"/>
                </a:solidFill>
                <a:latin typeface="Figtree"/>
              </a:rPr>
              <a:t>5</a:t>
            </a:r>
          </a:p>
        </p:txBody>
      </p:sp>
    </p:spTree>
    <p:extLst>
      <p:ext uri="{BB962C8B-B14F-4D97-AF65-F5344CB8AC3E}">
        <p14:creationId xmlns:p14="http://schemas.microsoft.com/office/powerpoint/2010/main" val="274216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326AA-A387-0F3B-BBA7-4C4044D78AD9}"/>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1E0F9F73-6384-CDD7-330B-ED7DB4C478A0}"/>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8</a:t>
            </a:fld>
            <a:endParaRPr lang="en-US" sz="900" b="1" dirty="0">
              <a:solidFill>
                <a:schemeClr val="bg1"/>
              </a:solidFill>
              <a:latin typeface="Figtree" pitchFamily="2" charset="0"/>
            </a:endParaRPr>
          </a:p>
        </p:txBody>
      </p:sp>
      <p:sp>
        <p:nvSpPr>
          <p:cNvPr id="5" name="TextBox 4"/>
          <p:cNvSpPr txBox="1"/>
          <p:nvPr/>
        </p:nvSpPr>
        <p:spPr>
          <a:xfrm>
            <a:off x="731520" y="411480"/>
            <a:ext cx="8229600" cy="822960"/>
          </a:xfrm>
          <a:prstGeom prst="rect">
            <a:avLst/>
          </a:prstGeom>
          <a:noFill/>
        </p:spPr>
        <p:txBody>
          <a:bodyPr wrap="none">
            <a:spAutoFit/>
          </a:bodyPr>
          <a:lstStyle/>
          <a:p>
            <a:r>
              <a:rPr sz="3200" b="1">
                <a:solidFill>
                  <a:srgbClr val="0E2841"/>
                </a:solidFill>
                <a:latin typeface="Figtree"/>
              </a:rPr>
              <a:t>The Five Stages at a Glance</a:t>
            </a:r>
          </a:p>
        </p:txBody>
      </p:sp>
      <p:sp>
        <p:nvSpPr>
          <p:cNvPr id="6" name="Rounded Rectangle 5"/>
          <p:cNvSpPr/>
          <p:nvPr/>
        </p:nvSpPr>
        <p:spPr>
          <a:xfrm>
            <a:off x="502920" y="1508760"/>
            <a:ext cx="2157984" cy="4297680"/>
          </a:xfrm>
          <a:prstGeom prst="roundRect">
            <a:avLst>
              <a:gd name="adj" fmla="val 500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lIns="146304" rIns="146304" tIns="822960"/>
          <a:lstStyle/>
          <a:p>
            <a:pPr algn="ctr"/>
            <a:r>
              <a:rPr sz="1500" b="1">
                <a:solidFill>
                  <a:srgbClr val="0E2841"/>
                </a:solidFill>
                <a:latin typeface="Figtree"/>
              </a:rPr>
              <a:t>Opening</a:t>
            </a:r>
          </a:p>
          <a:p>
            <a:pPr algn="ctr">
              <a:spcBef>
                <a:spcPts val="1000"/>
              </a:spcBef>
            </a:pPr>
            <a:r>
              <a:rPr sz="1250" b="0" i="1">
                <a:solidFill>
                  <a:srgbClr val="156082"/>
                </a:solidFill>
                <a:latin typeface="Figtree"/>
              </a:rPr>
              <a:t>“May I ask you questions about positive experiences at work?”</a:t>
            </a:r>
          </a:p>
        </p:txBody>
      </p:sp>
      <p:sp>
        <p:nvSpPr>
          <p:cNvPr id="7" name="Oval 6"/>
          <p:cNvSpPr/>
          <p:nvPr/>
        </p:nvSpPr>
        <p:spPr>
          <a:xfrm>
            <a:off x="1307592" y="1709928"/>
            <a:ext cx="548640" cy="548640"/>
          </a:xfrm>
          <a:prstGeom prst="ellipse">
            <a:avLst/>
          </a:prstGeom>
          <a:solidFill>
            <a:srgbClr val="15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sz="2200" b="1">
                <a:solidFill>
                  <a:srgbClr val="FFFFFF"/>
                </a:solidFill>
                <a:latin typeface="Figtree"/>
              </a:rPr>
              <a:t>1</a:t>
            </a:r>
          </a:p>
        </p:txBody>
      </p:sp>
      <p:sp>
        <p:nvSpPr>
          <p:cNvPr id="8" name="Rounded Rectangle 7"/>
          <p:cNvSpPr/>
          <p:nvPr/>
        </p:nvSpPr>
        <p:spPr>
          <a:xfrm>
            <a:off x="2761487" y="1508760"/>
            <a:ext cx="2157984" cy="4297680"/>
          </a:xfrm>
          <a:prstGeom prst="roundRect">
            <a:avLst>
              <a:gd name="adj" fmla="val 500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lIns="146304" rIns="146304" tIns="822960"/>
          <a:lstStyle/>
          <a:p>
            <a:pPr algn="ctr"/>
            <a:r>
              <a:rPr sz="1500" b="1">
                <a:solidFill>
                  <a:srgbClr val="0E2841"/>
                </a:solidFill>
                <a:latin typeface="Figtree"/>
              </a:rPr>
              <a:t>The Flourishing Story</a:t>
            </a:r>
          </a:p>
          <a:p>
            <a:pPr algn="ctr">
              <a:spcBef>
                <a:spcPts val="1000"/>
              </a:spcBef>
            </a:pPr>
            <a:r>
              <a:rPr sz="1250" b="0" i="1">
                <a:solidFill>
                  <a:srgbClr val="156082"/>
                </a:solidFill>
                <a:latin typeface="Figtree"/>
              </a:rPr>
              <a:t>“Tell me a story about a time you felt at your best, full of life, and in a flow.”</a:t>
            </a:r>
          </a:p>
        </p:txBody>
      </p:sp>
      <p:sp>
        <p:nvSpPr>
          <p:cNvPr id="9" name="Oval 8"/>
          <p:cNvSpPr/>
          <p:nvPr/>
        </p:nvSpPr>
        <p:spPr>
          <a:xfrm>
            <a:off x="3566159" y="1709928"/>
            <a:ext cx="548640" cy="548640"/>
          </a:xfrm>
          <a:prstGeom prst="ellipse">
            <a:avLst/>
          </a:prstGeom>
          <a:solidFill>
            <a:srgbClr val="15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sz="2200" b="1">
                <a:solidFill>
                  <a:srgbClr val="FFFFFF"/>
                </a:solidFill>
                <a:latin typeface="Figtree"/>
              </a:rPr>
              <a:t>2</a:t>
            </a:r>
          </a:p>
        </p:txBody>
      </p:sp>
      <p:sp>
        <p:nvSpPr>
          <p:cNvPr id="10" name="Rounded Rectangle 9"/>
          <p:cNvSpPr/>
          <p:nvPr/>
        </p:nvSpPr>
        <p:spPr>
          <a:xfrm>
            <a:off x="5020055" y="1508760"/>
            <a:ext cx="2157984" cy="4297680"/>
          </a:xfrm>
          <a:prstGeom prst="roundRect">
            <a:avLst>
              <a:gd name="adj" fmla="val 500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lIns="146304" rIns="146304" tIns="822960"/>
          <a:lstStyle/>
          <a:p>
            <a:pPr algn="ctr"/>
            <a:r>
              <a:rPr sz="1500" b="1">
                <a:solidFill>
                  <a:srgbClr val="0E2841"/>
                </a:solidFill>
                <a:latin typeface="Figtree"/>
              </a:rPr>
              <a:t>The Peak Moment</a:t>
            </a:r>
          </a:p>
          <a:p>
            <a:pPr algn="ctr">
              <a:spcBef>
                <a:spcPts val="1000"/>
              </a:spcBef>
            </a:pPr>
            <a:r>
              <a:rPr sz="1250" b="0" i="1">
                <a:solidFill>
                  <a:srgbClr val="156082"/>
                </a:solidFill>
                <a:latin typeface="Figtree"/>
              </a:rPr>
              <a:t>“What was the peak moment? What did you THINK and FEEL at that moment?”</a:t>
            </a:r>
          </a:p>
        </p:txBody>
      </p:sp>
      <p:sp>
        <p:nvSpPr>
          <p:cNvPr id="11" name="Oval 10"/>
          <p:cNvSpPr/>
          <p:nvPr/>
        </p:nvSpPr>
        <p:spPr>
          <a:xfrm>
            <a:off x="5824727" y="1709928"/>
            <a:ext cx="548640" cy="548640"/>
          </a:xfrm>
          <a:prstGeom prst="ellipse">
            <a:avLst/>
          </a:prstGeom>
          <a:solidFill>
            <a:srgbClr val="15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sz="2200" b="1">
                <a:solidFill>
                  <a:srgbClr val="FFFFFF"/>
                </a:solidFill>
                <a:latin typeface="Figtree"/>
              </a:rPr>
              <a:t>3</a:t>
            </a:r>
          </a:p>
        </p:txBody>
      </p:sp>
      <p:sp>
        <p:nvSpPr>
          <p:cNvPr id="12" name="Rounded Rectangle 11"/>
          <p:cNvSpPr/>
          <p:nvPr/>
        </p:nvSpPr>
        <p:spPr>
          <a:xfrm>
            <a:off x="7278623" y="1508760"/>
            <a:ext cx="2157984" cy="4297680"/>
          </a:xfrm>
          <a:prstGeom prst="roundRect">
            <a:avLst>
              <a:gd name="adj" fmla="val 500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lIns="146304" rIns="146304" tIns="822960"/>
          <a:lstStyle/>
          <a:p>
            <a:pPr algn="ctr"/>
            <a:r>
              <a:rPr sz="1500" b="1">
                <a:solidFill>
                  <a:srgbClr val="0E2841"/>
                </a:solidFill>
                <a:latin typeface="Figtree"/>
              </a:rPr>
              <a:t>The Enabling Conditions</a:t>
            </a:r>
          </a:p>
          <a:p>
            <a:pPr algn="ctr">
              <a:spcBef>
                <a:spcPts val="1000"/>
              </a:spcBef>
            </a:pPr>
            <a:r>
              <a:rPr sz="1250" b="0" i="1">
                <a:solidFill>
                  <a:srgbClr val="156082"/>
                </a:solidFill>
                <a:latin typeface="Figtree"/>
              </a:rPr>
              <a:t>“What conditions — in you, others, the organization — made this story possible?”</a:t>
            </a:r>
          </a:p>
        </p:txBody>
      </p:sp>
      <p:sp>
        <p:nvSpPr>
          <p:cNvPr id="13" name="Oval 12"/>
          <p:cNvSpPr/>
          <p:nvPr/>
        </p:nvSpPr>
        <p:spPr>
          <a:xfrm>
            <a:off x="8083295" y="1709928"/>
            <a:ext cx="548640" cy="548640"/>
          </a:xfrm>
          <a:prstGeom prst="ellipse">
            <a:avLst/>
          </a:prstGeom>
          <a:solidFill>
            <a:srgbClr val="15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sz="2200" b="1">
                <a:solidFill>
                  <a:srgbClr val="FFFFFF"/>
                </a:solidFill>
                <a:latin typeface="Figtree"/>
              </a:rPr>
              <a:t>4</a:t>
            </a:r>
          </a:p>
        </p:txBody>
      </p:sp>
      <p:sp>
        <p:nvSpPr>
          <p:cNvPr id="14" name="Rounded Rectangle 13"/>
          <p:cNvSpPr/>
          <p:nvPr/>
        </p:nvSpPr>
        <p:spPr>
          <a:xfrm>
            <a:off x="9537192" y="1508760"/>
            <a:ext cx="2157984" cy="4297680"/>
          </a:xfrm>
          <a:prstGeom prst="roundRect">
            <a:avLst>
              <a:gd name="adj" fmla="val 500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lIns="146304" rIns="146304" tIns="822960"/>
          <a:lstStyle/>
          <a:p>
            <a:pPr algn="ctr"/>
            <a:r>
              <a:rPr sz="1500" b="1">
                <a:solidFill>
                  <a:srgbClr val="0E2841"/>
                </a:solidFill>
                <a:latin typeface="Figtree"/>
              </a:rPr>
              <a:t>The Feedforward Question</a:t>
            </a:r>
          </a:p>
          <a:p>
            <a:pPr algn="ctr">
              <a:spcBef>
                <a:spcPts val="1000"/>
              </a:spcBef>
            </a:pPr>
            <a:r>
              <a:rPr sz="1250" b="0" i="1">
                <a:solidFill>
                  <a:srgbClr val="156082"/>
                </a:solidFill>
                <a:latin typeface="Figtree"/>
              </a:rPr>
              <a:t>“To what degree are these conditions present in your current plans and habits?”</a:t>
            </a:r>
          </a:p>
        </p:txBody>
      </p:sp>
      <p:sp>
        <p:nvSpPr>
          <p:cNvPr id="15" name="Oval 14"/>
          <p:cNvSpPr/>
          <p:nvPr/>
        </p:nvSpPr>
        <p:spPr>
          <a:xfrm>
            <a:off x="10341863" y="1709928"/>
            <a:ext cx="548640" cy="548640"/>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sz="2200" b="1">
                <a:solidFill>
                  <a:srgbClr val="FFFFFF"/>
                </a:solidFill>
                <a:latin typeface="Figtree"/>
              </a:rPr>
              <a:t>5</a:t>
            </a:r>
          </a:p>
        </p:txBody>
      </p:sp>
    </p:spTree>
    <p:extLst>
      <p:ext uri="{BB962C8B-B14F-4D97-AF65-F5344CB8AC3E}">
        <p14:creationId xmlns:p14="http://schemas.microsoft.com/office/powerpoint/2010/main" val="4151667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7E88"/>
        </a:solidFill>
        <a:effectLst/>
      </p:bgPr>
    </p:bg>
    <p:spTree>
      <p:nvGrpSpPr>
        <p:cNvPr id="1" name="">
          <a:extLst>
            <a:ext uri="{FF2B5EF4-FFF2-40B4-BE49-F238E27FC236}">
              <a16:creationId xmlns:a16="http://schemas.microsoft.com/office/drawing/2014/main" id="{A83079E7-50EC-6204-E9F3-02CAA2982F14}"/>
            </a:ext>
          </a:extLst>
        </p:cNvPr>
        <p:cNvGrpSpPr/>
        <p:nvPr/>
      </p:nvGrpSpPr>
      <p:grpSpPr>
        <a:xfrm>
          <a:off x="0" y="0"/>
          <a:ext cx="0" cy="0"/>
          <a:chOff x="0" y="0"/>
          <a:chExt cx="0" cy="0"/>
        </a:xfrm>
      </p:grpSpPr>
      <p:pic>
        <p:nvPicPr>
          <p:cNvPr id="7" name="Picture 6" descr="A person and person sitting in chairs talking  AI-generated content may be incorrect.">
            <a:extLst>
              <a:ext uri="{FF2B5EF4-FFF2-40B4-BE49-F238E27FC236}">
                <a16:creationId xmlns:a16="http://schemas.microsoft.com/office/drawing/2014/main" id="{01F1FF82-EF01-EC1F-BA2E-57E2318E8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113" y="0"/>
            <a:ext cx="10287887" cy="6858000"/>
          </a:xfrm>
          <a:prstGeom prst="rect">
            <a:avLst/>
          </a:prstGeom>
        </p:spPr>
      </p:pic>
      <p:sp>
        <p:nvSpPr>
          <p:cNvPr id="4" name="Oval 3">
            <a:extLst>
              <a:ext uri="{FF2B5EF4-FFF2-40B4-BE49-F238E27FC236}">
                <a16:creationId xmlns:a16="http://schemas.microsoft.com/office/drawing/2014/main" id="{6562AD28-FFA0-4AE2-1B82-7CEB2B37FB92}"/>
              </a:ext>
            </a:extLst>
          </p:cNvPr>
          <p:cNvSpPr/>
          <p:nvPr/>
        </p:nvSpPr>
        <p:spPr>
          <a:xfrm>
            <a:off x="11586765" y="6238887"/>
            <a:ext cx="288000" cy="28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FAF778E4-5475-4379-844A-19563C6A0860}" type="slidenum">
              <a:rPr lang="en-US" sz="900" b="1" smtClean="0">
                <a:solidFill>
                  <a:schemeClr val="bg1"/>
                </a:solidFill>
                <a:latin typeface="Figtree" pitchFamily="2" charset="0"/>
              </a:rPr>
              <a:t>9</a:t>
            </a:fld>
            <a:endParaRPr lang="en-US" sz="900" b="1" dirty="0">
              <a:solidFill>
                <a:schemeClr val="bg1"/>
              </a:solidFill>
              <a:latin typeface="Figtree" pitchFamily="2" charset="0"/>
            </a:endParaRPr>
          </a:p>
        </p:txBody>
      </p:sp>
      <p:sp>
        <p:nvSpPr>
          <p:cNvPr id="8" name="Rectangle 7">
            <a:extLst>
              <a:ext uri="{FF2B5EF4-FFF2-40B4-BE49-F238E27FC236}">
                <a16:creationId xmlns:a16="http://schemas.microsoft.com/office/drawing/2014/main" id="{97196984-1844-FF1E-125E-03E063893B08}"/>
              </a:ext>
            </a:extLst>
          </p:cNvPr>
          <p:cNvSpPr/>
          <p:nvPr/>
        </p:nvSpPr>
        <p:spPr>
          <a:xfrm>
            <a:off x="1904113" y="0"/>
            <a:ext cx="10252821" cy="6857999"/>
          </a:xfrm>
          <a:prstGeom prst="rect">
            <a:avLst/>
          </a:prstGeom>
          <a:gradFill>
            <a:gsLst>
              <a:gs pos="0">
                <a:srgbClr val="157E88"/>
              </a:gs>
              <a:gs pos="100000">
                <a:srgbClr val="157E88">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1331C1-6094-F224-F325-7780746677C9}"/>
              </a:ext>
            </a:extLst>
          </p:cNvPr>
          <p:cNvSpPr txBox="1"/>
          <p:nvPr/>
        </p:nvSpPr>
        <p:spPr>
          <a:xfrm>
            <a:off x="5978483" y="444247"/>
            <a:ext cx="5316347" cy="1533753"/>
          </a:xfrm>
          <a:prstGeom prst="rect">
            <a:avLst/>
          </a:prstGeom>
          <a:noFill/>
        </p:spPr>
        <p:txBody>
          <a:bodyPr wrap="square">
            <a:spAutoFit/>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US" sz="2000" b="1" i="0" u="none" strike="noStrike" kern="1200" cap="none" spc="0" normalizeH="0" baseline="0" noProof="0">
                <a:ln>
                  <a:noFill/>
                </a:ln>
                <a:solidFill>
                  <a:schemeClr val="accent2"/>
                </a:solidFill>
                <a:effectLst/>
                <a:uLnTx/>
                <a:uFillTx/>
                <a:latin typeface="Figtree" pitchFamily="2" charset="0"/>
                <a:ea typeface="+mn-ea"/>
                <a:cs typeface="+mn-cs"/>
              </a:rPr>
              <a:t>Stage 5</a:t>
            </a:r>
          </a:p>
          <a:p>
            <a:pPr algn="r"/>
            <a:r>
              <a:rPr lang="en-US" sz="3600" b="1">
                <a:solidFill>
                  <a:schemeClr val="bg1"/>
                </a:solidFill>
                <a:latin typeface="Figtree" pitchFamily="2" charset="0"/>
              </a:rPr>
              <a:t>The Feedforward Question</a:t>
            </a:r>
          </a:p>
        </p:txBody>
      </p:sp>
      <p:sp>
        <p:nvSpPr>
          <p:cNvPr id="13" name="TextBox 12">
            <a:extLst>
              <a:ext uri="{FF2B5EF4-FFF2-40B4-BE49-F238E27FC236}">
                <a16:creationId xmlns:a16="http://schemas.microsoft.com/office/drawing/2014/main" id="{06ACF44D-527F-27AE-8B1C-ACB6B4E2B2B8}"/>
              </a:ext>
            </a:extLst>
          </p:cNvPr>
          <p:cNvSpPr txBox="1"/>
          <p:nvPr/>
        </p:nvSpPr>
        <p:spPr>
          <a:xfrm>
            <a:off x="1020726" y="2335158"/>
            <a:ext cx="6475228" cy="2677656"/>
          </a:xfrm>
          <a:prstGeom prst="rect">
            <a:avLst/>
          </a:prstGeom>
          <a:noFill/>
        </p:spPr>
        <p:txBody>
          <a:bodyPr wrap="square">
            <a:spAutoFit/>
          </a:bodyPr>
          <a:lstStyle/>
          <a:p>
            <a:r>
              <a:rPr lang="en-US" sz="2400" b="1">
                <a:solidFill>
                  <a:schemeClr val="bg1"/>
                </a:solidFill>
                <a:latin typeface="Figtree" pitchFamily="2" charset="0"/>
              </a:rPr>
              <a:t>Consider the conditions we just discovered. These conditions may be your inner code for personal flourishing and optimal performance at work. To what degree are these conditions present in your habits, current circumstances, and plans for the immediate future?”</a:t>
            </a:r>
          </a:p>
        </p:txBody>
      </p:sp>
      <p:pic>
        <p:nvPicPr>
          <p:cNvPr id="15" name="Graphic 14" descr="Open quotation mark with solid fill">
            <a:extLst>
              <a:ext uri="{FF2B5EF4-FFF2-40B4-BE49-F238E27FC236}">
                <a16:creationId xmlns:a16="http://schemas.microsoft.com/office/drawing/2014/main" id="{FF7BB538-99DB-BB1D-DA8C-B2AEC47282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315" y="1506537"/>
            <a:ext cx="906820" cy="906820"/>
          </a:xfrm>
          <a:prstGeom prst="rect">
            <a:avLst/>
          </a:prstGeom>
        </p:spPr>
      </p:pic>
      <p:sp>
        <p:nvSpPr>
          <p:cNvPr id="16" name="Oval 15"/>
          <p:cNvSpPr/>
          <p:nvPr/>
        </p:nvSpPr>
        <p:spPr>
          <a:xfrm>
            <a:off x="731520" y="6327648"/>
            <a:ext cx="219456" cy="219456"/>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1</a:t>
            </a:r>
          </a:p>
        </p:txBody>
      </p:sp>
      <p:sp>
        <p:nvSpPr>
          <p:cNvPr id="17" name="Oval 16"/>
          <p:cNvSpPr/>
          <p:nvPr/>
        </p:nvSpPr>
        <p:spPr>
          <a:xfrm>
            <a:off x="1042416" y="6327648"/>
            <a:ext cx="219456" cy="219456"/>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2</a:t>
            </a:r>
          </a:p>
        </p:txBody>
      </p:sp>
      <p:sp>
        <p:nvSpPr>
          <p:cNvPr id="18" name="Oval 17"/>
          <p:cNvSpPr/>
          <p:nvPr/>
        </p:nvSpPr>
        <p:spPr>
          <a:xfrm>
            <a:off x="1353312" y="6327648"/>
            <a:ext cx="219456" cy="219456"/>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3</a:t>
            </a:r>
          </a:p>
        </p:txBody>
      </p:sp>
      <p:sp>
        <p:nvSpPr>
          <p:cNvPr id="19" name="Oval 18"/>
          <p:cNvSpPr/>
          <p:nvPr/>
        </p:nvSpPr>
        <p:spPr>
          <a:xfrm>
            <a:off x="1664208" y="6327648"/>
            <a:ext cx="219456" cy="219456"/>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4</a:t>
            </a:r>
          </a:p>
        </p:txBody>
      </p:sp>
      <p:sp>
        <p:nvSpPr>
          <p:cNvPr id="20" name="Oval 19"/>
          <p:cNvSpPr/>
          <p:nvPr/>
        </p:nvSpPr>
        <p:spPr>
          <a:xfrm>
            <a:off x="1975104" y="6327648"/>
            <a:ext cx="219456" cy="219456"/>
          </a:xfrm>
          <a:prstGeom prst="ellipse">
            <a:avLst/>
          </a:prstGeom>
          <a:solidFill>
            <a:srgbClr val="E97132"/>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r>
              <a:rPr sz="900" b="1">
                <a:solidFill>
                  <a:srgbClr val="FFFFFF"/>
                </a:solidFill>
                <a:latin typeface="Figtree"/>
              </a:rPr>
              <a:t>5</a:t>
            </a:r>
          </a:p>
        </p:txBody>
      </p:sp>
    </p:spTree>
    <p:extLst>
      <p:ext uri="{BB962C8B-B14F-4D97-AF65-F5344CB8AC3E}">
        <p14:creationId xmlns:p14="http://schemas.microsoft.com/office/powerpoint/2010/main" val="931826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703</TotalTime>
  <Words>1418</Words>
  <Application>Microsoft Macintosh PowerPoint</Application>
  <PresentationFormat>Widescreen</PresentationFormat>
  <Paragraphs>163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Figtree</vt:lpstr>
      <vt:lpstr>Aptos Display</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Bogoljub Milic</dc:creator>
  <cp:lastModifiedBy>Avraham N Kluger</cp:lastModifiedBy>
  <cp:revision>21</cp:revision>
  <dcterms:created xsi:type="dcterms:W3CDTF">2025-05-23T14:14:44Z</dcterms:created>
  <dcterms:modified xsi:type="dcterms:W3CDTF">2025-11-17T15:48:09Z</dcterms:modified>
</cp:coreProperties>
</file>