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81" r:id="rId3"/>
    <p:sldId id="256" r:id="rId4"/>
    <p:sldId id="291" r:id="rId5"/>
    <p:sldId id="292" r:id="rId6"/>
    <p:sldId id="284" r:id="rId7"/>
    <p:sldId id="287" r:id="rId8"/>
    <p:sldId id="288" r:id="rId9"/>
    <p:sldId id="289" r:id="rId10"/>
    <p:sldId id="260" r:id="rId11"/>
    <p:sldId id="268" r:id="rId12"/>
    <p:sldId id="261" r:id="rId13"/>
    <p:sldId id="266" r:id="rId14"/>
    <p:sldId id="272" r:id="rId15"/>
    <p:sldId id="290" r:id="rId16"/>
    <p:sldId id="273" r:id="rId17"/>
    <p:sldId id="269" r:id="rId18"/>
    <p:sldId id="270" r:id="rId19"/>
    <p:sldId id="293" r:id="rId20"/>
    <p:sldId id="275" r:id="rId21"/>
    <p:sldId id="294" r:id="rId22"/>
    <p:sldId id="276" r:id="rId23"/>
    <p:sldId id="280" r:id="rId24"/>
    <p:sldId id="277"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40" userDrawn="1">
          <p15:clr>
            <a:srgbClr val="A4A3A4"/>
          </p15:clr>
        </p15:guide>
        <p15:guide id="2" pos="665" userDrawn="1">
          <p15:clr>
            <a:srgbClr val="A4A3A4"/>
          </p15:clr>
        </p15:guide>
        <p15:guide id="3" orient="horz" pos="777" userDrawn="1">
          <p15:clr>
            <a:srgbClr val="A4A3A4"/>
          </p15:clr>
        </p15:guide>
        <p15:guide id="4" orient="horz" pos="1321" userDrawn="1">
          <p15:clr>
            <a:srgbClr val="A4A3A4"/>
          </p15:clr>
        </p15:guide>
        <p15:guide id="5" pos="70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88" d="100"/>
          <a:sy n="88" d="100"/>
        </p:scale>
        <p:origin x="-516" y="-108"/>
      </p:cViewPr>
      <p:guideLst>
        <p:guide orient="horz" pos="640"/>
        <p:guide orient="horz" pos="777"/>
        <p:guide orient="horz" pos="1321"/>
        <p:guide pos="665"/>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A0708-8240-4EC4-A70E-46125C5071F6}" type="datetimeFigureOut">
              <a:rPr lang="en-US" smtClean="0"/>
              <a:t>2/17/2015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A0BC0-500B-485A-9ECF-70C99680777B}" type="slidenum">
              <a:rPr lang="en-US" smtClean="0"/>
              <a:t>‹#›</a:t>
            </a:fld>
            <a:endParaRPr lang="en-US"/>
          </a:p>
        </p:txBody>
      </p:sp>
    </p:spTree>
    <p:extLst>
      <p:ext uri="{BB962C8B-B14F-4D97-AF65-F5344CB8AC3E}">
        <p14:creationId xmlns:p14="http://schemas.microsoft.com/office/powerpoint/2010/main" val="141149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533B6076-E4D4-4FB4-B1D6-DB33AB31169C}" type="slidenum">
              <a:rPr lang="he-IL">
                <a:solidFill>
                  <a:prstClr val="black"/>
                </a:solidFill>
              </a:rPr>
              <a:pPr/>
              <a:t>1</a:t>
            </a:fld>
            <a:endParaRPr lang="he-IL">
              <a:solidFill>
                <a:prstClr val="black"/>
              </a:solidFill>
            </a:endParaRPr>
          </a:p>
        </p:txBody>
      </p:sp>
    </p:spTree>
    <p:extLst>
      <p:ext uri="{BB962C8B-B14F-4D97-AF65-F5344CB8AC3E}">
        <p14:creationId xmlns:p14="http://schemas.microsoft.com/office/powerpoint/2010/main" val="963823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10</a:t>
            </a:fld>
            <a:endParaRPr lang="en-US"/>
          </a:p>
        </p:txBody>
      </p:sp>
    </p:spTree>
    <p:extLst>
      <p:ext uri="{BB962C8B-B14F-4D97-AF65-F5344CB8AC3E}">
        <p14:creationId xmlns:p14="http://schemas.microsoft.com/office/powerpoint/2010/main" val="326433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11</a:t>
            </a:fld>
            <a:endParaRPr lang="en-US"/>
          </a:p>
        </p:txBody>
      </p:sp>
    </p:spTree>
    <p:extLst>
      <p:ext uri="{BB962C8B-B14F-4D97-AF65-F5344CB8AC3E}">
        <p14:creationId xmlns:p14="http://schemas.microsoft.com/office/powerpoint/2010/main" val="423693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12</a:t>
            </a:fld>
            <a:endParaRPr lang="en-US"/>
          </a:p>
        </p:txBody>
      </p:sp>
    </p:spTree>
    <p:extLst>
      <p:ext uri="{BB962C8B-B14F-4D97-AF65-F5344CB8AC3E}">
        <p14:creationId xmlns:p14="http://schemas.microsoft.com/office/powerpoint/2010/main" val="66633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13</a:t>
            </a:fld>
            <a:endParaRPr lang="en-US"/>
          </a:p>
        </p:txBody>
      </p:sp>
    </p:spTree>
    <p:extLst>
      <p:ext uri="{BB962C8B-B14F-4D97-AF65-F5344CB8AC3E}">
        <p14:creationId xmlns:p14="http://schemas.microsoft.com/office/powerpoint/2010/main" val="117598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14</a:t>
            </a:fld>
            <a:endParaRPr lang="en-US"/>
          </a:p>
        </p:txBody>
      </p:sp>
    </p:spTree>
    <p:extLst>
      <p:ext uri="{BB962C8B-B14F-4D97-AF65-F5344CB8AC3E}">
        <p14:creationId xmlns:p14="http://schemas.microsoft.com/office/powerpoint/2010/main" val="260599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pPr>
              <a:defRPr/>
            </a:pPr>
            <a:fld id="{82F83F74-25A4-4BB4-A7BB-BDFF847EA5C1}" type="slidenum">
              <a:rPr lang="en-US" smtClean="0"/>
              <a:pPr>
                <a:defRPr/>
              </a:pPr>
              <a:t>15</a:t>
            </a:fld>
            <a:endParaRPr lang="en-US"/>
          </a:p>
        </p:txBody>
      </p:sp>
    </p:spTree>
    <p:extLst>
      <p:ext uri="{BB962C8B-B14F-4D97-AF65-F5344CB8AC3E}">
        <p14:creationId xmlns:p14="http://schemas.microsoft.com/office/powerpoint/2010/main" val="354090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16</a:t>
            </a:fld>
            <a:endParaRPr lang="en-US"/>
          </a:p>
        </p:txBody>
      </p:sp>
    </p:spTree>
    <p:extLst>
      <p:ext uri="{BB962C8B-B14F-4D97-AF65-F5344CB8AC3E}">
        <p14:creationId xmlns:p14="http://schemas.microsoft.com/office/powerpoint/2010/main" val="399950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17</a:t>
            </a:fld>
            <a:endParaRPr lang="en-US"/>
          </a:p>
        </p:txBody>
      </p:sp>
    </p:spTree>
    <p:extLst>
      <p:ext uri="{BB962C8B-B14F-4D97-AF65-F5344CB8AC3E}">
        <p14:creationId xmlns:p14="http://schemas.microsoft.com/office/powerpoint/2010/main" val="48502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18</a:t>
            </a:fld>
            <a:endParaRPr lang="en-US"/>
          </a:p>
        </p:txBody>
      </p:sp>
    </p:spTree>
    <p:extLst>
      <p:ext uri="{BB962C8B-B14F-4D97-AF65-F5344CB8AC3E}">
        <p14:creationId xmlns:p14="http://schemas.microsoft.com/office/powerpoint/2010/main" val="19291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19</a:t>
            </a:fld>
            <a:endParaRPr lang="en-US"/>
          </a:p>
        </p:txBody>
      </p:sp>
    </p:spTree>
    <p:extLst>
      <p:ext uri="{BB962C8B-B14F-4D97-AF65-F5344CB8AC3E}">
        <p14:creationId xmlns:p14="http://schemas.microsoft.com/office/powerpoint/2010/main" val="92621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a:t>
            </a:fld>
            <a:endParaRPr lang="en-US"/>
          </a:p>
        </p:txBody>
      </p:sp>
    </p:spTree>
    <p:extLst>
      <p:ext uri="{BB962C8B-B14F-4D97-AF65-F5344CB8AC3E}">
        <p14:creationId xmlns:p14="http://schemas.microsoft.com/office/powerpoint/2010/main" val="20425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20</a:t>
            </a:fld>
            <a:endParaRPr lang="en-US"/>
          </a:p>
        </p:txBody>
      </p:sp>
    </p:spTree>
    <p:extLst>
      <p:ext uri="{BB962C8B-B14F-4D97-AF65-F5344CB8AC3E}">
        <p14:creationId xmlns:p14="http://schemas.microsoft.com/office/powerpoint/2010/main" val="186320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21</a:t>
            </a:fld>
            <a:endParaRPr lang="en-US"/>
          </a:p>
        </p:txBody>
      </p:sp>
    </p:spTree>
    <p:extLst>
      <p:ext uri="{BB962C8B-B14F-4D97-AF65-F5344CB8AC3E}">
        <p14:creationId xmlns:p14="http://schemas.microsoft.com/office/powerpoint/2010/main" val="412994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22</a:t>
            </a:fld>
            <a:endParaRPr lang="en-US"/>
          </a:p>
        </p:txBody>
      </p:sp>
    </p:spTree>
    <p:extLst>
      <p:ext uri="{BB962C8B-B14F-4D97-AF65-F5344CB8AC3E}">
        <p14:creationId xmlns:p14="http://schemas.microsoft.com/office/powerpoint/2010/main" val="412994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23</a:t>
            </a:fld>
            <a:endParaRPr lang="en-US"/>
          </a:p>
        </p:txBody>
      </p:sp>
    </p:spTree>
    <p:extLst>
      <p:ext uri="{BB962C8B-B14F-4D97-AF65-F5344CB8AC3E}">
        <p14:creationId xmlns:p14="http://schemas.microsoft.com/office/powerpoint/2010/main" val="413744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24</a:t>
            </a:fld>
            <a:endParaRPr lang="en-US"/>
          </a:p>
        </p:txBody>
      </p:sp>
    </p:spTree>
    <p:extLst>
      <p:ext uri="{BB962C8B-B14F-4D97-AF65-F5344CB8AC3E}">
        <p14:creationId xmlns:p14="http://schemas.microsoft.com/office/powerpoint/2010/main" val="151012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3</a:t>
            </a:fld>
            <a:endParaRPr lang="en-US"/>
          </a:p>
        </p:txBody>
      </p:sp>
    </p:spTree>
    <p:extLst>
      <p:ext uri="{BB962C8B-B14F-4D97-AF65-F5344CB8AC3E}">
        <p14:creationId xmlns:p14="http://schemas.microsoft.com/office/powerpoint/2010/main" val="92621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4</a:t>
            </a:fld>
            <a:endParaRPr lang="en-US"/>
          </a:p>
        </p:txBody>
      </p:sp>
    </p:spTree>
    <p:extLst>
      <p:ext uri="{BB962C8B-B14F-4D97-AF65-F5344CB8AC3E}">
        <p14:creationId xmlns:p14="http://schemas.microsoft.com/office/powerpoint/2010/main" val="92621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5</a:t>
            </a:fld>
            <a:endParaRPr lang="en-US"/>
          </a:p>
        </p:txBody>
      </p:sp>
    </p:spTree>
    <p:extLst>
      <p:ext uri="{BB962C8B-B14F-4D97-AF65-F5344CB8AC3E}">
        <p14:creationId xmlns:p14="http://schemas.microsoft.com/office/powerpoint/2010/main" val="263372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6</a:t>
            </a:fld>
            <a:endParaRPr lang="en-US"/>
          </a:p>
        </p:txBody>
      </p:sp>
    </p:spTree>
    <p:extLst>
      <p:ext uri="{BB962C8B-B14F-4D97-AF65-F5344CB8AC3E}">
        <p14:creationId xmlns:p14="http://schemas.microsoft.com/office/powerpoint/2010/main" val="424051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7</a:t>
            </a:fld>
            <a:endParaRPr lang="en-US"/>
          </a:p>
        </p:txBody>
      </p:sp>
    </p:spTree>
    <p:extLst>
      <p:ext uri="{BB962C8B-B14F-4D97-AF65-F5344CB8AC3E}">
        <p14:creationId xmlns:p14="http://schemas.microsoft.com/office/powerpoint/2010/main" val="220341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8</a:t>
            </a:fld>
            <a:endParaRPr lang="en-US"/>
          </a:p>
        </p:txBody>
      </p:sp>
    </p:spTree>
    <p:extLst>
      <p:ext uri="{BB962C8B-B14F-4D97-AF65-F5344CB8AC3E}">
        <p14:creationId xmlns:p14="http://schemas.microsoft.com/office/powerpoint/2010/main" val="252509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057A0BC0-500B-485A-9ECF-70C99680777B}" type="slidenum">
              <a:rPr lang="en-US" smtClean="0"/>
              <a:t>9</a:t>
            </a:fld>
            <a:endParaRPr lang="en-US"/>
          </a:p>
        </p:txBody>
      </p:sp>
    </p:spTree>
    <p:extLst>
      <p:ext uri="{BB962C8B-B14F-4D97-AF65-F5344CB8AC3E}">
        <p14:creationId xmlns:p14="http://schemas.microsoft.com/office/powerpoint/2010/main" val="411718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B8F59-076E-4F5F-852E-58EFFF035F09}"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65204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8F59-076E-4F5F-852E-58EFFF035F09}"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56215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8F59-076E-4F5F-852E-58EFFF035F09}"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205486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6892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7429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0451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3558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4808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906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1708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3796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8F59-076E-4F5F-852E-58EFFF035F09}"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402351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7674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7250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22FECD60-70C7-47B2-AED3-B2F927FB1303}" type="datetimeFigureOut">
              <a:rPr lang="he-IL">
                <a:solidFill>
                  <a:prstClr val="black">
                    <a:tint val="75000"/>
                  </a:prstClr>
                </a:solidFill>
              </a:rPr>
              <a:pPr/>
              <a:t>כ"ח/שבט/תשע"ה</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86F662FA-EACF-4CC3-B7ED-EFF772F71177}"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5497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B8F59-076E-4F5F-852E-58EFFF035F09}" type="datetimeFigureOut">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83504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B8F59-076E-4F5F-852E-58EFFF035F09}"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52166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B8F59-076E-4F5F-852E-58EFFF035F09}" type="datetimeFigureOut">
              <a:rPr lang="en-US" smtClean="0"/>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263236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B8F59-076E-4F5F-852E-58EFFF035F09}" type="datetimeFigureOut">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259004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B8F59-076E-4F5F-852E-58EFFF035F09}" type="datetimeFigureOut">
              <a:rPr lang="en-US" smtClean="0"/>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131054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B8F59-076E-4F5F-852E-58EFFF035F09}"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317291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B8F59-076E-4F5F-852E-58EFFF035F09}" type="datetimeFigureOut">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B608F-1D96-464A-8839-2587E0B06651}" type="slidenum">
              <a:rPr lang="en-US" smtClean="0"/>
              <a:t>‹#›</a:t>
            </a:fld>
            <a:endParaRPr lang="en-US"/>
          </a:p>
        </p:txBody>
      </p:sp>
    </p:spTree>
    <p:extLst>
      <p:ext uri="{BB962C8B-B14F-4D97-AF65-F5344CB8AC3E}">
        <p14:creationId xmlns:p14="http://schemas.microsoft.com/office/powerpoint/2010/main" val="99671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B8F59-076E-4F5F-852E-58EFFF035F09}" type="datetimeFigureOut">
              <a:rPr lang="en-US" smtClean="0"/>
              <a:t>2/17/2015</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B608F-1D96-464A-8839-2587E0B06651}" type="slidenum">
              <a:rPr lang="en-US" smtClean="0"/>
              <a:t>‹#›</a:t>
            </a:fld>
            <a:endParaRPr lang="en-US"/>
          </a:p>
        </p:txBody>
      </p:sp>
    </p:spTree>
    <p:extLst>
      <p:ext uri="{BB962C8B-B14F-4D97-AF65-F5344CB8AC3E}">
        <p14:creationId xmlns:p14="http://schemas.microsoft.com/office/powerpoint/2010/main" val="13472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737600" y="6356359"/>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22FECD60-70C7-47B2-AED3-B2F927FB1303}" type="datetimeFigureOut">
              <a:rPr lang="he-IL" smtClean="0">
                <a:solidFill>
                  <a:prstClr val="black">
                    <a:tint val="75000"/>
                  </a:prstClr>
                </a:solidFill>
              </a:rPr>
              <a:pPr rtl="1"/>
              <a:t>כ"ח/שבט/תשע"ה</a:t>
            </a:fld>
            <a:endParaRPr lang="he-IL" smtClean="0">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he-IL" smtClean="0">
              <a:solidFill>
                <a:prstClr val="black">
                  <a:tint val="75000"/>
                </a:prstClr>
              </a:solidFill>
            </a:endParaRPr>
          </a:p>
        </p:txBody>
      </p:sp>
      <p:sp>
        <p:nvSpPr>
          <p:cNvPr id="6" name="Slide Number Placeholder 5"/>
          <p:cNvSpPr>
            <a:spLocks noGrp="1"/>
          </p:cNvSpPr>
          <p:nvPr>
            <p:ph type="sldNum" sz="quarter" idx="4"/>
          </p:nvPr>
        </p:nvSpPr>
        <p:spPr>
          <a:xfrm>
            <a:off x="609600" y="6356359"/>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86F662FA-EACF-4CC3-B7ED-EFF772F71177}" type="slidenum">
              <a:rPr lang="he-IL" smtClean="0">
                <a:solidFill>
                  <a:prstClr val="black">
                    <a:tint val="75000"/>
                  </a:prstClr>
                </a:solidFill>
              </a:rPr>
              <a:pPr rtl="1"/>
              <a:t>‹#›</a:t>
            </a:fld>
            <a:endParaRPr lang="he-IL" smtClean="0">
              <a:solidFill>
                <a:prstClr val="black">
                  <a:tint val="75000"/>
                </a:prstClr>
              </a:solidFill>
            </a:endParaRPr>
          </a:p>
        </p:txBody>
      </p:sp>
    </p:spTree>
    <p:extLst>
      <p:ext uri="{BB962C8B-B14F-4D97-AF65-F5344CB8AC3E}">
        <p14:creationId xmlns:p14="http://schemas.microsoft.com/office/powerpoint/2010/main" val="2601984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54" rtl="1" eaLnBrk="1" latinLnBrk="0" hangingPunct="1">
        <a:spcBef>
          <a:spcPct val="0"/>
        </a:spcBef>
        <a:buNone/>
        <a:defRPr sz="4400" kern="1200">
          <a:solidFill>
            <a:schemeClr val="tx1"/>
          </a:solidFill>
          <a:latin typeface="+mj-lt"/>
          <a:ea typeface="+mj-ea"/>
          <a:cs typeface="+mj-cs"/>
        </a:defRPr>
      </a:lvl1pPr>
    </p:titleStyle>
    <p:bodyStyle>
      <a:lvl1pPr marL="342882" indent="-342882" algn="r" defTabSz="9143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7" algn="r" defTabSz="9143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9" algn="r" defTabSz="9143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8"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r" defTabSz="9143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354" rtl="1" eaLnBrk="1" latinLnBrk="0" hangingPunct="1">
        <a:defRPr sz="1800" kern="1200">
          <a:solidFill>
            <a:schemeClr val="tx1"/>
          </a:solidFill>
          <a:latin typeface="+mn-lt"/>
          <a:ea typeface="+mn-ea"/>
          <a:cs typeface="+mn-cs"/>
        </a:defRPr>
      </a:lvl1pPr>
      <a:lvl2pPr marL="457178" algn="r" defTabSz="914354" rtl="1" eaLnBrk="1" latinLnBrk="0" hangingPunct="1">
        <a:defRPr sz="1800" kern="1200">
          <a:solidFill>
            <a:schemeClr val="tx1"/>
          </a:solidFill>
          <a:latin typeface="+mn-lt"/>
          <a:ea typeface="+mn-ea"/>
          <a:cs typeface="+mn-cs"/>
        </a:defRPr>
      </a:lvl2pPr>
      <a:lvl3pPr marL="914354" algn="r" defTabSz="914354" rtl="1" eaLnBrk="1" latinLnBrk="0" hangingPunct="1">
        <a:defRPr sz="1800" kern="1200">
          <a:solidFill>
            <a:schemeClr val="tx1"/>
          </a:solidFill>
          <a:latin typeface="+mn-lt"/>
          <a:ea typeface="+mn-ea"/>
          <a:cs typeface="+mn-cs"/>
        </a:defRPr>
      </a:lvl3pPr>
      <a:lvl4pPr marL="1371532" algn="r" defTabSz="914354" rtl="1" eaLnBrk="1" latinLnBrk="0" hangingPunct="1">
        <a:defRPr sz="1800" kern="1200">
          <a:solidFill>
            <a:schemeClr val="tx1"/>
          </a:solidFill>
          <a:latin typeface="+mn-lt"/>
          <a:ea typeface="+mn-ea"/>
          <a:cs typeface="+mn-cs"/>
        </a:defRPr>
      </a:lvl4pPr>
      <a:lvl5pPr marL="1828709" algn="r" defTabSz="914354" rtl="1" eaLnBrk="1" latinLnBrk="0" hangingPunct="1">
        <a:defRPr sz="1800" kern="1200">
          <a:solidFill>
            <a:schemeClr val="tx1"/>
          </a:solidFill>
          <a:latin typeface="+mn-lt"/>
          <a:ea typeface="+mn-ea"/>
          <a:cs typeface="+mn-cs"/>
        </a:defRPr>
      </a:lvl5pPr>
      <a:lvl6pPr marL="2285886" algn="r" defTabSz="914354" rtl="1" eaLnBrk="1" latinLnBrk="0" hangingPunct="1">
        <a:defRPr sz="1800" kern="1200">
          <a:solidFill>
            <a:schemeClr val="tx1"/>
          </a:solidFill>
          <a:latin typeface="+mn-lt"/>
          <a:ea typeface="+mn-ea"/>
          <a:cs typeface="+mn-cs"/>
        </a:defRPr>
      </a:lvl6pPr>
      <a:lvl7pPr marL="2743062" algn="r" defTabSz="914354" rtl="1" eaLnBrk="1" latinLnBrk="0" hangingPunct="1">
        <a:defRPr sz="1800" kern="1200">
          <a:solidFill>
            <a:schemeClr val="tx1"/>
          </a:solidFill>
          <a:latin typeface="+mn-lt"/>
          <a:ea typeface="+mn-ea"/>
          <a:cs typeface="+mn-cs"/>
        </a:defRPr>
      </a:lvl7pPr>
      <a:lvl8pPr marL="3200240" algn="r" defTabSz="914354" rtl="1" eaLnBrk="1" latinLnBrk="0" hangingPunct="1">
        <a:defRPr sz="1800" kern="1200">
          <a:solidFill>
            <a:schemeClr val="tx1"/>
          </a:solidFill>
          <a:latin typeface="+mn-lt"/>
          <a:ea typeface="+mn-ea"/>
          <a:cs typeface="+mn-cs"/>
        </a:defRPr>
      </a:lvl8pPr>
      <a:lvl9pPr marL="3657418" algn="r" defTabSz="914354"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121920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67419" y="1340772"/>
            <a:ext cx="10363200" cy="1470025"/>
          </a:xfrm>
        </p:spPr>
        <p:txBody>
          <a:bodyPr>
            <a:normAutofit/>
          </a:bodyPr>
          <a:lstStyle/>
          <a:p>
            <a:r>
              <a:rPr lang="en-US" sz="3200" b="1" dirty="0">
                <a:latin typeface="Avenir"/>
                <a:cs typeface="Times New Roman" pitchFamily="18" charset="0"/>
              </a:rPr>
              <a:t>Three Research/Story Lines</a:t>
            </a:r>
            <a:endParaRPr lang="he-IL" sz="3200" b="1" dirty="0">
              <a:latin typeface="Avenir"/>
              <a:cs typeface="Times New Roman" pitchFamily="18" charset="0"/>
            </a:endParaRPr>
          </a:p>
        </p:txBody>
      </p:sp>
      <p:sp>
        <p:nvSpPr>
          <p:cNvPr id="3" name="Subtitle 2"/>
          <p:cNvSpPr>
            <a:spLocks noGrp="1"/>
          </p:cNvSpPr>
          <p:nvPr>
            <p:ph type="subTitle" idx="1"/>
          </p:nvPr>
        </p:nvSpPr>
        <p:spPr>
          <a:xfrm>
            <a:off x="1881819" y="5805264"/>
            <a:ext cx="8534400" cy="960512"/>
          </a:xfrm>
        </p:spPr>
        <p:txBody>
          <a:bodyPr/>
          <a:lstStyle/>
          <a:p>
            <a:r>
              <a:rPr lang="en-US" dirty="0" smtClean="0"/>
              <a:t>By Avi Kluger</a:t>
            </a:r>
            <a:endParaRPr lang="he-IL"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199456" y="110771"/>
            <a:ext cx="3881120" cy="698500"/>
          </a:xfrm>
          <a:prstGeom prst="rect">
            <a:avLst/>
          </a:prstGeom>
        </p:spPr>
      </p:pic>
      <p:pic>
        <p:nvPicPr>
          <p:cNvPr id="9" name="Picture 8" descr="http://bschool.huji.ac.il/projects/hujibusiness/app/views/en/images/logoSchoolEN.png"/>
          <p:cNvPicPr/>
          <p:nvPr/>
        </p:nvPicPr>
        <p:blipFill>
          <a:blip r:embed="rId5">
            <a:extLst>
              <a:ext uri="{28A0092B-C50C-407E-A947-70E740481C1C}">
                <a14:useLocalDpi xmlns:a14="http://schemas.microsoft.com/office/drawing/2010/main" val="0"/>
              </a:ext>
            </a:extLst>
          </a:blip>
          <a:srcRect/>
          <a:stretch>
            <a:fillRect/>
          </a:stretch>
        </p:blipFill>
        <p:spPr bwMode="auto">
          <a:xfrm>
            <a:off x="7632175" y="191421"/>
            <a:ext cx="2883747" cy="617855"/>
          </a:xfrm>
          <a:prstGeom prst="rect">
            <a:avLst/>
          </a:prstGeom>
          <a:noFill/>
          <a:ln>
            <a:noFill/>
          </a:ln>
        </p:spPr>
      </p:pic>
    </p:spTree>
    <p:extLst>
      <p:ext uri="{BB962C8B-B14F-4D97-AF65-F5344CB8AC3E}">
        <p14:creationId xmlns:p14="http://schemas.microsoft.com/office/powerpoint/2010/main" val="172219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02" y="44624"/>
            <a:ext cx="10155313" cy="899368"/>
          </a:xfrm>
        </p:spPr>
        <p:txBody>
          <a:bodyPr anchor="t">
            <a:normAutofit fontScale="90000"/>
          </a:bodyPr>
          <a:lstStyle/>
          <a:p>
            <a:r>
              <a:rPr lang="en-US" sz="8900" b="1" dirty="0">
                <a:solidFill>
                  <a:srgbClr val="FF0000"/>
                </a:solidFill>
                <a:latin typeface="Avenir Black" panose="020B0803020203020204" pitchFamily="34" charset="0"/>
              </a:rPr>
              <a:t>THE </a:t>
            </a:r>
            <a:r>
              <a:rPr lang="en-US" sz="8900" b="1" dirty="0" smtClean="0">
                <a:solidFill>
                  <a:srgbClr val="FF0000"/>
                </a:solidFill>
                <a:latin typeface="Avenir Black" panose="020B0803020203020204" pitchFamily="34" charset="0"/>
              </a:rPr>
              <a:t>EFFECTS</a:t>
            </a:r>
            <a:r>
              <a:rPr lang="en-US" sz="8900" dirty="0" smtClean="0">
                <a:solidFill>
                  <a:srgbClr val="FF0000"/>
                </a:solidFill>
                <a:latin typeface="Avenir Black"/>
              </a:rPr>
              <a:t> </a:t>
            </a:r>
            <a:r>
              <a:rPr lang="en-US" sz="2200" dirty="0">
                <a:solidFill>
                  <a:srgbClr val="FF0000"/>
                </a:solidFill>
                <a:latin typeface="Avenir Black"/>
              </a:rPr>
              <a:t/>
            </a:r>
            <a:br>
              <a:rPr lang="en-US" sz="2200" dirty="0">
                <a:solidFill>
                  <a:srgbClr val="FF0000"/>
                </a:solidFill>
                <a:latin typeface="Avenir Black"/>
              </a:rPr>
            </a:br>
            <a:r>
              <a:rPr lang="en-US" sz="2400" dirty="0">
                <a:solidFill>
                  <a:srgbClr val="FF0000"/>
                </a:solidFill>
                <a:latin typeface="Avenir Black"/>
              </a:rPr>
              <a:t>of positive/negative feedback on motivation</a:t>
            </a:r>
          </a:p>
        </p:txBody>
      </p:sp>
      <p:sp>
        <p:nvSpPr>
          <p:cNvPr id="14" name="Text Placeholder 7"/>
          <p:cNvSpPr txBox="1">
            <a:spLocks/>
          </p:cNvSpPr>
          <p:nvPr/>
        </p:nvSpPr>
        <p:spPr>
          <a:xfrm>
            <a:off x="1916332" y="2097091"/>
            <a:ext cx="3867151" cy="670251"/>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buFont typeface="Wingdings 2" pitchFamily="18" charset="2"/>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2" pitchFamily="18" charset="2"/>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2" pitchFamily="18" charset="2"/>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2" pitchFamily="18" charset="2"/>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2" pitchFamily="18" charset="2"/>
              <a:buNone/>
              <a:defRPr sz="1200" b="1" kern="1200">
                <a:solidFill>
                  <a:schemeClr val="tx1"/>
                </a:solidFill>
                <a:latin typeface="+mn-lt"/>
                <a:ea typeface="+mn-ea"/>
                <a:cs typeface="+mn-cs"/>
              </a:defRPr>
            </a:lvl5pPr>
            <a:lvl6pPr marL="17145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6pPr>
            <a:lvl7pPr marL="20574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7pPr>
            <a:lvl8pPr marL="24003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8pPr>
            <a:lvl9pPr marL="27432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9pPr>
          </a:lstStyle>
          <a:p>
            <a:pPr algn="ctr" defTabSz="685766">
              <a:defRPr/>
            </a:pPr>
            <a:r>
              <a:rPr lang="en-US" sz="2000" dirty="0">
                <a:solidFill>
                  <a:srgbClr val="FF0000"/>
                </a:solidFill>
                <a:latin typeface="Avenir"/>
              </a:rPr>
              <a:t>Prevention </a:t>
            </a:r>
            <a:r>
              <a:rPr lang="en-US" sz="2000" dirty="0">
                <a:solidFill>
                  <a:sysClr val="windowText" lastClr="000000"/>
                </a:solidFill>
                <a:latin typeface="Avenir"/>
              </a:rPr>
              <a:t>focus / “have to”	</a:t>
            </a:r>
          </a:p>
        </p:txBody>
      </p:sp>
      <p:sp>
        <p:nvSpPr>
          <p:cNvPr id="15" name="Text Placeholder 9"/>
          <p:cNvSpPr txBox="1">
            <a:spLocks/>
          </p:cNvSpPr>
          <p:nvPr/>
        </p:nvSpPr>
        <p:spPr>
          <a:xfrm>
            <a:off x="6675378" y="1844824"/>
            <a:ext cx="3886201" cy="670248"/>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0"/>
              </a:spcBef>
              <a:buFont typeface="Wingdings 2" pitchFamily="18" charset="2"/>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Wingdings 2" pitchFamily="18" charset="2"/>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Wingdings 2" pitchFamily="18" charset="2"/>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Wingdings 2" pitchFamily="18" charset="2"/>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2" pitchFamily="18" charset="2"/>
              <a:buNone/>
              <a:defRPr sz="1200" b="1" kern="1200">
                <a:solidFill>
                  <a:schemeClr val="tx1"/>
                </a:solidFill>
                <a:latin typeface="+mn-lt"/>
                <a:ea typeface="+mn-ea"/>
                <a:cs typeface="+mn-cs"/>
              </a:defRPr>
            </a:lvl5pPr>
            <a:lvl6pPr marL="17145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6pPr>
            <a:lvl7pPr marL="20574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7pPr>
            <a:lvl8pPr marL="24003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8pPr>
            <a:lvl9pPr marL="2743200" indent="0" algn="l" defTabSz="685800" rtl="0" eaLnBrk="1" latinLnBrk="0" hangingPunct="1">
              <a:spcBef>
                <a:spcPct val="20000"/>
              </a:spcBef>
              <a:buFont typeface="Wingdings 2" pitchFamily="18" charset="2"/>
              <a:buNone/>
              <a:defRPr sz="1200" b="1" kern="1200">
                <a:solidFill>
                  <a:schemeClr val="tx1"/>
                </a:solidFill>
                <a:latin typeface="+mn-lt"/>
                <a:ea typeface="+mn-ea"/>
                <a:cs typeface="+mn-cs"/>
              </a:defRPr>
            </a:lvl9pPr>
          </a:lstStyle>
          <a:p>
            <a:pPr algn="ctr"/>
            <a:r>
              <a:rPr lang="en-US" sz="2000" dirty="0">
                <a:solidFill>
                  <a:schemeClr val="accent5"/>
                </a:solidFill>
                <a:latin typeface="Avenir"/>
              </a:rPr>
              <a:t>Promotion</a:t>
            </a:r>
            <a:r>
              <a:rPr lang="en-US" sz="2000" dirty="0">
                <a:solidFill>
                  <a:sysClr val="windowText" lastClr="000000"/>
                </a:solidFill>
                <a:latin typeface="Avenir"/>
              </a:rPr>
              <a:t> focus / “want to”</a:t>
            </a:r>
          </a:p>
        </p:txBody>
      </p:sp>
      <p:sp>
        <p:nvSpPr>
          <p:cNvPr id="16" name="TextBox 15"/>
          <p:cNvSpPr txBox="1"/>
          <p:nvPr/>
        </p:nvSpPr>
        <p:spPr>
          <a:xfrm>
            <a:off x="3700866" y="3055375"/>
            <a:ext cx="238309" cy="461665"/>
          </a:xfrm>
          <a:prstGeom prst="rect">
            <a:avLst/>
          </a:prstGeom>
          <a:noFill/>
          <a:ln w="57150">
            <a:solidFill>
              <a:srgbClr val="FF0000"/>
            </a:solidFill>
          </a:ln>
        </p:spPr>
        <p:txBody>
          <a:bodyPr wrap="square" rtlCol="0">
            <a:spAutoFit/>
          </a:bodyPr>
          <a:lstStyle/>
          <a:p>
            <a:pPr algn="ctr" rtl="1" fontAlgn="base">
              <a:spcBef>
                <a:spcPct val="0"/>
              </a:spcBef>
              <a:spcAft>
                <a:spcPct val="0"/>
              </a:spcAft>
            </a:pPr>
            <a:r>
              <a:rPr lang="en-US" sz="2400" b="1" dirty="0">
                <a:solidFill>
                  <a:prstClr val="black"/>
                </a:solidFill>
                <a:latin typeface="Arial" charset="0"/>
                <a:cs typeface="Arial" charset="0"/>
              </a:rPr>
              <a:t>+</a:t>
            </a:r>
          </a:p>
        </p:txBody>
      </p:sp>
      <p:sp>
        <p:nvSpPr>
          <p:cNvPr id="17" name="TextBox 16"/>
          <p:cNvSpPr txBox="1"/>
          <p:nvPr/>
        </p:nvSpPr>
        <p:spPr>
          <a:xfrm>
            <a:off x="3676418" y="5903251"/>
            <a:ext cx="238309" cy="461665"/>
          </a:xfrm>
          <a:prstGeom prst="rect">
            <a:avLst/>
          </a:prstGeom>
          <a:noFill/>
          <a:ln w="57150">
            <a:solidFill>
              <a:srgbClr val="FF0000"/>
            </a:solidFill>
          </a:ln>
        </p:spPr>
        <p:txBody>
          <a:bodyPr wrap="square" rtlCol="0">
            <a:spAutoFit/>
          </a:bodyPr>
          <a:lstStyle/>
          <a:p>
            <a:pPr algn="ctr" rtl="1" fontAlgn="base">
              <a:spcBef>
                <a:spcPct val="0"/>
              </a:spcBef>
              <a:spcAft>
                <a:spcPct val="0"/>
              </a:spcAft>
            </a:pPr>
            <a:r>
              <a:rPr lang="en-US" sz="2400" b="1" dirty="0">
                <a:solidFill>
                  <a:prstClr val="black"/>
                </a:solidFill>
                <a:latin typeface="Arial" charset="0"/>
                <a:cs typeface="Arial" charset="0"/>
              </a:rPr>
              <a:t>-</a:t>
            </a:r>
          </a:p>
        </p:txBody>
      </p:sp>
      <p:cxnSp>
        <p:nvCxnSpPr>
          <p:cNvPr id="18" name="Straight Arrow Connector 17"/>
          <p:cNvCxnSpPr/>
          <p:nvPr/>
        </p:nvCxnSpPr>
        <p:spPr>
          <a:xfrm>
            <a:off x="3795568" y="3718983"/>
            <a:ext cx="0" cy="864096"/>
          </a:xfrm>
          <a:prstGeom prst="straightConnector1">
            <a:avLst/>
          </a:prstGeom>
          <a:noFill/>
          <a:ln w="57150" cap="flat" cmpd="sng" algn="ctr">
            <a:solidFill>
              <a:srgbClr val="5B9BD5"/>
            </a:solidFill>
            <a:prstDash val="solid"/>
            <a:tailEnd type="triangle"/>
          </a:ln>
          <a:effectLst/>
        </p:spPr>
      </p:cxnSp>
      <p:cxnSp>
        <p:nvCxnSpPr>
          <p:cNvPr id="19" name="Straight Arrow Connector 18"/>
          <p:cNvCxnSpPr/>
          <p:nvPr/>
        </p:nvCxnSpPr>
        <p:spPr>
          <a:xfrm flipV="1">
            <a:off x="3795568" y="4871111"/>
            <a:ext cx="0" cy="864096"/>
          </a:xfrm>
          <a:prstGeom prst="straightConnector1">
            <a:avLst/>
          </a:prstGeom>
          <a:noFill/>
          <a:ln w="57150" cap="flat" cmpd="sng" algn="ctr">
            <a:solidFill>
              <a:srgbClr val="5B9BD5"/>
            </a:solidFill>
            <a:prstDash val="solid"/>
            <a:tailEnd type="triangle"/>
          </a:ln>
          <a:effectLst/>
        </p:spPr>
      </p:cxnSp>
      <p:sp>
        <p:nvSpPr>
          <p:cNvPr id="20" name="TextBox 19"/>
          <p:cNvSpPr txBox="1"/>
          <p:nvPr/>
        </p:nvSpPr>
        <p:spPr>
          <a:xfrm>
            <a:off x="8878634" y="5991675"/>
            <a:ext cx="238309" cy="461665"/>
          </a:xfrm>
          <a:prstGeom prst="rect">
            <a:avLst/>
          </a:prstGeom>
          <a:noFill/>
          <a:ln w="57150">
            <a:solidFill>
              <a:srgbClr val="0033CC"/>
            </a:solidFill>
          </a:ln>
        </p:spPr>
        <p:txBody>
          <a:bodyPr wrap="square" rtlCol="0">
            <a:spAutoFit/>
          </a:bodyPr>
          <a:lstStyle/>
          <a:p>
            <a:pPr algn="ctr" rtl="1" fontAlgn="base">
              <a:spcBef>
                <a:spcPct val="0"/>
              </a:spcBef>
              <a:spcAft>
                <a:spcPct val="0"/>
              </a:spcAft>
            </a:pPr>
            <a:r>
              <a:rPr lang="en-US" sz="2400" b="1" dirty="0">
                <a:solidFill>
                  <a:prstClr val="black"/>
                </a:solidFill>
                <a:latin typeface="Arial" charset="0"/>
                <a:cs typeface="Arial" charset="0"/>
              </a:rPr>
              <a:t>-</a:t>
            </a:r>
          </a:p>
        </p:txBody>
      </p:sp>
      <p:sp>
        <p:nvSpPr>
          <p:cNvPr id="21" name="TextBox 20"/>
          <p:cNvSpPr txBox="1"/>
          <p:nvPr/>
        </p:nvSpPr>
        <p:spPr>
          <a:xfrm>
            <a:off x="8878630" y="3143799"/>
            <a:ext cx="238309" cy="461665"/>
          </a:xfrm>
          <a:prstGeom prst="rect">
            <a:avLst/>
          </a:prstGeom>
          <a:noFill/>
          <a:ln w="57150">
            <a:solidFill>
              <a:srgbClr val="0033CC"/>
            </a:solidFill>
          </a:ln>
        </p:spPr>
        <p:txBody>
          <a:bodyPr wrap="square" rtlCol="0">
            <a:spAutoFit/>
          </a:bodyPr>
          <a:lstStyle/>
          <a:p>
            <a:pPr algn="ctr" rtl="1" fontAlgn="base">
              <a:spcBef>
                <a:spcPct val="0"/>
              </a:spcBef>
              <a:spcAft>
                <a:spcPct val="0"/>
              </a:spcAft>
            </a:pPr>
            <a:r>
              <a:rPr lang="en-US" sz="2400" b="1" dirty="0">
                <a:solidFill>
                  <a:prstClr val="black"/>
                </a:solidFill>
                <a:latin typeface="Arial" charset="0"/>
                <a:cs typeface="Arial" charset="0"/>
              </a:rPr>
              <a:t>+</a:t>
            </a:r>
          </a:p>
        </p:txBody>
      </p:sp>
      <p:cxnSp>
        <p:nvCxnSpPr>
          <p:cNvPr id="22" name="Straight Arrow Connector 21"/>
          <p:cNvCxnSpPr/>
          <p:nvPr/>
        </p:nvCxnSpPr>
        <p:spPr>
          <a:xfrm flipV="1">
            <a:off x="8997783" y="3718108"/>
            <a:ext cx="0" cy="864096"/>
          </a:xfrm>
          <a:prstGeom prst="straightConnector1">
            <a:avLst/>
          </a:prstGeom>
          <a:noFill/>
          <a:ln w="57150" cap="flat" cmpd="sng" algn="ctr">
            <a:solidFill>
              <a:srgbClr val="5B9BD5"/>
            </a:solidFill>
            <a:prstDash val="solid"/>
            <a:tailEnd type="triangle"/>
          </a:ln>
          <a:effectLst/>
        </p:spPr>
      </p:cxnSp>
      <p:cxnSp>
        <p:nvCxnSpPr>
          <p:cNvPr id="23" name="Straight Arrow Connector 22"/>
          <p:cNvCxnSpPr/>
          <p:nvPr/>
        </p:nvCxnSpPr>
        <p:spPr>
          <a:xfrm>
            <a:off x="8997783" y="4908893"/>
            <a:ext cx="0" cy="864096"/>
          </a:xfrm>
          <a:prstGeom prst="straightConnector1">
            <a:avLst/>
          </a:prstGeom>
          <a:noFill/>
          <a:ln w="57150" cap="flat" cmpd="sng" algn="ctr">
            <a:solidFill>
              <a:srgbClr val="5B9BD5"/>
            </a:solidFill>
            <a:prstDash val="solid"/>
            <a:tailEnd type="triangle"/>
          </a:ln>
          <a:effectLst/>
        </p:spPr>
      </p:cxnSp>
    </p:spTree>
    <p:extLst>
      <p:ext uri="{BB962C8B-B14F-4D97-AF65-F5344CB8AC3E}">
        <p14:creationId xmlns:p14="http://schemas.microsoft.com/office/powerpoint/2010/main" val="41630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7" y="188640"/>
            <a:ext cx="11161241" cy="889055"/>
          </a:xfrm>
        </p:spPr>
        <p:txBody>
          <a:bodyPr>
            <a:noAutofit/>
          </a:bodyPr>
          <a:lstStyle/>
          <a:p>
            <a:r>
              <a:rPr lang="en-US" sz="8000" b="1" dirty="0">
                <a:solidFill>
                  <a:srgbClr val="FF0000"/>
                </a:solidFill>
                <a:latin typeface="Avenir Black" panose="020B0803020203020204" pitchFamily="34" charset="0"/>
              </a:rPr>
              <a:t>MOTIVATION</a:t>
            </a:r>
            <a:r>
              <a:rPr lang="en-US" sz="4000" b="1" dirty="0">
                <a:solidFill>
                  <a:srgbClr val="FF0000"/>
                </a:solidFill>
                <a:latin typeface="Avenir Black" panose="020B0803020203020204" pitchFamily="34" charset="0"/>
              </a:rPr>
              <a:t> feedback sign &amp; type of work</a:t>
            </a:r>
          </a:p>
        </p:txBody>
      </p:sp>
      <p:sp>
        <p:nvSpPr>
          <p:cNvPr id="3" name="Content Placeholder 2"/>
          <p:cNvSpPr>
            <a:spLocks noGrp="1"/>
          </p:cNvSpPr>
          <p:nvPr>
            <p:ph idx="1"/>
          </p:nvPr>
        </p:nvSpPr>
        <p:spPr>
          <a:xfrm>
            <a:off x="1055688" y="2097091"/>
            <a:ext cx="10515600" cy="4351339"/>
          </a:xfrm>
        </p:spPr>
        <p:txBody>
          <a:bodyPr/>
          <a:lstStyle/>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855515" y="2132856"/>
            <a:ext cx="6336704" cy="4515467"/>
          </a:xfrm>
          <a:prstGeom prst="rect">
            <a:avLst/>
          </a:prstGeom>
          <a:noFill/>
          <a:ln w="9525">
            <a:noFill/>
            <a:round/>
            <a:headEnd/>
            <a:tailEnd/>
          </a:ln>
        </p:spPr>
      </p:pic>
      <p:sp>
        <p:nvSpPr>
          <p:cNvPr id="5" name="TextBox 4"/>
          <p:cNvSpPr txBox="1"/>
          <p:nvPr/>
        </p:nvSpPr>
        <p:spPr>
          <a:xfrm>
            <a:off x="911424" y="1277588"/>
            <a:ext cx="7897029" cy="369332"/>
          </a:xfrm>
          <a:prstGeom prst="rect">
            <a:avLst/>
          </a:prstGeom>
          <a:noFill/>
        </p:spPr>
        <p:txBody>
          <a:bodyPr wrap="square" rtlCol="0">
            <a:spAutoFit/>
          </a:bodyPr>
          <a:lstStyle/>
          <a:p>
            <a:r>
              <a:rPr lang="en-US" dirty="0">
                <a:latin typeface="Avenir Black Oblique" panose="020B0803020203090204" pitchFamily="34" charset="0"/>
              </a:rPr>
              <a:t>Van-</a:t>
            </a:r>
            <a:r>
              <a:rPr lang="en-US" dirty="0" err="1">
                <a:latin typeface="Avenir Black Oblique" panose="020B0803020203090204" pitchFamily="34" charset="0"/>
              </a:rPr>
              <a:t>Dijk</a:t>
            </a:r>
            <a:r>
              <a:rPr lang="en-US" dirty="0">
                <a:latin typeface="Avenir Black Oblique" panose="020B0803020203090204" pitchFamily="34" charset="0"/>
              </a:rPr>
              <a:t> &amp; Kluger (2004)</a:t>
            </a:r>
          </a:p>
        </p:txBody>
      </p:sp>
    </p:spTree>
    <p:extLst>
      <p:ext uri="{BB962C8B-B14F-4D97-AF65-F5344CB8AC3E}">
        <p14:creationId xmlns:p14="http://schemas.microsoft.com/office/powerpoint/2010/main" val="4255968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2" y="-99392"/>
            <a:ext cx="11333891" cy="1458251"/>
          </a:xfrm>
        </p:spPr>
        <p:txBody>
          <a:bodyPr>
            <a:normAutofit/>
          </a:bodyPr>
          <a:lstStyle/>
          <a:p>
            <a:r>
              <a:rPr lang="en-US" sz="8000" b="1" dirty="0">
                <a:solidFill>
                  <a:srgbClr val="FF0000"/>
                </a:solidFill>
                <a:latin typeface="Avenir Black" panose="020B0803020203020204" pitchFamily="34" charset="0"/>
              </a:rPr>
              <a:t>MOTIVATION</a:t>
            </a:r>
            <a:r>
              <a:rPr lang="en-US" sz="1000" dirty="0" smtClean="0">
                <a:solidFill>
                  <a:srgbClr val="FF0000"/>
                </a:solidFill>
                <a:latin typeface="Avenir Black" panose="020B0803020203020204" pitchFamily="34" charset="0"/>
              </a:rPr>
              <a:t> </a:t>
            </a:r>
            <a:r>
              <a:rPr lang="en-US" sz="3200" dirty="0">
                <a:solidFill>
                  <a:srgbClr val="FF0000"/>
                </a:solidFill>
                <a:latin typeface="Avenir Black" panose="020B0803020203020204" pitchFamily="34" charset="0"/>
              </a:rPr>
              <a:t>feedback sign &amp; values</a:t>
            </a:r>
            <a:endParaRPr lang="he-IL" sz="3200" dirty="0">
              <a:latin typeface="Avenir"/>
            </a:endParaRPr>
          </a:p>
        </p:txBody>
      </p:sp>
      <p:pic>
        <p:nvPicPr>
          <p:cNvPr id="4" name="Picture 3"/>
          <p:cNvPicPr>
            <a:picLocks noChangeAspect="1" noChangeArrowheads="1"/>
          </p:cNvPicPr>
          <p:nvPr/>
        </p:nvPicPr>
        <p:blipFill>
          <a:blip r:embed="rId3" cstate="print"/>
          <a:srcRect/>
          <a:stretch>
            <a:fillRect/>
          </a:stretch>
        </p:blipFill>
        <p:spPr bwMode="auto">
          <a:xfrm>
            <a:off x="2567610" y="1916832"/>
            <a:ext cx="7020780" cy="4701139"/>
          </a:xfrm>
          <a:prstGeom prst="rect">
            <a:avLst/>
          </a:prstGeom>
          <a:noFill/>
          <a:ln w="9525">
            <a:noFill/>
            <a:round/>
            <a:headEnd/>
            <a:tailEnd/>
          </a:ln>
        </p:spPr>
      </p:pic>
      <p:sp>
        <p:nvSpPr>
          <p:cNvPr id="5" name="Rectangle 4"/>
          <p:cNvSpPr/>
          <p:nvPr/>
        </p:nvSpPr>
        <p:spPr>
          <a:xfrm>
            <a:off x="911426" y="1290000"/>
            <a:ext cx="2884251" cy="369332"/>
          </a:xfrm>
          <a:prstGeom prst="rect">
            <a:avLst/>
          </a:prstGeom>
        </p:spPr>
        <p:txBody>
          <a:bodyPr wrap="none">
            <a:spAutoFit/>
          </a:bodyPr>
          <a:lstStyle/>
          <a:p>
            <a:r>
              <a:rPr lang="en-US" dirty="0">
                <a:latin typeface="Avenir Black Oblique" panose="020B0803020203090204" pitchFamily="34" charset="0"/>
              </a:rPr>
              <a:t>Van-</a:t>
            </a:r>
            <a:r>
              <a:rPr lang="en-US" dirty="0" err="1">
                <a:latin typeface="Avenir Black Oblique" panose="020B0803020203090204" pitchFamily="34" charset="0"/>
              </a:rPr>
              <a:t>Dijk</a:t>
            </a:r>
            <a:r>
              <a:rPr lang="en-US" dirty="0">
                <a:latin typeface="Avenir Black Oblique" panose="020B0803020203090204" pitchFamily="34" charset="0"/>
              </a:rPr>
              <a:t> &amp; Kluger (2004)</a:t>
            </a:r>
          </a:p>
        </p:txBody>
      </p:sp>
    </p:spTree>
    <p:extLst>
      <p:ext uri="{BB962C8B-B14F-4D97-AF65-F5344CB8AC3E}">
        <p14:creationId xmlns:p14="http://schemas.microsoft.com/office/powerpoint/2010/main" val="315904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7384"/>
            <a:ext cx="11136312" cy="971376"/>
          </a:xfrm>
        </p:spPr>
        <p:txBody>
          <a:bodyPr anchor="t">
            <a:noAutofit/>
          </a:bodyPr>
          <a:lstStyle/>
          <a:p>
            <a:r>
              <a:rPr lang="en-US" sz="8000" b="1" dirty="0">
                <a:solidFill>
                  <a:srgbClr val="FF0000"/>
                </a:solidFill>
                <a:latin typeface="Avenir Black" panose="020B0803020203020204"/>
              </a:rPr>
              <a:t>MOTIVATION</a:t>
            </a:r>
            <a:r>
              <a:rPr lang="en-US" sz="900" dirty="0">
                <a:solidFill>
                  <a:srgbClr val="FF0000"/>
                </a:solidFill>
                <a:latin typeface="Avenir Black" panose="020B0803020203020204" pitchFamily="34" charset="0"/>
              </a:rPr>
              <a:t> </a:t>
            </a:r>
            <a:r>
              <a:rPr lang="en-US" sz="2800" dirty="0">
                <a:solidFill>
                  <a:srgbClr val="FF0000"/>
                </a:solidFill>
                <a:latin typeface="Avenir Black" panose="020B0803020203020204" pitchFamily="34" charset="0"/>
              </a:rPr>
              <a:t>by sign &amp; occupation</a:t>
            </a:r>
          </a:p>
        </p:txBody>
      </p:sp>
      <p:pic>
        <p:nvPicPr>
          <p:cNvPr id="4" name="Picture 3"/>
          <p:cNvPicPr>
            <a:picLocks noChangeAspect="1" noChangeArrowheads="1"/>
          </p:cNvPicPr>
          <p:nvPr/>
        </p:nvPicPr>
        <p:blipFill>
          <a:blip r:embed="rId3" cstate="print"/>
          <a:srcRect/>
          <a:stretch>
            <a:fillRect/>
          </a:stretch>
        </p:blipFill>
        <p:spPr bwMode="auto">
          <a:xfrm>
            <a:off x="2567608" y="1916832"/>
            <a:ext cx="7461088" cy="4760912"/>
          </a:xfrm>
          <a:prstGeom prst="rect">
            <a:avLst/>
          </a:prstGeom>
          <a:noFill/>
          <a:ln w="9525">
            <a:noFill/>
            <a:round/>
            <a:headEnd/>
            <a:tailEnd/>
          </a:ln>
        </p:spPr>
      </p:pic>
      <p:sp>
        <p:nvSpPr>
          <p:cNvPr id="5" name="TextBox 4"/>
          <p:cNvSpPr txBox="1"/>
          <p:nvPr/>
        </p:nvSpPr>
        <p:spPr>
          <a:xfrm>
            <a:off x="911424" y="1277588"/>
            <a:ext cx="7897029" cy="369332"/>
          </a:xfrm>
          <a:prstGeom prst="rect">
            <a:avLst/>
          </a:prstGeom>
          <a:noFill/>
        </p:spPr>
        <p:txBody>
          <a:bodyPr wrap="square" rtlCol="0">
            <a:spAutoFit/>
          </a:bodyPr>
          <a:lstStyle/>
          <a:p>
            <a:r>
              <a:rPr lang="en-US" dirty="0">
                <a:latin typeface="Avenir Black Oblique" panose="020B0803020203090204" pitchFamily="34" charset="0"/>
              </a:rPr>
              <a:t>Van-</a:t>
            </a:r>
            <a:r>
              <a:rPr lang="en-US" dirty="0" err="1">
                <a:latin typeface="Avenir Black Oblique" panose="020B0803020203090204" pitchFamily="34" charset="0"/>
              </a:rPr>
              <a:t>Dijk</a:t>
            </a:r>
            <a:r>
              <a:rPr lang="en-US" dirty="0">
                <a:latin typeface="Avenir Black Oblique" panose="020B0803020203090204" pitchFamily="34" charset="0"/>
              </a:rPr>
              <a:t> &amp; Kluger (2004)</a:t>
            </a:r>
          </a:p>
        </p:txBody>
      </p:sp>
    </p:spTree>
    <p:extLst>
      <p:ext uri="{BB962C8B-B14F-4D97-AF65-F5344CB8AC3E}">
        <p14:creationId xmlns:p14="http://schemas.microsoft.com/office/powerpoint/2010/main" val="92727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7384"/>
            <a:ext cx="11136312" cy="971376"/>
          </a:xfrm>
        </p:spPr>
        <p:txBody>
          <a:bodyPr anchor="t">
            <a:noAutofit/>
          </a:bodyPr>
          <a:lstStyle/>
          <a:p>
            <a:r>
              <a:rPr lang="en-US" sz="8000" b="1" dirty="0">
                <a:solidFill>
                  <a:srgbClr val="FF0000"/>
                </a:solidFill>
                <a:latin typeface="Avenir Black" panose="020B0803020203020204" pitchFamily="34" charset="0"/>
              </a:rPr>
              <a:t>MOTIVATION</a:t>
            </a:r>
            <a:r>
              <a:rPr lang="en-US" sz="900" dirty="0">
                <a:solidFill>
                  <a:srgbClr val="FF0000"/>
                </a:solidFill>
                <a:latin typeface="Avenir Black" panose="020B0803020203020204" pitchFamily="34" charset="0"/>
              </a:rPr>
              <a:t> </a:t>
            </a:r>
            <a:r>
              <a:rPr lang="en-US" sz="2800" dirty="0">
                <a:solidFill>
                  <a:srgbClr val="FF0000"/>
                </a:solidFill>
                <a:latin typeface="Avenir Black" panose="020B0803020203020204" pitchFamily="34" charset="0"/>
              </a:rPr>
              <a:t>by sign &amp; reason</a:t>
            </a:r>
          </a:p>
        </p:txBody>
      </p:sp>
      <p:sp>
        <p:nvSpPr>
          <p:cNvPr id="5" name="TextBox 4"/>
          <p:cNvSpPr txBox="1"/>
          <p:nvPr/>
        </p:nvSpPr>
        <p:spPr>
          <a:xfrm>
            <a:off x="911424" y="1277588"/>
            <a:ext cx="7897029" cy="369332"/>
          </a:xfrm>
          <a:prstGeom prst="rect">
            <a:avLst/>
          </a:prstGeom>
          <a:noFill/>
        </p:spPr>
        <p:txBody>
          <a:bodyPr wrap="square" rtlCol="0">
            <a:spAutoFit/>
          </a:bodyPr>
          <a:lstStyle/>
          <a:p>
            <a:r>
              <a:rPr lang="en-US" dirty="0">
                <a:latin typeface="Avenir Black Oblique" panose="020B0803020203090204" pitchFamily="34" charset="0"/>
              </a:rPr>
              <a:t>Van-</a:t>
            </a:r>
            <a:r>
              <a:rPr lang="en-US" dirty="0" err="1">
                <a:latin typeface="Avenir Black Oblique" panose="020B0803020203090204" pitchFamily="34" charset="0"/>
              </a:rPr>
              <a:t>Dijk</a:t>
            </a:r>
            <a:r>
              <a:rPr lang="en-US" dirty="0">
                <a:latin typeface="Avenir Black Oblique" panose="020B0803020203090204" pitchFamily="34" charset="0"/>
              </a:rPr>
              <a:t> &amp; Kluger (2004)</a:t>
            </a:r>
          </a:p>
        </p:txBody>
      </p:sp>
      <p:pic>
        <p:nvPicPr>
          <p:cNvPr id="6" name="Content Placeholder 3"/>
          <p:cNvPicPr>
            <a:picLocks noGrp="1" noChangeAspect="1" noChangeArrowheads="1"/>
          </p:cNvPicPr>
          <p:nvPr>
            <p:ph idx="1"/>
          </p:nvPr>
        </p:nvPicPr>
        <p:blipFill>
          <a:blip r:embed="rId3" cstate="print"/>
          <a:srcRect/>
          <a:stretch>
            <a:fillRect/>
          </a:stretch>
        </p:blipFill>
        <p:spPr bwMode="auto">
          <a:xfrm>
            <a:off x="2711628" y="1916832"/>
            <a:ext cx="6357217" cy="4760912"/>
          </a:xfrm>
          <a:prstGeom prst="rect">
            <a:avLst/>
          </a:prstGeom>
          <a:noFill/>
          <a:ln w="9525">
            <a:noFill/>
            <a:round/>
            <a:headEnd/>
            <a:tailEnd/>
          </a:ln>
        </p:spPr>
      </p:pic>
    </p:spTree>
    <p:extLst>
      <p:ext uri="{BB962C8B-B14F-4D97-AF65-F5344CB8AC3E}">
        <p14:creationId xmlns:p14="http://schemas.microsoft.com/office/powerpoint/2010/main" val="3608498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23606" t="8891" r="37452" b="4478"/>
          <a:stretch/>
        </p:blipFill>
        <p:spPr bwMode="auto">
          <a:xfrm>
            <a:off x="6431360" y="0"/>
            <a:ext cx="5760640" cy="6858000"/>
          </a:xfrm>
          <a:prstGeom prst="rect">
            <a:avLst/>
          </a:prstGeom>
          <a:ln>
            <a:noFill/>
          </a:ln>
          <a:extLst>
            <a:ext uri="{53640926-AAD7-44D8-BBD7-CCE9431645EC}">
              <a14:shadowObscured xmlns:a14="http://schemas.microsoft.com/office/drawing/2010/main"/>
            </a:ext>
          </a:extLst>
        </p:spPr>
      </p:pic>
      <p:sp>
        <p:nvSpPr>
          <p:cNvPr id="3" name="Title 2"/>
          <p:cNvSpPr>
            <a:spLocks noGrp="1"/>
          </p:cNvSpPr>
          <p:nvPr>
            <p:ph type="title"/>
          </p:nvPr>
        </p:nvSpPr>
        <p:spPr>
          <a:xfrm>
            <a:off x="3398742" y="987427"/>
            <a:ext cx="3008313" cy="1162051"/>
          </a:xfrm>
        </p:spPr>
        <p:txBody>
          <a:bodyPr anchor="ctr">
            <a:normAutofit/>
          </a:bodyPr>
          <a:lstStyle/>
          <a:p>
            <a:pPr algn="r"/>
            <a:r>
              <a:rPr lang="en-US" sz="2000" dirty="0">
                <a:solidFill>
                  <a:srgbClr val="FF0000"/>
                </a:solidFill>
                <a:latin typeface="Avenir"/>
              </a:rPr>
              <a:t>Prevention</a:t>
            </a:r>
            <a:endParaRPr lang="he-IL" sz="2000" dirty="0">
              <a:solidFill>
                <a:srgbClr val="FF0000"/>
              </a:solidFill>
              <a:latin typeface="Avenir"/>
            </a:endParaRPr>
          </a:p>
        </p:txBody>
      </p:sp>
      <p:sp>
        <p:nvSpPr>
          <p:cNvPr id="5" name="Text Placeholder 4"/>
          <p:cNvSpPr>
            <a:spLocks noGrp="1"/>
          </p:cNvSpPr>
          <p:nvPr>
            <p:ph type="body" sz="half" idx="2"/>
          </p:nvPr>
        </p:nvSpPr>
        <p:spPr>
          <a:xfrm>
            <a:off x="3423054" y="4542078"/>
            <a:ext cx="3008313" cy="1257003"/>
          </a:xfrm>
        </p:spPr>
        <p:txBody>
          <a:bodyPr anchor="ctr">
            <a:normAutofit/>
          </a:bodyPr>
          <a:lstStyle/>
          <a:p>
            <a:pPr algn="r">
              <a:spcBef>
                <a:spcPct val="0"/>
              </a:spcBef>
            </a:pPr>
            <a:r>
              <a:rPr lang="en-US" sz="2000" dirty="0">
                <a:solidFill>
                  <a:schemeClr val="accent5"/>
                </a:solidFill>
                <a:latin typeface="Avenir"/>
                <a:ea typeface="+mj-ea"/>
                <a:cs typeface="+mj-cs"/>
              </a:rPr>
              <a:t>Promotion</a:t>
            </a:r>
            <a:endParaRPr lang="he-IL" sz="2000" dirty="0">
              <a:solidFill>
                <a:schemeClr val="accent5"/>
              </a:solidFill>
              <a:latin typeface="Avenir"/>
              <a:ea typeface="+mj-ea"/>
              <a:cs typeface="+mj-cs"/>
            </a:endParaRPr>
          </a:p>
        </p:txBody>
      </p:sp>
      <p:sp>
        <p:nvSpPr>
          <p:cNvPr id="6" name="TextBox 5"/>
          <p:cNvSpPr txBox="1"/>
          <p:nvPr/>
        </p:nvSpPr>
        <p:spPr>
          <a:xfrm>
            <a:off x="983433" y="44624"/>
            <a:ext cx="5423619" cy="1200329"/>
          </a:xfrm>
          <a:prstGeom prst="rect">
            <a:avLst/>
          </a:prstGeom>
          <a:noFill/>
        </p:spPr>
        <p:txBody>
          <a:bodyPr wrap="square" rtlCol="0">
            <a:spAutoFit/>
          </a:bodyPr>
          <a:lstStyle/>
          <a:p>
            <a:r>
              <a:rPr lang="en-US" sz="4800" dirty="0">
                <a:solidFill>
                  <a:srgbClr val="FF0000"/>
                </a:solidFill>
                <a:latin typeface="Arial Black" panose="020B0A04020102020204" pitchFamily="34" charset="0"/>
              </a:rPr>
              <a:t>PERFORMANCE</a:t>
            </a:r>
          </a:p>
          <a:p>
            <a:pPr algn="l"/>
            <a:r>
              <a:rPr lang="en-US" sz="2400" dirty="0">
                <a:solidFill>
                  <a:srgbClr val="FF0000"/>
                </a:solidFill>
                <a:latin typeface="Arial Black" panose="020B0A04020102020204" pitchFamily="34" charset="0"/>
              </a:rPr>
              <a:t>By feedback sign &amp; task type</a:t>
            </a:r>
            <a:endParaRPr lang="en-US" dirty="0">
              <a:solidFill>
                <a:srgbClr val="FF0000"/>
              </a:solidFill>
              <a:latin typeface="Arial Black" panose="020B0A04020102020204" pitchFamily="34" charset="0"/>
            </a:endParaRPr>
          </a:p>
        </p:txBody>
      </p:sp>
      <p:sp>
        <p:nvSpPr>
          <p:cNvPr id="7" name="TextBox 6"/>
          <p:cNvSpPr txBox="1"/>
          <p:nvPr/>
        </p:nvSpPr>
        <p:spPr>
          <a:xfrm>
            <a:off x="981200" y="2097090"/>
            <a:ext cx="3290888" cy="369332"/>
          </a:xfrm>
          <a:prstGeom prst="rect">
            <a:avLst/>
          </a:prstGeom>
          <a:noFill/>
        </p:spPr>
        <p:txBody>
          <a:bodyPr wrap="square" rtlCol="0">
            <a:spAutoFit/>
          </a:bodyPr>
          <a:lstStyle/>
          <a:p>
            <a:r>
              <a:rPr lang="en-US" dirty="0">
                <a:latin typeface="Avenir Black Oblique" panose="020B0803020203090204" pitchFamily="34" charset="0"/>
              </a:rPr>
              <a:t>Van </a:t>
            </a:r>
            <a:r>
              <a:rPr lang="en-US" dirty="0" err="1">
                <a:latin typeface="Avenir Black Oblique" panose="020B0803020203090204" pitchFamily="34" charset="0"/>
              </a:rPr>
              <a:t>Dijk</a:t>
            </a:r>
            <a:r>
              <a:rPr lang="en-US" dirty="0">
                <a:latin typeface="Avenir Black Oblique" panose="020B0803020203090204" pitchFamily="34" charset="0"/>
              </a:rPr>
              <a:t> &amp; Kluger (2011)</a:t>
            </a:r>
          </a:p>
        </p:txBody>
      </p:sp>
    </p:spTree>
    <p:extLst>
      <p:ext uri="{BB962C8B-B14F-4D97-AF65-F5344CB8AC3E}">
        <p14:creationId xmlns:p14="http://schemas.microsoft.com/office/powerpoint/2010/main" val="1019788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fbcdn-sphotos-h-a.akamaihd.net/hphotos-ak-prn2/v/t1.0-9/252254_122786917879524_1185222311_n.jpg?oh=62f40b1580bcc903b92d78facad0e8c0&amp;oe=556C30BB&amp;__gda__=1432331245_83b3fcad82992681a95d051e14a8b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031" y="3275055"/>
            <a:ext cx="6667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63049" y="4529336"/>
            <a:ext cx="2992480" cy="954107"/>
          </a:xfrm>
          <a:prstGeom prst="rect">
            <a:avLst/>
          </a:prstGeom>
          <a:noFill/>
        </p:spPr>
        <p:txBody>
          <a:bodyPr wrap="square" rtlCol="0">
            <a:spAutoFit/>
          </a:bodyPr>
          <a:lstStyle/>
          <a:p>
            <a:pPr algn="r"/>
            <a:r>
              <a:rPr lang="en-US" sz="2800" dirty="0">
                <a:solidFill>
                  <a:srgbClr val="000000"/>
                </a:solidFill>
              </a:rPr>
              <a:t>value of </a:t>
            </a:r>
          </a:p>
          <a:p>
            <a:pPr algn="r"/>
            <a:r>
              <a:rPr lang="en-US" sz="2800" dirty="0">
                <a:solidFill>
                  <a:srgbClr val="000000"/>
                </a:solidFill>
              </a:rPr>
              <a:t>success</a:t>
            </a:r>
            <a:endParaRPr lang="en-US" sz="2800" dirty="0"/>
          </a:p>
        </p:txBody>
      </p:sp>
      <p:sp>
        <p:nvSpPr>
          <p:cNvPr id="7" name="TextBox 6"/>
          <p:cNvSpPr txBox="1"/>
          <p:nvPr/>
        </p:nvSpPr>
        <p:spPr>
          <a:xfrm>
            <a:off x="2751439" y="3665844"/>
            <a:ext cx="2001795" cy="954107"/>
          </a:xfrm>
          <a:prstGeom prst="rect">
            <a:avLst/>
          </a:prstGeom>
          <a:noFill/>
        </p:spPr>
        <p:txBody>
          <a:bodyPr wrap="square" rtlCol="0">
            <a:spAutoFit/>
          </a:bodyPr>
          <a:lstStyle/>
          <a:p>
            <a:r>
              <a:rPr lang="en-US" sz="2800" dirty="0">
                <a:solidFill>
                  <a:srgbClr val="000000"/>
                </a:solidFill>
              </a:rPr>
              <a:t>expectancy</a:t>
            </a:r>
          </a:p>
          <a:p>
            <a:endParaRPr lang="en-US" sz="2800" dirty="0"/>
          </a:p>
        </p:txBody>
      </p:sp>
      <p:sp>
        <p:nvSpPr>
          <p:cNvPr id="3" name="Rectangle 2"/>
          <p:cNvSpPr/>
          <p:nvPr/>
        </p:nvSpPr>
        <p:spPr>
          <a:xfrm>
            <a:off x="911426" y="1239905"/>
            <a:ext cx="5682005" cy="369332"/>
          </a:xfrm>
          <a:prstGeom prst="rect">
            <a:avLst/>
          </a:prstGeom>
        </p:spPr>
        <p:txBody>
          <a:bodyPr wrap="none">
            <a:spAutoFit/>
          </a:bodyPr>
          <a:lstStyle/>
          <a:p>
            <a:r>
              <a:rPr lang="en-US" dirty="0">
                <a:latin typeface="Avenir Black Oblique" panose="020B0803020203090204" pitchFamily="34" charset="0"/>
              </a:rPr>
              <a:t>Negative feedback impact under prevention focus</a:t>
            </a:r>
          </a:p>
        </p:txBody>
      </p:sp>
      <p:sp>
        <p:nvSpPr>
          <p:cNvPr id="9" name="Title 1"/>
          <p:cNvSpPr>
            <a:spLocks noGrp="1"/>
          </p:cNvSpPr>
          <p:nvPr>
            <p:ph type="title"/>
          </p:nvPr>
        </p:nvSpPr>
        <p:spPr>
          <a:xfrm>
            <a:off x="937321" y="44624"/>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smtClean="0">
                <a:solidFill>
                  <a:srgbClr val="FF0000"/>
                </a:solidFill>
                <a:latin typeface="Avenir Black" panose="020B0803020203020204" pitchFamily="34" charset="0"/>
              </a:rPr>
              <a:t>COMPLICATIONS</a:t>
            </a:r>
            <a:endParaRPr lang="en-US" sz="8900" b="1" dirty="0">
              <a:solidFill>
                <a:srgbClr val="FF0000"/>
              </a:solidFill>
              <a:latin typeface="Avenir Black" panose="020B0803020203020204" pitchFamily="34" charset="0"/>
            </a:endParaRPr>
          </a:p>
        </p:txBody>
      </p:sp>
    </p:spTree>
    <p:extLst>
      <p:ext uri="{BB962C8B-B14F-4D97-AF65-F5344CB8AC3E}">
        <p14:creationId xmlns:p14="http://schemas.microsoft.com/office/powerpoint/2010/main" val="41867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260" y="2251819"/>
            <a:ext cx="3346623" cy="2029683"/>
          </a:xfrm>
        </p:spPr>
        <p:txBody>
          <a:bodyPr>
            <a:normAutofit/>
          </a:bodyPr>
          <a:lstStyle/>
          <a:p>
            <a:pPr marL="457178" lvl="1" indent="0">
              <a:buNone/>
            </a:pPr>
            <a:r>
              <a:rPr lang="en-US" altLang="en-US" sz="2000" dirty="0">
                <a:latin typeface="Avenir"/>
                <a:cs typeface="Arial" panose="020B0604020202020204" pitchFamily="34" charset="0"/>
              </a:rPr>
              <a:t>Rating improvement over time is practically useless </a:t>
            </a:r>
            <a:r>
              <a:rPr lang="en-US" altLang="en-US" sz="1400" dirty="0">
                <a:latin typeface="Avenir"/>
                <a:cs typeface="Arial" panose="020B0604020202020204" pitchFamily="34" charset="0"/>
              </a:rPr>
              <a:t>(</a:t>
            </a:r>
            <a:r>
              <a:rPr lang="he-IL" altLang="en-US" sz="1400" dirty="0" err="1">
                <a:latin typeface="Avenir"/>
              </a:rPr>
              <a:t>Smither</a:t>
            </a:r>
            <a:r>
              <a:rPr lang="he-IL" altLang="en-US" sz="1400" dirty="0">
                <a:latin typeface="Avenir"/>
              </a:rPr>
              <a:t>, </a:t>
            </a:r>
            <a:r>
              <a:rPr lang="he-IL" altLang="en-US" sz="1400" dirty="0" err="1">
                <a:latin typeface="Avenir"/>
              </a:rPr>
              <a:t>London</a:t>
            </a:r>
            <a:r>
              <a:rPr lang="he-IL" altLang="en-US" sz="1400" dirty="0">
                <a:latin typeface="Avenir"/>
              </a:rPr>
              <a:t>, &amp; </a:t>
            </a:r>
            <a:r>
              <a:rPr lang="he-IL" altLang="en-US" sz="1400" dirty="0" err="1">
                <a:latin typeface="Avenir"/>
              </a:rPr>
              <a:t>Reilly</a:t>
            </a:r>
            <a:r>
              <a:rPr lang="he-IL" altLang="en-US" sz="1400" dirty="0">
                <a:latin typeface="Avenir"/>
              </a:rPr>
              <a:t>, 2005</a:t>
            </a:r>
            <a:r>
              <a:rPr lang="en-US" altLang="en-US" sz="1400" dirty="0">
                <a:latin typeface="Avenir"/>
                <a:cs typeface="Arial" panose="020B0604020202020204" pitchFamily="34" charset="0"/>
              </a:rPr>
              <a:t>).</a:t>
            </a:r>
          </a:p>
          <a:p>
            <a:pPr marL="0" indent="0">
              <a:buNone/>
            </a:pPr>
            <a:endParaRPr lang="en-US" dirty="0">
              <a:latin typeface="Avenir"/>
            </a:endParaRPr>
          </a:p>
        </p:txBody>
      </p:sp>
      <p:sp>
        <p:nvSpPr>
          <p:cNvPr id="4" name="Content Placeholder 2"/>
          <p:cNvSpPr txBox="1">
            <a:spLocks/>
          </p:cNvSpPr>
          <p:nvPr/>
        </p:nvSpPr>
        <p:spPr>
          <a:xfrm>
            <a:off x="7141869" y="4855703"/>
            <a:ext cx="3346623" cy="2029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8" lvl="1" indent="0">
              <a:buNone/>
            </a:pPr>
            <a:r>
              <a:rPr lang="en-US" altLang="en-US" sz="2000" dirty="0">
                <a:latin typeface="Avenir"/>
                <a:cs typeface="Arial" panose="020B0604020202020204" pitchFamily="34" charset="0"/>
              </a:rPr>
              <a:t>Workers construe performance appraisal in different ways, leading to misunderstanding </a:t>
            </a:r>
            <a:r>
              <a:rPr lang="en-US" altLang="en-US" sz="1400" dirty="0">
                <a:latin typeface="Avenir"/>
                <a:cs typeface="Arial" panose="020B0604020202020204" pitchFamily="34" charset="0"/>
              </a:rPr>
              <a:t>(</a:t>
            </a:r>
            <a:r>
              <a:rPr lang="en-US" altLang="en-US" sz="1400" dirty="0" err="1">
                <a:latin typeface="Avenir"/>
                <a:cs typeface="Arial" panose="020B0604020202020204" pitchFamily="34" charset="0"/>
              </a:rPr>
              <a:t>Zambelli</a:t>
            </a:r>
            <a:r>
              <a:rPr lang="en-US" altLang="en-US" sz="1400" dirty="0">
                <a:latin typeface="Avenir"/>
                <a:cs typeface="Arial" panose="020B0604020202020204" pitchFamily="34" charset="0"/>
              </a:rPr>
              <a:t>, 2013).</a:t>
            </a:r>
          </a:p>
          <a:p>
            <a:endParaRPr lang="en-US" dirty="0"/>
          </a:p>
        </p:txBody>
      </p:sp>
      <p:sp>
        <p:nvSpPr>
          <p:cNvPr id="5" name="Content Placeholder 2"/>
          <p:cNvSpPr txBox="1">
            <a:spLocks/>
          </p:cNvSpPr>
          <p:nvPr/>
        </p:nvSpPr>
        <p:spPr>
          <a:xfrm>
            <a:off x="1544260" y="4855703"/>
            <a:ext cx="3381633" cy="20296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8" lvl="1" indent="0">
              <a:buNone/>
            </a:pPr>
            <a:r>
              <a:rPr lang="en-US" altLang="en-US" sz="2200" dirty="0">
                <a:latin typeface="Avenir"/>
                <a:cs typeface="Arial" panose="020B0604020202020204" pitchFamily="34" charset="0"/>
              </a:rPr>
              <a:t>Experts suggest to drop performance appraisal altogether because it destroys relationships and stifles creativity </a:t>
            </a:r>
            <a:r>
              <a:rPr lang="en-US" altLang="en-US" sz="1500" dirty="0">
                <a:latin typeface="Avenir"/>
                <a:cs typeface="Arial" panose="020B0604020202020204" pitchFamily="34" charset="0"/>
              </a:rPr>
              <a:t>(</a:t>
            </a:r>
            <a:r>
              <a:rPr lang="he-IL" altLang="en-US" sz="1500" dirty="0" err="1">
                <a:latin typeface="Avenir"/>
                <a:cs typeface="Arial" panose="020B0604020202020204" pitchFamily="34" charset="0"/>
              </a:rPr>
              <a:t>Coens</a:t>
            </a:r>
            <a:r>
              <a:rPr lang="he-IL" altLang="en-US" sz="1500" dirty="0">
                <a:latin typeface="Avenir"/>
                <a:cs typeface="Arial" panose="020B0604020202020204" pitchFamily="34" charset="0"/>
              </a:rPr>
              <a:t> &amp; </a:t>
            </a:r>
            <a:r>
              <a:rPr lang="he-IL" altLang="en-US" sz="1500" dirty="0" err="1">
                <a:latin typeface="Avenir"/>
                <a:cs typeface="Arial" panose="020B0604020202020204" pitchFamily="34" charset="0"/>
              </a:rPr>
              <a:t>Jenkins</a:t>
            </a:r>
            <a:r>
              <a:rPr lang="he-IL" altLang="en-US" sz="1500" dirty="0">
                <a:latin typeface="Avenir"/>
                <a:cs typeface="Arial" panose="020B0604020202020204" pitchFamily="34" charset="0"/>
              </a:rPr>
              <a:t>, 2000</a:t>
            </a:r>
            <a:r>
              <a:rPr lang="en-US" altLang="en-US" sz="1500" dirty="0">
                <a:latin typeface="Avenir"/>
                <a:cs typeface="Arial" panose="020B0604020202020204" pitchFamily="34" charset="0"/>
              </a:rPr>
              <a:t>).</a:t>
            </a:r>
          </a:p>
          <a:p>
            <a:endParaRPr lang="en-US" dirty="0"/>
          </a:p>
        </p:txBody>
      </p:sp>
      <p:sp>
        <p:nvSpPr>
          <p:cNvPr id="6" name="Content Placeholder 2"/>
          <p:cNvSpPr txBox="1">
            <a:spLocks/>
          </p:cNvSpPr>
          <p:nvPr/>
        </p:nvSpPr>
        <p:spPr>
          <a:xfrm>
            <a:off x="7141869" y="2251819"/>
            <a:ext cx="3346623" cy="2029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78" lvl="1" indent="0">
              <a:buNone/>
            </a:pPr>
            <a:r>
              <a:rPr lang="en-US" altLang="en-US" sz="2000" dirty="0">
                <a:latin typeface="Avenir"/>
                <a:cs typeface="Arial" panose="020B0604020202020204" pitchFamily="34" charset="0"/>
              </a:rPr>
              <a:t>Companies implementing 360-degree feedback had lower stock value! </a:t>
            </a:r>
            <a:r>
              <a:rPr lang="en-US" altLang="en-US" sz="1400" dirty="0">
                <a:latin typeface="Avenir"/>
                <a:cs typeface="Arial" panose="020B0604020202020204" pitchFamily="34" charset="0"/>
              </a:rPr>
              <a:t>(</a:t>
            </a:r>
            <a:r>
              <a:rPr lang="en-US" altLang="en-US" sz="1400" dirty="0" err="1">
                <a:latin typeface="Avenir"/>
                <a:cs typeface="Arial" panose="020B0604020202020204" pitchFamily="34" charset="0"/>
              </a:rPr>
              <a:t>Aguinis</a:t>
            </a:r>
            <a:r>
              <a:rPr lang="en-US" altLang="en-US" sz="1400" dirty="0">
                <a:latin typeface="Avenir"/>
                <a:cs typeface="Arial" panose="020B0604020202020204" pitchFamily="34" charset="0"/>
              </a:rPr>
              <a:t>, 2009)</a:t>
            </a:r>
            <a:endParaRPr lang="en-US" altLang="en-US" dirty="0">
              <a:latin typeface="Avenir"/>
              <a:cs typeface="Arial" panose="020B0604020202020204" pitchFamily="34" charset="0"/>
            </a:endParaRPr>
          </a:p>
          <a:p>
            <a:pPr marL="457178" lvl="1" indent="0">
              <a:buNone/>
            </a:pPr>
            <a:endParaRPr lang="en-US" dirty="0">
              <a:latin typeface="Avenir"/>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716" y="2122770"/>
            <a:ext cx="88889" cy="215873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716" y="4652515"/>
            <a:ext cx="88889" cy="215873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424" y="2187291"/>
            <a:ext cx="88889" cy="215873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424" y="4652515"/>
            <a:ext cx="88889" cy="2158731"/>
          </a:xfrm>
          <a:prstGeom prst="rect">
            <a:avLst/>
          </a:prstGeom>
        </p:spPr>
      </p:pic>
      <p:sp>
        <p:nvSpPr>
          <p:cNvPr id="8" name="Rectangle 7"/>
          <p:cNvSpPr/>
          <p:nvPr/>
        </p:nvSpPr>
        <p:spPr>
          <a:xfrm>
            <a:off x="984999" y="1234689"/>
            <a:ext cx="6047105" cy="369332"/>
          </a:xfrm>
          <a:prstGeom prst="rect">
            <a:avLst/>
          </a:prstGeom>
        </p:spPr>
        <p:txBody>
          <a:bodyPr wrap="none">
            <a:spAutoFit/>
          </a:bodyPr>
          <a:lstStyle/>
          <a:p>
            <a:r>
              <a:rPr lang="en-US" b="1" dirty="0">
                <a:latin typeface="Arial Black" panose="020B0A04020102020204" pitchFamily="34" charset="0"/>
              </a:rPr>
              <a:t>Feedback in the field &amp; performance appraisal</a:t>
            </a:r>
            <a:endParaRPr lang="en-US" dirty="0"/>
          </a:p>
        </p:txBody>
      </p:sp>
      <p:sp>
        <p:nvSpPr>
          <p:cNvPr id="14" name="Title 1"/>
          <p:cNvSpPr>
            <a:spLocks noGrp="1"/>
          </p:cNvSpPr>
          <p:nvPr>
            <p:ph type="title"/>
          </p:nvPr>
        </p:nvSpPr>
        <p:spPr>
          <a:xfrm>
            <a:off x="911424" y="44624"/>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smtClean="0">
                <a:solidFill>
                  <a:srgbClr val="FF0000"/>
                </a:solidFill>
                <a:latin typeface="Avenir Black" panose="020B0803020203020204" pitchFamily="34" charset="0"/>
              </a:rPr>
              <a:t>DISTURBING</a:t>
            </a:r>
            <a:endParaRPr lang="en-US" sz="8900" b="1" dirty="0">
              <a:solidFill>
                <a:srgbClr val="FF0000"/>
              </a:solidFill>
              <a:latin typeface="Avenir Black" panose="020B0803020203020204" pitchFamily="34" charset="0"/>
            </a:endParaRPr>
          </a:p>
        </p:txBody>
      </p:sp>
    </p:spTree>
    <p:extLst>
      <p:ext uri="{BB962C8B-B14F-4D97-AF65-F5344CB8AC3E}">
        <p14:creationId xmlns:p14="http://schemas.microsoft.com/office/powerpoint/2010/main" val="216443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3432" y="1239905"/>
            <a:ext cx="3001656" cy="369332"/>
          </a:xfrm>
          <a:prstGeom prst="rect">
            <a:avLst/>
          </a:prstGeom>
        </p:spPr>
        <p:txBody>
          <a:bodyPr wrap="none">
            <a:spAutoFit/>
          </a:bodyPr>
          <a:lstStyle/>
          <a:p>
            <a:r>
              <a:rPr lang="en-US" dirty="0" err="1">
                <a:latin typeface="Avenir Black Oblique" panose="020B0803020203090204" pitchFamily="34" charset="0"/>
              </a:rPr>
              <a:t>Smither</a:t>
            </a:r>
            <a:r>
              <a:rPr lang="en-US" dirty="0">
                <a:latin typeface="Avenir Black Oblique" panose="020B0803020203090204" pitchFamily="34" charset="0"/>
              </a:rPr>
              <a:t>, London, &amp; Reilly (2005</a:t>
            </a:r>
            <a:r>
              <a:rPr lang="en-US" dirty="0" smtClean="0">
                <a:latin typeface="Avenir Black Oblique" panose="020B0803020203090204" pitchFamily="34" charset="0"/>
              </a:rPr>
              <a:t>)</a:t>
            </a:r>
            <a:endParaRPr lang="en-US" dirty="0"/>
          </a:p>
        </p:txBody>
      </p:sp>
      <p:sp>
        <p:nvSpPr>
          <p:cNvPr id="9" name="Title 1"/>
          <p:cNvSpPr>
            <a:spLocks noGrp="1"/>
          </p:cNvSpPr>
          <p:nvPr>
            <p:ph type="title"/>
          </p:nvPr>
        </p:nvSpPr>
        <p:spPr>
          <a:xfrm>
            <a:off x="937321" y="44624"/>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smtClean="0">
                <a:solidFill>
                  <a:srgbClr val="FF0000"/>
                </a:solidFill>
                <a:latin typeface="Avenir Black" panose="020B0803020203020204" pitchFamily="34" charset="0"/>
              </a:rPr>
              <a:t>NO</a:t>
            </a:r>
            <a:r>
              <a:rPr lang="he-IL" sz="8900" b="1" dirty="0" smtClean="0">
                <a:solidFill>
                  <a:srgbClr val="FF0000"/>
                </a:solidFill>
                <a:latin typeface="Avenir Black" panose="020B0803020203020204" pitchFamily="34" charset="0"/>
              </a:rPr>
              <a:t> </a:t>
            </a:r>
            <a:r>
              <a:rPr lang="en-US" b="1" dirty="0" smtClean="0">
                <a:solidFill>
                  <a:srgbClr val="FF0000"/>
                </a:solidFill>
                <a:latin typeface="Avenir Black"/>
              </a:rPr>
              <a:t>practical </a:t>
            </a:r>
            <a:r>
              <a:rPr lang="en-US" b="1" dirty="0">
                <a:solidFill>
                  <a:srgbClr val="FF0000"/>
                </a:solidFill>
                <a:latin typeface="Avenir Black"/>
              </a:rPr>
              <a:t>improvement in rating over </a:t>
            </a:r>
            <a:r>
              <a:rPr lang="en-US" b="1" dirty="0" smtClean="0">
                <a:solidFill>
                  <a:srgbClr val="FF0000"/>
                </a:solidFill>
                <a:latin typeface="Avenir Black"/>
              </a:rPr>
              <a:t>time</a:t>
            </a:r>
            <a:endParaRPr lang="en-US" sz="3600" b="1" dirty="0">
              <a:solidFill>
                <a:srgbClr val="FF0000"/>
              </a:solidFill>
              <a:latin typeface="Avenir Black" panose="020B0803020203020204" pitchFamily="34"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385662546"/>
              </p:ext>
            </p:extLst>
          </p:nvPr>
        </p:nvGraphicFramePr>
        <p:xfrm>
          <a:off x="2152651" y="2564903"/>
          <a:ext cx="7886706" cy="1971696"/>
        </p:xfrm>
        <a:graphic>
          <a:graphicData uri="http://schemas.openxmlformats.org/drawingml/2006/table">
            <a:tbl>
              <a:tblPr firstRow="1" firstCol="1" bandRow="1">
                <a:tableStyleId>{9DCAF9ED-07DC-4A11-8D7F-57B35C25682E}</a:tableStyleId>
              </a:tblPr>
              <a:tblGrid>
                <a:gridCol w="1855119"/>
                <a:gridCol w="773783"/>
                <a:gridCol w="1314451"/>
                <a:gridCol w="1314451"/>
                <a:gridCol w="1314451"/>
                <a:gridCol w="1314451"/>
              </a:tblGrid>
              <a:tr h="328616">
                <a:tc>
                  <a:txBody>
                    <a:bodyPr/>
                    <a:lstStyle/>
                    <a:p>
                      <a:pPr>
                        <a:lnSpc>
                          <a:spcPct val="107000"/>
                        </a:lnSpc>
                        <a:spcAft>
                          <a:spcPts val="0"/>
                        </a:spcAft>
                      </a:pPr>
                      <a:r>
                        <a:rPr lang="en-US" sz="19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9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9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9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07000"/>
                        </a:lnSpc>
                        <a:spcAft>
                          <a:spcPts val="0"/>
                        </a:spcAft>
                      </a:pPr>
                      <a:r>
                        <a:rPr lang="en-US" sz="1900" dirty="0">
                          <a:effectLst/>
                        </a:rPr>
                        <a:t>95% confidence interval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tr>
              <a:tr h="328616">
                <a:tc>
                  <a:txBody>
                    <a:bodyPr/>
                    <a:lstStyle/>
                    <a:p>
                      <a:pPr>
                        <a:lnSpc>
                          <a:spcPct val="107000"/>
                        </a:lnSpc>
                        <a:spcAft>
                          <a:spcPts val="0"/>
                        </a:spcAft>
                      </a:pPr>
                      <a:r>
                        <a:rPr lang="en-US" sz="1900" dirty="0" smtClean="0">
                          <a:effectLst/>
                        </a:rPr>
                        <a:t>Feedback from:</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b="1" i="1" kern="1200" dirty="0">
                          <a:effectLst/>
                        </a:rPr>
                        <a:t>k</a:t>
                      </a:r>
                      <a:endParaRPr lang="en-US" sz="1900" b="1" i="1" kern="1200" dirty="0">
                        <a:solidFill>
                          <a:schemeClr val="lt1"/>
                        </a:solidFill>
                        <a:effectLst/>
                        <a:latin typeface="+mn-lt"/>
                        <a:ea typeface="+mn-ea"/>
                        <a:cs typeface="+mn-cs"/>
                      </a:endParaRPr>
                    </a:p>
                  </a:txBody>
                  <a:tcPr marL="68580" marR="68580" marT="0" marB="0"/>
                </a:tc>
                <a:tc>
                  <a:txBody>
                    <a:bodyPr/>
                    <a:lstStyle/>
                    <a:p>
                      <a:pPr algn="r">
                        <a:lnSpc>
                          <a:spcPct val="107000"/>
                        </a:lnSpc>
                        <a:spcAft>
                          <a:spcPts val="0"/>
                        </a:spcAft>
                      </a:pPr>
                      <a:r>
                        <a:rPr lang="en-US" sz="1900" b="1" i="1" kern="1200" dirty="0">
                          <a:effectLst/>
                        </a:rPr>
                        <a:t>N</a:t>
                      </a:r>
                      <a:endParaRPr lang="en-US" sz="1900" b="1" i="1" kern="1200" dirty="0">
                        <a:solidFill>
                          <a:schemeClr val="lt1"/>
                        </a:solidFill>
                        <a:effectLst/>
                        <a:latin typeface="+mn-lt"/>
                        <a:ea typeface="+mn-ea"/>
                        <a:cs typeface="+mn-cs"/>
                      </a:endParaRPr>
                    </a:p>
                  </a:txBody>
                  <a:tcPr marL="68580" marR="68580" marT="0" marB="0"/>
                </a:tc>
                <a:tc>
                  <a:txBody>
                    <a:bodyPr/>
                    <a:lstStyle/>
                    <a:p>
                      <a:pPr algn="r">
                        <a:lnSpc>
                          <a:spcPct val="107000"/>
                        </a:lnSpc>
                        <a:spcAft>
                          <a:spcPts val="0"/>
                        </a:spcAft>
                      </a:pPr>
                      <a:r>
                        <a:rPr lang="en-US" sz="1900" b="1" i="1" kern="1200" dirty="0">
                          <a:effectLst/>
                        </a:rPr>
                        <a:t>d</a:t>
                      </a:r>
                      <a:endParaRPr lang="en-US" sz="1900" b="1" i="1" kern="1200" dirty="0">
                        <a:solidFill>
                          <a:schemeClr val="lt1"/>
                        </a:solidFill>
                        <a:effectLst/>
                        <a:latin typeface="+mn-lt"/>
                        <a:ea typeface="+mn-ea"/>
                        <a:cs typeface="+mn-cs"/>
                      </a:endParaRPr>
                    </a:p>
                  </a:txBody>
                  <a:tcPr marL="68580" marR="68580" marT="0" marB="0"/>
                </a:tc>
                <a:tc>
                  <a:txBody>
                    <a:bodyPr/>
                    <a:lstStyle/>
                    <a:p>
                      <a:pPr algn="r">
                        <a:lnSpc>
                          <a:spcPct val="107000"/>
                        </a:lnSpc>
                        <a:spcAft>
                          <a:spcPts val="0"/>
                        </a:spcAft>
                      </a:pPr>
                      <a:r>
                        <a:rPr lang="en-US" sz="1900" b="1" kern="1200" dirty="0">
                          <a:effectLst/>
                        </a:rPr>
                        <a:t>Lower Limit</a:t>
                      </a:r>
                      <a:endParaRPr lang="en-US" sz="1900" b="1" kern="1200" dirty="0">
                        <a:solidFill>
                          <a:schemeClr val="lt1"/>
                        </a:solidFill>
                        <a:effectLst/>
                        <a:latin typeface="+mn-lt"/>
                        <a:ea typeface="+mn-ea"/>
                        <a:cs typeface="+mn-cs"/>
                      </a:endParaRPr>
                    </a:p>
                  </a:txBody>
                  <a:tcPr marL="68580" marR="68580" marT="0" marB="0"/>
                </a:tc>
                <a:tc>
                  <a:txBody>
                    <a:bodyPr/>
                    <a:lstStyle/>
                    <a:p>
                      <a:pPr algn="r">
                        <a:lnSpc>
                          <a:spcPct val="107000"/>
                        </a:lnSpc>
                        <a:spcAft>
                          <a:spcPts val="0"/>
                        </a:spcAft>
                      </a:pPr>
                      <a:r>
                        <a:rPr lang="en-US" sz="1900" b="1" kern="1200" dirty="0">
                          <a:effectLst/>
                        </a:rPr>
                        <a:t>Upper limit</a:t>
                      </a:r>
                      <a:endParaRPr lang="en-US" sz="1900" b="1" kern="1200" dirty="0">
                        <a:solidFill>
                          <a:schemeClr val="lt1"/>
                        </a:solidFill>
                        <a:effectLst/>
                        <a:latin typeface="+mn-lt"/>
                        <a:ea typeface="+mn-ea"/>
                        <a:cs typeface="+mn-cs"/>
                      </a:endParaRPr>
                    </a:p>
                  </a:txBody>
                  <a:tcPr marL="68580" marR="68580" marT="0" marB="0"/>
                </a:tc>
              </a:tr>
              <a:tr h="328616">
                <a:tc>
                  <a:txBody>
                    <a:bodyPr/>
                    <a:lstStyle/>
                    <a:p>
                      <a:pPr>
                        <a:lnSpc>
                          <a:spcPct val="107000"/>
                        </a:lnSpc>
                        <a:spcAft>
                          <a:spcPts val="0"/>
                        </a:spcAft>
                      </a:pPr>
                      <a:r>
                        <a:rPr lang="en-US" sz="1900" dirty="0" smtClean="0">
                          <a:effectLst/>
                        </a:rPr>
                        <a:t>  Direct </a:t>
                      </a:r>
                      <a:r>
                        <a:rPr lang="en-US" sz="1900" dirty="0">
                          <a:effectLst/>
                        </a:rPr>
                        <a:t>reports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21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smtClean="0">
                          <a:effectLst/>
                        </a:rPr>
                        <a:t>7,705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b="1" dirty="0">
                          <a:effectLst/>
                        </a:rPr>
                        <a:t>.12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−.14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.44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8616">
                <a:tc>
                  <a:txBody>
                    <a:bodyPr/>
                    <a:lstStyle/>
                    <a:p>
                      <a:pPr>
                        <a:lnSpc>
                          <a:spcPct val="107000"/>
                        </a:lnSpc>
                        <a:spcAft>
                          <a:spcPts val="0"/>
                        </a:spcAft>
                      </a:pPr>
                      <a:r>
                        <a:rPr lang="en-US" sz="1900" dirty="0" smtClean="0">
                          <a:effectLst/>
                        </a:rPr>
                        <a:t>  Peers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smtClean="0">
                          <a:effectLst/>
                        </a:rPr>
                        <a:t>5,331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b="1" dirty="0">
                          <a:effectLst/>
                        </a:rPr>
                        <a:t>.04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a:effectLst/>
                        </a:rPr>
                        <a:t>−.24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a:effectLst/>
                        </a:rPr>
                        <a:t>.34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8616">
                <a:tc>
                  <a:txBody>
                    <a:bodyPr/>
                    <a:lstStyle/>
                    <a:p>
                      <a:pPr>
                        <a:lnSpc>
                          <a:spcPct val="107000"/>
                        </a:lnSpc>
                        <a:spcAft>
                          <a:spcPts val="0"/>
                        </a:spcAft>
                      </a:pPr>
                      <a:r>
                        <a:rPr lang="en-US" sz="1900" dirty="0" smtClean="0">
                          <a:effectLst/>
                        </a:rPr>
                        <a:t>  Supervisors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smtClean="0">
                          <a:effectLst/>
                        </a:rPr>
                        <a:t>5,358</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b="1" dirty="0">
                          <a:effectLst/>
                        </a:rPr>
                        <a:t>.10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.01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.29</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28616">
                <a:tc>
                  <a:txBody>
                    <a:bodyPr/>
                    <a:lstStyle/>
                    <a:p>
                      <a:pPr>
                        <a:lnSpc>
                          <a:spcPct val="107000"/>
                        </a:lnSpc>
                        <a:spcAft>
                          <a:spcPts val="0"/>
                        </a:spcAft>
                      </a:pPr>
                      <a:r>
                        <a:rPr lang="en-US" sz="1900" dirty="0" smtClean="0">
                          <a:effectLst/>
                        </a:rPr>
                        <a:t>  Self</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a:effectLst/>
                        </a:rPr>
                        <a:t>11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smtClean="0">
                          <a:effectLst/>
                        </a:rPr>
                        <a:t>3,684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b="1" dirty="0">
                          <a:effectLst/>
                        </a:rPr>
                        <a:t>−.03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−.10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US" sz="1900" dirty="0">
                          <a:effectLst/>
                        </a:rPr>
                        <a:t>.02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428737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60648"/>
            <a:ext cx="10214984" cy="972840"/>
          </a:xfrm>
        </p:spPr>
        <p:txBody>
          <a:bodyPr>
            <a:noAutofit/>
          </a:bodyPr>
          <a:lstStyle/>
          <a:p>
            <a:pPr>
              <a:lnSpc>
                <a:spcPct val="50000"/>
              </a:lnSpc>
            </a:pPr>
            <a:r>
              <a:rPr lang="en-US" sz="8000" b="1" dirty="0">
                <a:solidFill>
                  <a:srgbClr val="FF0000"/>
                </a:solidFill>
                <a:latin typeface="Avenir Black" panose="020B0803020203020204" pitchFamily="34" charset="0"/>
              </a:rPr>
              <a:t>RISK</a:t>
            </a:r>
          </a:p>
        </p:txBody>
      </p:sp>
      <p:sp>
        <p:nvSpPr>
          <p:cNvPr id="3" name="Content Placeholder 2"/>
          <p:cNvSpPr>
            <a:spLocks noGrp="1"/>
          </p:cNvSpPr>
          <p:nvPr>
            <p:ph idx="1"/>
          </p:nvPr>
        </p:nvSpPr>
        <p:spPr>
          <a:xfrm>
            <a:off x="983432" y="1825625"/>
            <a:ext cx="10515600" cy="4351338"/>
          </a:xfrm>
        </p:spPr>
        <p:txBody>
          <a:bodyPr>
            <a:noAutofit/>
          </a:bodyPr>
          <a:lstStyle/>
          <a:p>
            <a:pPr marL="0" indent="0">
              <a:buNone/>
            </a:pPr>
            <a:r>
              <a:rPr lang="en-US" altLang="en-US" sz="2000" dirty="0">
                <a:latin typeface="Avenir Light" panose="020B0402020203020204" pitchFamily="34" charset="0"/>
                <a:cs typeface="Arial" panose="020B0604020202020204" pitchFamily="34" charset="0"/>
              </a:rPr>
              <a:t>“The </a:t>
            </a:r>
            <a:r>
              <a:rPr lang="en-US" altLang="en-US" sz="2000" dirty="0">
                <a:solidFill>
                  <a:srgbClr val="FF0000"/>
                </a:solidFill>
                <a:latin typeface="Avenir Light" panose="020B0402020203020204" pitchFamily="34" charset="0"/>
                <a:cs typeface="Arial" panose="020B0604020202020204" pitchFamily="34" charset="0"/>
              </a:rPr>
              <a:t>risks associated with implementing a 360-degree system </a:t>
            </a:r>
            <a:r>
              <a:rPr lang="en-US" altLang="en-US" sz="2000" dirty="0">
                <a:latin typeface="Avenir Light" panose="020B0402020203020204" pitchFamily="34" charset="0"/>
                <a:cs typeface="Arial" panose="020B0604020202020204" pitchFamily="34" charset="0"/>
              </a:rPr>
              <a:t>can be illustrated by Watson Wyatt’s 2001 Human Capital Index (</a:t>
            </a:r>
            <a:r>
              <a:rPr lang="en-US" altLang="en-US" sz="2000" dirty="0" err="1">
                <a:latin typeface="Avenir Light" panose="020B0402020203020204" pitchFamily="34" charset="0"/>
                <a:cs typeface="Arial" panose="020B0604020202020204" pitchFamily="34" charset="0"/>
              </a:rPr>
              <a:t>HCI</a:t>
            </a:r>
            <a:r>
              <a:rPr lang="en-US" altLang="en-US" sz="2000" dirty="0">
                <a:latin typeface="Avenir Light" panose="020B0402020203020204" pitchFamily="34" charset="0"/>
                <a:cs typeface="Arial" panose="020B0604020202020204" pitchFamily="34" charset="0"/>
              </a:rPr>
              <a:t>). This is an ongoing study of the effects of </a:t>
            </a:r>
            <a:r>
              <a:rPr lang="en-US" altLang="en-US" sz="2000" dirty="0" err="1">
                <a:latin typeface="Avenir Light" panose="020B0402020203020204" pitchFamily="34" charset="0"/>
                <a:cs typeface="Arial" panose="020B0604020202020204" pitchFamily="34" charset="0"/>
              </a:rPr>
              <a:t>HR</a:t>
            </a:r>
            <a:r>
              <a:rPr lang="en-US" altLang="en-US" sz="2000" dirty="0">
                <a:latin typeface="Avenir Light" panose="020B0402020203020204" pitchFamily="34" charset="0"/>
                <a:cs typeface="Arial" panose="020B0604020202020204" pitchFamily="34" charset="0"/>
              </a:rPr>
              <a:t> practices on the stock value of more than 700 publicly traded companies. One particular result was especially alarming. Of the companies surveyed, </a:t>
            </a:r>
            <a:r>
              <a:rPr lang="en-US" altLang="en-US" sz="2000" dirty="0">
                <a:solidFill>
                  <a:srgbClr val="FF0000"/>
                </a:solidFill>
                <a:latin typeface="Avenir Light" panose="020B0402020203020204" pitchFamily="34" charset="0"/>
                <a:cs typeface="Arial" panose="020B0604020202020204" pitchFamily="34" charset="0"/>
              </a:rPr>
              <a:t>those that had implemented 360-degree feedback had lower stock value!</a:t>
            </a:r>
            <a:r>
              <a:rPr lang="en-US" altLang="en-US" sz="2000" dirty="0">
                <a:latin typeface="Avenir Light" panose="020B0402020203020204" pitchFamily="34" charset="0"/>
                <a:cs typeface="Arial" panose="020B0604020202020204" pitchFamily="34" charset="0"/>
              </a:rPr>
              <a:t> Specifically, the companies that used </a:t>
            </a:r>
            <a:r>
              <a:rPr lang="en-US" altLang="en-US" sz="2000" dirty="0">
                <a:solidFill>
                  <a:srgbClr val="FF0000"/>
                </a:solidFill>
                <a:latin typeface="Avenir Light" panose="020B0402020203020204" pitchFamily="34" charset="0"/>
                <a:cs typeface="Arial" panose="020B0604020202020204" pitchFamily="34" charset="0"/>
              </a:rPr>
              <a:t>peer reviews </a:t>
            </a:r>
            <a:r>
              <a:rPr lang="en-US" altLang="en-US" sz="2000" dirty="0">
                <a:latin typeface="Avenir Light" panose="020B0402020203020204" pitchFamily="34" charset="0"/>
                <a:cs typeface="Arial" panose="020B0604020202020204" pitchFamily="34" charset="0"/>
              </a:rPr>
              <a:t>had </a:t>
            </a:r>
            <a:r>
              <a:rPr lang="en-US" altLang="en-US" sz="2000" dirty="0">
                <a:solidFill>
                  <a:srgbClr val="FF0000"/>
                </a:solidFill>
                <a:latin typeface="Avenir Light" panose="020B0402020203020204" pitchFamily="34" charset="0"/>
                <a:cs typeface="Arial" panose="020B0604020202020204" pitchFamily="34" charset="0"/>
              </a:rPr>
              <a:t>4.9% lower market value </a:t>
            </a:r>
            <a:r>
              <a:rPr lang="en-US" altLang="en-US" sz="2000" dirty="0">
                <a:latin typeface="Avenir Light" panose="020B0402020203020204" pitchFamily="34" charset="0"/>
                <a:cs typeface="Arial" panose="020B0604020202020204" pitchFamily="34" charset="0"/>
              </a:rPr>
              <a:t>than did similar companies that did not implement peer reviews. Furthermore, companies that implemented </a:t>
            </a:r>
            <a:r>
              <a:rPr lang="en-US" altLang="en-US" sz="2000" dirty="0">
                <a:solidFill>
                  <a:srgbClr val="FF0000"/>
                </a:solidFill>
                <a:latin typeface="Avenir Light" panose="020B0402020203020204" pitchFamily="34" charset="0"/>
                <a:cs typeface="Arial" panose="020B0604020202020204" pitchFamily="34" charset="0"/>
              </a:rPr>
              <a:t>upward feedback</a:t>
            </a:r>
            <a:r>
              <a:rPr lang="en-US" altLang="en-US" sz="2000" dirty="0">
                <a:latin typeface="Avenir Light" panose="020B0402020203020204" pitchFamily="34" charset="0"/>
                <a:cs typeface="Arial" panose="020B0604020202020204" pitchFamily="34" charset="0"/>
              </a:rPr>
              <a:t>, where employees rated managers, had a </a:t>
            </a:r>
            <a:r>
              <a:rPr lang="en-US" altLang="en-US" sz="2000" dirty="0">
                <a:solidFill>
                  <a:srgbClr val="FF0000"/>
                </a:solidFill>
                <a:latin typeface="Avenir Light" panose="020B0402020203020204" pitchFamily="34" charset="0"/>
                <a:cs typeface="Arial" panose="020B0604020202020204" pitchFamily="34" charset="0"/>
              </a:rPr>
              <a:t>5.7% lower stock value </a:t>
            </a:r>
            <a:r>
              <a:rPr lang="en-US" altLang="en-US" sz="2000" dirty="0">
                <a:latin typeface="Avenir Light" panose="020B0402020203020204" pitchFamily="34" charset="0"/>
                <a:cs typeface="Arial" panose="020B0604020202020204" pitchFamily="34" charset="0"/>
              </a:rPr>
              <a:t>than did similar companies that did not implement upward feedback. Does this necessarily mean that implementing 360-degree feedback systems causes the stock price to decrease? Based on the data collected, there is no definitive answer to this question. It could be that organizations that are not performing well financially decide to implement 360-degree feedback systems precisely to help improve their performance. Nevertheless, these results highlight the importance of following best practices in implementing 360-degree feedback systems in order to avoid any negative consequences of implementing such a system.” (p. 194 )</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34734" y="-3592155"/>
            <a:ext cx="108678" cy="10557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62447" y="1336438"/>
            <a:ext cx="108679" cy="10557164"/>
          </a:xfrm>
          <a:prstGeom prst="rect">
            <a:avLst/>
          </a:prstGeom>
        </p:spPr>
      </p:pic>
      <p:sp>
        <p:nvSpPr>
          <p:cNvPr id="6" name="TextBox 5"/>
          <p:cNvSpPr txBox="1"/>
          <p:nvPr/>
        </p:nvSpPr>
        <p:spPr>
          <a:xfrm>
            <a:off x="983434" y="1016000"/>
            <a:ext cx="10152881" cy="369332"/>
          </a:xfrm>
          <a:prstGeom prst="rect">
            <a:avLst/>
          </a:prstGeom>
          <a:noFill/>
        </p:spPr>
        <p:txBody>
          <a:bodyPr wrap="square" rtlCol="0">
            <a:spAutoFit/>
          </a:bodyPr>
          <a:lstStyle/>
          <a:p>
            <a:r>
              <a:rPr lang="en-US" altLang="en-US" b="1" dirty="0">
                <a:latin typeface="Avenir Black" panose="020B0803020203020204" pitchFamily="34" charset="0"/>
              </a:rPr>
              <a:t>Performance management, </a:t>
            </a:r>
            <a:r>
              <a:rPr lang="en-US" altLang="en-US" b="1" dirty="0" err="1">
                <a:latin typeface="Avenir Black" panose="020B0803020203020204" pitchFamily="34" charset="0"/>
              </a:rPr>
              <a:t>Aguinis</a:t>
            </a:r>
            <a:r>
              <a:rPr lang="en-US" altLang="en-US" b="1" dirty="0">
                <a:latin typeface="Avenir Black" panose="020B0803020203020204" pitchFamily="34" charset="0"/>
              </a:rPr>
              <a:t> (2009), </a:t>
            </a:r>
            <a:r>
              <a:rPr lang="en-US" altLang="en-US" sz="1200" dirty="0">
                <a:latin typeface="Avenir Black" panose="020B0803020203020204" pitchFamily="34" charset="0"/>
              </a:rPr>
              <a:t>Upper saddle river, NJ: </a:t>
            </a:r>
            <a:r>
              <a:rPr lang="en-US" altLang="en-US" sz="1200" dirty="0" err="1">
                <a:latin typeface="Avenir Black" panose="020B0803020203020204" pitchFamily="34" charset="0"/>
              </a:rPr>
              <a:t>pearson</a:t>
            </a:r>
            <a:r>
              <a:rPr lang="en-US" altLang="en-US" sz="1200" dirty="0">
                <a:latin typeface="Avenir Black" panose="020B0803020203020204" pitchFamily="34" charset="0"/>
              </a:rPr>
              <a:t> prentice hall.</a:t>
            </a:r>
            <a:endParaRPr lang="en-US" sz="1200" dirty="0"/>
          </a:p>
        </p:txBody>
      </p:sp>
    </p:spTree>
    <p:extLst>
      <p:ext uri="{BB962C8B-B14F-4D97-AF65-F5344CB8AC3E}">
        <p14:creationId xmlns:p14="http://schemas.microsoft.com/office/powerpoint/2010/main" val="1851178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37"/>
            <a:ext cx="12192000" cy="6858000"/>
          </a:xfrm>
          <a:prstGeom prst="rect">
            <a:avLst/>
          </a:prstGeom>
        </p:spPr>
      </p:pic>
    </p:spTree>
    <p:extLst>
      <p:ext uri="{BB962C8B-B14F-4D97-AF65-F5344CB8AC3E}">
        <p14:creationId xmlns:p14="http://schemas.microsoft.com/office/powerpoint/2010/main" val="184397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3432" y="1239905"/>
            <a:ext cx="2738057" cy="369332"/>
          </a:xfrm>
          <a:prstGeom prst="rect">
            <a:avLst/>
          </a:prstGeom>
        </p:spPr>
        <p:txBody>
          <a:bodyPr wrap="none">
            <a:spAutoFit/>
          </a:bodyPr>
          <a:lstStyle/>
          <a:p>
            <a:r>
              <a:rPr lang="en-US" dirty="0" err="1">
                <a:latin typeface="Avenir Black Oblique" panose="020B0803020203090204" pitchFamily="34" charset="0"/>
              </a:rPr>
              <a:t>Zambelli</a:t>
            </a:r>
            <a:r>
              <a:rPr lang="en-US" dirty="0">
                <a:latin typeface="Avenir Black Oblique" panose="020B0803020203090204" pitchFamily="34" charset="0"/>
              </a:rPr>
              <a:t> (2013), dissertation</a:t>
            </a:r>
          </a:p>
        </p:txBody>
      </p:sp>
      <p:sp>
        <p:nvSpPr>
          <p:cNvPr id="9" name="Title 1"/>
          <p:cNvSpPr>
            <a:spLocks noGrp="1"/>
          </p:cNvSpPr>
          <p:nvPr>
            <p:ph type="title"/>
          </p:nvPr>
        </p:nvSpPr>
        <p:spPr>
          <a:xfrm>
            <a:off x="937321" y="44624"/>
            <a:ext cx="10055223" cy="777577"/>
          </a:xfrm>
        </p:spPr>
        <p:txBody>
          <a:bodyPr vert="horz" lIns="0" tIns="0" rIns="0" bIns="0" rtlCol="0" anchor="t">
            <a:normAutofit fontScale="90000"/>
          </a:bodyPr>
          <a:lstStyle/>
          <a:p>
            <a:r>
              <a:rPr lang="he-IL" sz="3600" b="1" dirty="0" smtClean="0">
                <a:solidFill>
                  <a:srgbClr val="FF0000"/>
                </a:solidFill>
                <a:latin typeface="Avenir Black"/>
              </a:rPr>
              <a:t> </a:t>
            </a:r>
            <a:r>
              <a:rPr lang="en-US" sz="8900" b="1" dirty="0" smtClean="0">
                <a:solidFill>
                  <a:srgbClr val="FF0000"/>
                </a:solidFill>
                <a:latin typeface="Avenir Black" panose="020B0803020203020204"/>
              </a:rPr>
              <a:t>MISUNDERSTANDING</a:t>
            </a:r>
            <a:endParaRPr lang="en-US" sz="8900" b="1" dirty="0">
              <a:solidFill>
                <a:srgbClr val="FF0000"/>
              </a:solidFill>
              <a:latin typeface="Avenir Black" panose="020B0803020203020204"/>
            </a:endParaRPr>
          </a:p>
        </p:txBody>
      </p:sp>
      <p:sp>
        <p:nvSpPr>
          <p:cNvPr id="2" name="Content Placeholder 1"/>
          <p:cNvSpPr>
            <a:spLocks noGrp="1"/>
          </p:cNvSpPr>
          <p:nvPr>
            <p:ph idx="1"/>
          </p:nvPr>
        </p:nvSpPr>
        <p:spPr/>
        <p:txBody>
          <a:bodyPr/>
          <a:lstStyle/>
          <a:p>
            <a:endParaRPr lang="en-US" dirty="0"/>
          </a:p>
        </p:txBody>
      </p:sp>
      <p:sp>
        <p:nvSpPr>
          <p:cNvPr id="6" name="Rectangle 5"/>
          <p:cNvSpPr/>
          <p:nvPr/>
        </p:nvSpPr>
        <p:spPr>
          <a:xfrm>
            <a:off x="1029733" y="2397211"/>
            <a:ext cx="9344015" cy="1754326"/>
          </a:xfrm>
          <a:prstGeom prst="rect">
            <a:avLst/>
          </a:prstGeom>
        </p:spPr>
        <p:txBody>
          <a:bodyPr wrap="square">
            <a:spAutoFit/>
          </a:bodyPr>
          <a:lstStyle/>
          <a:p>
            <a:pPr>
              <a:defRPr/>
            </a:pPr>
            <a:r>
              <a:rPr lang="en-US" sz="3600" dirty="0"/>
              <a:t>Learning (from negative)</a:t>
            </a:r>
          </a:p>
          <a:p>
            <a:pPr>
              <a:defRPr/>
            </a:pPr>
            <a:r>
              <a:rPr lang="en-US" sz="3600" dirty="0"/>
              <a:t>Motivating (from positive)</a:t>
            </a:r>
          </a:p>
          <a:p>
            <a:pPr>
              <a:defRPr/>
            </a:pPr>
            <a:r>
              <a:rPr lang="en-US" sz="3600" dirty="0"/>
              <a:t>Social obligation (mostly positive)</a:t>
            </a:r>
            <a:endParaRPr lang="he-IL"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39" y="2397211"/>
            <a:ext cx="6946031" cy="1590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938" y="4072009"/>
            <a:ext cx="6946031" cy="159056"/>
          </a:xfrm>
          <a:prstGeom prst="rect">
            <a:avLst/>
          </a:prstGeom>
        </p:spPr>
      </p:pic>
    </p:spTree>
    <p:extLst>
      <p:ext uri="{BB962C8B-B14F-4D97-AF65-F5344CB8AC3E}">
        <p14:creationId xmlns:p14="http://schemas.microsoft.com/office/powerpoint/2010/main" val="37634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188640"/>
            <a:ext cx="9975912" cy="836176"/>
          </a:xfrm>
        </p:spPr>
        <p:txBody>
          <a:bodyPr>
            <a:noAutofit/>
          </a:bodyPr>
          <a:lstStyle/>
          <a:p>
            <a:r>
              <a:rPr lang="en-US" sz="8000" b="1" dirty="0">
                <a:solidFill>
                  <a:srgbClr val="FF0000"/>
                </a:solidFill>
                <a:latin typeface="Avenir Black" panose="020B0803020203020204" pitchFamily="34" charset="0"/>
              </a:rPr>
              <a:t>UNEASY</a:t>
            </a:r>
          </a:p>
        </p:txBody>
      </p:sp>
      <p:sp>
        <p:nvSpPr>
          <p:cNvPr id="3" name="Content Placeholder 2"/>
          <p:cNvSpPr>
            <a:spLocks noGrp="1"/>
          </p:cNvSpPr>
          <p:nvPr>
            <p:ph idx="1"/>
          </p:nvPr>
        </p:nvSpPr>
        <p:spPr>
          <a:xfrm>
            <a:off x="2213267" y="2247715"/>
            <a:ext cx="7822003" cy="3776104"/>
          </a:xfrm>
        </p:spPr>
        <p:txBody>
          <a:bodyPr>
            <a:normAutofit lnSpcReduction="10000"/>
          </a:bodyPr>
          <a:lstStyle/>
          <a:p>
            <a:pPr marL="0" indent="0">
              <a:buNone/>
            </a:pPr>
            <a:r>
              <a:rPr lang="en-US" altLang="en-US" sz="4000" dirty="0">
                <a:solidFill>
                  <a:srgbClr val="1F497D"/>
                </a:solidFill>
                <a:latin typeface="Avenir"/>
                <a:ea typeface="Calibri" panose="020F0502020204030204" pitchFamily="34" charset="0"/>
                <a:cs typeface="Times New Roman" panose="02020603050405020304" pitchFamily="18" charset="0"/>
              </a:rPr>
              <a:t>“Conventional performance appraisal, unless handled with consummate skill and delicacy, constitutes something dangerously close to </a:t>
            </a:r>
            <a:r>
              <a:rPr lang="en-US" altLang="en-US" sz="4000" b="1" dirty="0">
                <a:solidFill>
                  <a:srgbClr val="1F497D"/>
                </a:solidFill>
                <a:latin typeface="Avenir"/>
                <a:ea typeface="Calibri" panose="020F0502020204030204" pitchFamily="34" charset="0"/>
                <a:cs typeface="Times New Roman" panose="02020603050405020304" pitchFamily="18" charset="0"/>
              </a:rPr>
              <a:t>violation of the integrity of the personality</a:t>
            </a:r>
            <a:r>
              <a:rPr lang="en-US" altLang="en-US" sz="4000" dirty="0">
                <a:solidFill>
                  <a:srgbClr val="1F497D"/>
                </a:solidFill>
                <a:latin typeface="Avenir"/>
                <a:ea typeface="Calibri" panose="020F0502020204030204" pitchFamily="34" charset="0"/>
                <a:cs typeface="Times New Roman" panose="02020603050405020304" pitchFamily="18" charset="0"/>
              </a:rPr>
              <a:t>.”</a:t>
            </a:r>
            <a:endParaRPr lang="en-US" sz="4000" dirty="0">
              <a:latin typeface="Aveni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966169" y="-1766567"/>
            <a:ext cx="160913" cy="78157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118574" y="1905841"/>
            <a:ext cx="160913" cy="7815743"/>
          </a:xfrm>
          <a:prstGeom prst="rect">
            <a:avLst/>
          </a:prstGeom>
        </p:spPr>
      </p:pic>
      <p:sp>
        <p:nvSpPr>
          <p:cNvPr id="4" name="TextBox 3"/>
          <p:cNvSpPr txBox="1"/>
          <p:nvPr/>
        </p:nvSpPr>
        <p:spPr>
          <a:xfrm>
            <a:off x="983434" y="1262321"/>
            <a:ext cx="10152881" cy="369332"/>
          </a:xfrm>
          <a:prstGeom prst="rect">
            <a:avLst/>
          </a:prstGeom>
          <a:noFill/>
        </p:spPr>
        <p:txBody>
          <a:bodyPr wrap="square" rtlCol="0">
            <a:spAutoFit/>
          </a:bodyPr>
          <a:lstStyle/>
          <a:p>
            <a:r>
              <a:rPr lang="en-US" altLang="en-US" b="1" dirty="0">
                <a:latin typeface="Avenir Black Oblique" panose="020B0803020203090204" pitchFamily="34" charset="0"/>
                <a:ea typeface="Calibri" panose="020F0502020204030204" pitchFamily="34" charset="0"/>
                <a:cs typeface="Times New Roman" panose="02020603050405020304" pitchFamily="18" charset="0"/>
              </a:rPr>
              <a:t>“An Uneasy look at Performance Appraisal” McGregor (1972), </a:t>
            </a:r>
            <a:r>
              <a:rPr lang="en-US" altLang="en-US" sz="1200" b="1" dirty="0">
                <a:latin typeface="Avenir Black Oblique" panose="020B0803020203090204" pitchFamily="34" charset="0"/>
                <a:ea typeface="Calibri" panose="020F0502020204030204" pitchFamily="34" charset="0"/>
                <a:cs typeface="Times New Roman" panose="02020603050405020304" pitchFamily="18" charset="0"/>
              </a:rPr>
              <a:t>Harvard Business Review, (Sep-Oct), p.134.</a:t>
            </a:r>
            <a:endParaRPr lang="en-US" sz="1400" dirty="0">
              <a:latin typeface="Avenir Black Oblique" panose="020B0803020203090204" pitchFamily="34" charset="0"/>
            </a:endParaRPr>
          </a:p>
        </p:txBody>
      </p:sp>
    </p:spTree>
    <p:extLst>
      <p:ext uri="{BB962C8B-B14F-4D97-AF65-F5344CB8AC3E}">
        <p14:creationId xmlns:p14="http://schemas.microsoft.com/office/powerpoint/2010/main" val="261706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96" y="-27384"/>
            <a:ext cx="9865032" cy="1325563"/>
          </a:xfrm>
        </p:spPr>
        <p:txBody>
          <a:bodyPr anchor="t">
            <a:noAutofit/>
          </a:bodyPr>
          <a:lstStyle/>
          <a:p>
            <a:r>
              <a:rPr lang="en-US" sz="8000" b="1" dirty="0">
                <a:solidFill>
                  <a:srgbClr val="FF0000"/>
                </a:solidFill>
                <a:latin typeface="Avenir Black" panose="020B0803020203020204" pitchFamily="34" charset="0"/>
                <a:ea typeface="Calibri" panose="020F0502020204030204" pitchFamily="34" charset="0"/>
                <a:cs typeface="Times New Roman" panose="02020603050405020304" pitchFamily="18" charset="0"/>
              </a:rPr>
              <a:t>ABOLISHING</a:t>
            </a:r>
          </a:p>
        </p:txBody>
      </p:sp>
      <p:sp>
        <p:nvSpPr>
          <p:cNvPr id="3" name="Content Placeholder 2"/>
          <p:cNvSpPr>
            <a:spLocks noGrp="1"/>
          </p:cNvSpPr>
          <p:nvPr>
            <p:ph idx="1"/>
          </p:nvPr>
        </p:nvSpPr>
        <p:spPr>
          <a:xfrm>
            <a:off x="1812809" y="3181288"/>
            <a:ext cx="8466239" cy="3776104"/>
          </a:xfrm>
        </p:spPr>
        <p:txBody>
          <a:bodyPr>
            <a:normAutofit/>
          </a:bodyPr>
          <a:lstStyle/>
          <a:p>
            <a:pPr marL="0" indent="0">
              <a:buNone/>
            </a:pPr>
            <a:r>
              <a:rPr lang="en-US" sz="4000" dirty="0">
                <a:solidFill>
                  <a:srgbClr val="1F497D"/>
                </a:solidFill>
                <a:latin typeface="Avenir"/>
                <a:ea typeface="Calibri" panose="020F0502020204030204" pitchFamily="34" charset="0"/>
                <a:cs typeface="Times New Roman" panose="02020603050405020304" pitchFamily="18" charset="0"/>
              </a:rPr>
              <a:t>Peter </a:t>
            </a:r>
            <a:r>
              <a:rPr lang="en-US" sz="4000" dirty="0" err="1">
                <a:solidFill>
                  <a:srgbClr val="1F497D"/>
                </a:solidFill>
                <a:latin typeface="Avenir"/>
                <a:ea typeface="Calibri" panose="020F0502020204030204" pitchFamily="34" charset="0"/>
                <a:cs typeface="Times New Roman" panose="02020603050405020304" pitchFamily="18" charset="0"/>
              </a:rPr>
              <a:t>Scholtes</a:t>
            </a:r>
            <a:r>
              <a:rPr lang="en-US" sz="4000" dirty="0">
                <a:solidFill>
                  <a:srgbClr val="1F497D"/>
                </a:solidFill>
                <a:latin typeface="Avenir"/>
                <a:ea typeface="Calibri" panose="020F0502020204030204" pitchFamily="34" charset="0"/>
                <a:cs typeface="Times New Roman" panose="02020603050405020304" pitchFamily="18" charset="0"/>
              </a:rPr>
              <a:t>: “We live our lives in webs of interdependence and yet we keep telling ourselves the story that we are independent” </a:t>
            </a:r>
            <a:r>
              <a:rPr lang="en-US" sz="2000" dirty="0">
                <a:solidFill>
                  <a:srgbClr val="1F497D"/>
                </a:solidFill>
                <a:latin typeface="Avenir"/>
                <a:ea typeface="Calibri" panose="020F0502020204030204" pitchFamily="34" charset="0"/>
                <a:cs typeface="Times New Roman" panose="02020603050405020304" pitchFamily="18" charset="0"/>
              </a:rPr>
              <a:t>(p. 33).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93959" y="-1132577"/>
            <a:ext cx="88087" cy="85569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93961" y="1149964"/>
            <a:ext cx="88087" cy="8556959"/>
          </a:xfrm>
          <a:prstGeom prst="rect">
            <a:avLst/>
          </a:prstGeom>
        </p:spPr>
      </p:pic>
      <p:sp>
        <p:nvSpPr>
          <p:cNvPr id="4" name="TextBox 3"/>
          <p:cNvSpPr txBox="1"/>
          <p:nvPr/>
        </p:nvSpPr>
        <p:spPr>
          <a:xfrm>
            <a:off x="983497" y="1233490"/>
            <a:ext cx="10152816" cy="584775"/>
          </a:xfrm>
          <a:prstGeom prst="rect">
            <a:avLst/>
          </a:prstGeom>
          <a:noFill/>
        </p:spPr>
        <p:txBody>
          <a:bodyPr wrap="square" rtlCol="0">
            <a:spAutoFit/>
          </a:bodyPr>
          <a:lstStyle/>
          <a:p>
            <a:r>
              <a:rPr lang="en-US" b="1" dirty="0">
                <a:latin typeface="Avenir Black Oblique" panose="020B0803020203090204" pitchFamily="34" charset="0"/>
                <a:ea typeface="Calibri" panose="020F0502020204030204" pitchFamily="34" charset="0"/>
                <a:cs typeface="Times New Roman" panose="02020603050405020304" pitchFamily="18" charset="0"/>
              </a:rPr>
              <a:t>“Abolishing performance appraisals: Why they backfire and what to do instead”, </a:t>
            </a:r>
            <a:r>
              <a:rPr lang="en-US" sz="1400" b="1" dirty="0" err="1">
                <a:latin typeface="Avenir Black Oblique" panose="020B0803020203090204" pitchFamily="34" charset="0"/>
                <a:ea typeface="Calibri" panose="020F0502020204030204" pitchFamily="34" charset="0"/>
                <a:cs typeface="Times New Roman" panose="02020603050405020304" pitchFamily="18" charset="0"/>
              </a:rPr>
              <a:t>Coens</a:t>
            </a:r>
            <a:r>
              <a:rPr lang="en-US" sz="1400" b="1" dirty="0">
                <a:latin typeface="Avenir Black Oblique" panose="020B0803020203090204" pitchFamily="34" charset="0"/>
                <a:ea typeface="Calibri" panose="020F0502020204030204" pitchFamily="34" charset="0"/>
                <a:cs typeface="Times New Roman" panose="02020603050405020304" pitchFamily="18" charset="0"/>
              </a:rPr>
              <a:t> &amp; Jenkins (2000), </a:t>
            </a:r>
            <a:r>
              <a:rPr lang="en-US" sz="1000" b="1" dirty="0">
                <a:latin typeface="Avenir Black Oblique" panose="020B0803020203090204" pitchFamily="34" charset="0"/>
                <a:ea typeface="Calibri" panose="020F0502020204030204" pitchFamily="34" charset="0"/>
                <a:cs typeface="Times New Roman" panose="02020603050405020304" pitchFamily="18" charset="0"/>
              </a:rPr>
              <a:t>San Francisco: </a:t>
            </a:r>
            <a:r>
              <a:rPr lang="en-US" sz="1000" b="1" dirty="0" err="1">
                <a:latin typeface="Avenir Black Oblique" panose="020B0803020203090204" pitchFamily="34" charset="0"/>
                <a:ea typeface="Calibri" panose="020F0502020204030204" pitchFamily="34" charset="0"/>
                <a:cs typeface="Times New Roman" panose="02020603050405020304" pitchFamily="18" charset="0"/>
              </a:rPr>
              <a:t>Berrett</a:t>
            </a:r>
            <a:r>
              <a:rPr lang="en-US" sz="1000" b="1" dirty="0">
                <a:latin typeface="Avenir Black Oblique" panose="020B0803020203090204" pitchFamily="34" charset="0"/>
                <a:ea typeface="Calibri" panose="020F0502020204030204" pitchFamily="34" charset="0"/>
                <a:cs typeface="Times New Roman" panose="02020603050405020304" pitchFamily="18" charset="0"/>
              </a:rPr>
              <a:t>-Koehler Publishers</a:t>
            </a:r>
            <a:r>
              <a:rPr lang="en-US" sz="1000" b="1" dirty="0">
                <a:solidFill>
                  <a:srgbClr val="FF0000"/>
                </a:solidFill>
                <a:latin typeface="Avenir Black" panose="020B080302020302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2999329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39" y="12576"/>
            <a:ext cx="12192000" cy="6858000"/>
          </a:xfrm>
        </p:spPr>
      </p:pic>
    </p:spTree>
    <p:extLst>
      <p:ext uri="{BB962C8B-B14F-4D97-AF65-F5344CB8AC3E}">
        <p14:creationId xmlns:p14="http://schemas.microsoft.com/office/powerpoint/2010/main" val="286768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95781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95920"/>
            <a:ext cx="10214984" cy="972840"/>
          </a:xfrm>
        </p:spPr>
        <p:txBody>
          <a:bodyPr>
            <a:noAutofit/>
          </a:bodyPr>
          <a:lstStyle/>
          <a:p>
            <a:pPr>
              <a:lnSpc>
                <a:spcPct val="50000"/>
              </a:lnSpc>
            </a:pPr>
            <a:r>
              <a:rPr lang="en-US" sz="8000" b="1" dirty="0" smtClean="0">
                <a:solidFill>
                  <a:srgbClr val="FF0000"/>
                </a:solidFill>
                <a:latin typeface="Avenir Black" panose="020B0803020203020204" pitchFamily="34" charset="0"/>
              </a:rPr>
              <a:t>DEFINITION</a:t>
            </a:r>
            <a:endParaRPr lang="en-US" sz="8000" b="1" dirty="0">
              <a:solidFill>
                <a:srgbClr val="FF0000"/>
              </a:solidFill>
              <a:latin typeface="Avenir Black" panose="020B0803020203020204" pitchFamily="34" charset="0"/>
            </a:endParaRPr>
          </a:p>
        </p:txBody>
      </p:sp>
      <p:sp>
        <p:nvSpPr>
          <p:cNvPr id="3" name="Content Placeholder 2"/>
          <p:cNvSpPr>
            <a:spLocks noGrp="1"/>
          </p:cNvSpPr>
          <p:nvPr>
            <p:ph idx="1"/>
          </p:nvPr>
        </p:nvSpPr>
        <p:spPr>
          <a:xfrm>
            <a:off x="838200" y="1825625"/>
            <a:ext cx="10515600" cy="2683495"/>
          </a:xfrm>
        </p:spPr>
        <p:txBody>
          <a:bodyPr>
            <a:noAutofit/>
          </a:bodyPr>
          <a:lstStyle/>
          <a:p>
            <a:pPr marL="0" indent="0">
              <a:buNone/>
            </a:pPr>
            <a:r>
              <a:rPr lang="en-US" b="1" dirty="0" smtClean="0">
                <a:latin typeface="Avenir Light"/>
              </a:rPr>
              <a:t>Feedback Interventions </a:t>
            </a:r>
            <a:r>
              <a:rPr lang="en-US" dirty="0" smtClean="0">
                <a:latin typeface="Avenir Light"/>
              </a:rPr>
              <a:t>(FI) </a:t>
            </a:r>
          </a:p>
          <a:p>
            <a:pPr marL="0" indent="0">
              <a:buNone/>
            </a:pPr>
            <a:endParaRPr lang="en-US" i="1" dirty="0">
              <a:latin typeface="Avenir Light"/>
            </a:endParaRPr>
          </a:p>
          <a:p>
            <a:pPr marL="0" indent="0">
              <a:buNone/>
            </a:pPr>
            <a:r>
              <a:rPr lang="en-US" i="1" dirty="0" smtClean="0">
                <a:latin typeface="Avenir Light"/>
              </a:rPr>
              <a:t>Actions taken </a:t>
            </a:r>
            <a:r>
              <a:rPr lang="en-US" i="1" dirty="0">
                <a:latin typeface="Avenir Light"/>
              </a:rPr>
              <a:t>by (an) external agent (s) </a:t>
            </a:r>
            <a:endParaRPr lang="en-US" i="1" dirty="0" smtClean="0">
              <a:latin typeface="Avenir Light"/>
            </a:endParaRPr>
          </a:p>
          <a:p>
            <a:pPr marL="0" indent="0">
              <a:buNone/>
            </a:pPr>
            <a:r>
              <a:rPr lang="en-US" i="1" dirty="0" smtClean="0">
                <a:latin typeface="Avenir Light"/>
              </a:rPr>
              <a:t>to </a:t>
            </a:r>
            <a:r>
              <a:rPr lang="en-US" i="1" dirty="0">
                <a:latin typeface="Avenir Light"/>
              </a:rPr>
              <a:t>provide information </a:t>
            </a:r>
            <a:endParaRPr lang="en-US" i="1" dirty="0" smtClean="0">
              <a:latin typeface="Avenir Light"/>
            </a:endParaRPr>
          </a:p>
          <a:p>
            <a:pPr marL="0" indent="0">
              <a:buNone/>
            </a:pPr>
            <a:r>
              <a:rPr lang="en-US" i="1" dirty="0" smtClean="0">
                <a:latin typeface="Avenir Light"/>
              </a:rPr>
              <a:t>regarding some </a:t>
            </a:r>
            <a:r>
              <a:rPr lang="en-US" i="1" dirty="0">
                <a:latin typeface="Avenir Light"/>
              </a:rPr>
              <a:t>aspect (s) of one's task performance</a:t>
            </a:r>
            <a:r>
              <a:rPr lang="en-US" i="1" dirty="0" smtClean="0">
                <a:latin typeface="Avenir Light"/>
              </a:rPr>
              <a:t>. (p. 255)</a:t>
            </a:r>
            <a:endParaRPr lang="en-US" dirty="0">
              <a:latin typeface="Avenir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91671" y="-2551994"/>
            <a:ext cx="108678" cy="10557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62447" y="-787130"/>
            <a:ext cx="108679" cy="10557164"/>
          </a:xfrm>
          <a:prstGeom prst="rect">
            <a:avLst/>
          </a:prstGeom>
        </p:spPr>
      </p:pic>
      <p:sp>
        <p:nvSpPr>
          <p:cNvPr id="6" name="TextBox 5"/>
          <p:cNvSpPr txBox="1"/>
          <p:nvPr/>
        </p:nvSpPr>
        <p:spPr>
          <a:xfrm>
            <a:off x="983434" y="1016000"/>
            <a:ext cx="10152881" cy="369332"/>
          </a:xfrm>
          <a:prstGeom prst="rect">
            <a:avLst/>
          </a:prstGeom>
          <a:noFill/>
        </p:spPr>
        <p:txBody>
          <a:bodyPr wrap="square" rtlCol="0">
            <a:spAutoFit/>
          </a:bodyPr>
          <a:lstStyle/>
          <a:p>
            <a:r>
              <a:rPr lang="en-US" altLang="en-US" b="1" dirty="0" smtClean="0">
                <a:latin typeface="Avenir Black" panose="020B0803020203020204" pitchFamily="34" charset="0"/>
              </a:rPr>
              <a:t>Kluger &amp; </a:t>
            </a:r>
            <a:r>
              <a:rPr lang="en-US" altLang="en-US" b="1" dirty="0" err="1" smtClean="0">
                <a:latin typeface="Avenir Black" panose="020B0803020203020204" pitchFamily="34" charset="0"/>
              </a:rPr>
              <a:t>DeNisi</a:t>
            </a:r>
            <a:r>
              <a:rPr lang="en-US" altLang="en-US" b="1" dirty="0" smtClean="0">
                <a:latin typeface="Avenir Black" panose="020B0803020203020204" pitchFamily="34" charset="0"/>
              </a:rPr>
              <a:t> (1996)</a:t>
            </a:r>
            <a:endParaRPr lang="en-US" sz="1200" dirty="0"/>
          </a:p>
        </p:txBody>
      </p:sp>
    </p:spTree>
    <p:extLst>
      <p:ext uri="{BB962C8B-B14F-4D97-AF65-F5344CB8AC3E}">
        <p14:creationId xmlns:p14="http://schemas.microsoft.com/office/powerpoint/2010/main" val="2707521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95920"/>
            <a:ext cx="10214984" cy="972840"/>
          </a:xfrm>
        </p:spPr>
        <p:txBody>
          <a:bodyPr>
            <a:noAutofit/>
          </a:bodyPr>
          <a:lstStyle/>
          <a:p>
            <a:pPr>
              <a:lnSpc>
                <a:spcPct val="50000"/>
              </a:lnSpc>
            </a:pPr>
            <a:r>
              <a:rPr lang="en-US" sz="8000" b="1" dirty="0" smtClean="0">
                <a:solidFill>
                  <a:srgbClr val="FF0000"/>
                </a:solidFill>
                <a:latin typeface="Avenir Black" panose="020B0803020203020204" pitchFamily="34" charset="0"/>
              </a:rPr>
              <a:t>DEFINITION</a:t>
            </a:r>
            <a:endParaRPr lang="en-US" sz="8000" b="1" dirty="0">
              <a:solidFill>
                <a:srgbClr val="FF0000"/>
              </a:solidFill>
              <a:latin typeface="Avenir Black" panose="020B0803020203020204" pitchFamily="34" charset="0"/>
            </a:endParaRPr>
          </a:p>
        </p:txBody>
      </p:sp>
      <p:sp>
        <p:nvSpPr>
          <p:cNvPr id="3" name="Content Placeholder 2"/>
          <p:cNvSpPr>
            <a:spLocks noGrp="1"/>
          </p:cNvSpPr>
          <p:nvPr>
            <p:ph idx="1"/>
          </p:nvPr>
        </p:nvSpPr>
        <p:spPr>
          <a:xfrm>
            <a:off x="838200" y="1825625"/>
            <a:ext cx="10515600" cy="3403575"/>
          </a:xfrm>
        </p:spPr>
        <p:txBody>
          <a:bodyPr>
            <a:noAutofit/>
          </a:bodyPr>
          <a:lstStyle/>
          <a:p>
            <a:pPr marL="0" indent="0">
              <a:buNone/>
            </a:pPr>
            <a:r>
              <a:rPr lang="en-US" b="1" dirty="0" smtClean="0">
                <a:latin typeface="Avenir Light"/>
              </a:rPr>
              <a:t>Types of Feedback</a:t>
            </a:r>
            <a:endParaRPr lang="en-US" i="1" dirty="0">
              <a:latin typeface="Avenir Light"/>
            </a:endParaRPr>
          </a:p>
          <a:p>
            <a:pPr marL="0" indent="0">
              <a:buNone/>
            </a:pPr>
            <a:endParaRPr lang="en-US" i="1" dirty="0" smtClean="0">
              <a:latin typeface="Avenir Light"/>
            </a:endParaRPr>
          </a:p>
          <a:p>
            <a:pPr marL="0" indent="0">
              <a:buNone/>
            </a:pPr>
            <a:r>
              <a:rPr lang="en-US" i="1" dirty="0" smtClean="0">
                <a:latin typeface="Avenir Light"/>
              </a:rPr>
              <a:t>Outcome: 	</a:t>
            </a:r>
            <a:r>
              <a:rPr lang="en-US" dirty="0" smtClean="0"/>
              <a:t>mere </a:t>
            </a:r>
            <a:r>
              <a:rPr lang="en-US" dirty="0"/>
              <a:t>knowledge of results </a:t>
            </a:r>
          </a:p>
          <a:p>
            <a:pPr marL="0" indent="0">
              <a:buNone/>
            </a:pPr>
            <a:r>
              <a:rPr lang="en-US" i="1" dirty="0" smtClean="0">
                <a:latin typeface="Avenir Light"/>
              </a:rPr>
              <a:t>Process: 	</a:t>
            </a:r>
            <a:r>
              <a:rPr lang="en-US" dirty="0" smtClean="0"/>
              <a:t>information </a:t>
            </a:r>
            <a:r>
              <a:rPr lang="en-US" dirty="0"/>
              <a:t>about </a:t>
            </a:r>
            <a:r>
              <a:rPr lang="en-US" dirty="0" smtClean="0"/>
              <a:t>policy </a:t>
            </a:r>
            <a:r>
              <a:rPr lang="en-US" dirty="0"/>
              <a:t>rather than </a:t>
            </a:r>
            <a:r>
              <a:rPr lang="en-US" dirty="0" smtClean="0"/>
              <a:t>accuracy</a:t>
            </a:r>
            <a:endParaRPr lang="en-US" i="1" dirty="0" smtClean="0">
              <a:latin typeface="Avenir Light"/>
            </a:endParaRPr>
          </a:p>
          <a:p>
            <a:pPr marL="0" indent="0">
              <a:buNone/>
            </a:pPr>
            <a:r>
              <a:rPr lang="en-US" dirty="0" smtClean="0">
                <a:latin typeface="Avenir Light"/>
              </a:rPr>
              <a:t>Velocity</a:t>
            </a:r>
            <a:r>
              <a:rPr lang="en-US" smtClean="0">
                <a:latin typeface="Avenir Light"/>
              </a:rPr>
              <a:t>: 	</a:t>
            </a:r>
            <a:r>
              <a:rPr lang="en-US" smtClean="0"/>
              <a:t>comparison </a:t>
            </a:r>
            <a:r>
              <a:rPr lang="en-US" dirty="0" smtClean="0"/>
              <a:t>to </a:t>
            </a:r>
            <a:r>
              <a:rPr lang="en-US" dirty="0"/>
              <a:t>past </a:t>
            </a:r>
            <a:r>
              <a:rPr lang="en-US" dirty="0" smtClean="0"/>
              <a:t>performance</a:t>
            </a:r>
          </a:p>
          <a:p>
            <a:pPr marL="0" indent="0">
              <a:buNone/>
            </a:pPr>
            <a:r>
              <a:rPr lang="en-US" dirty="0">
                <a:latin typeface="Avenir Light"/>
              </a:rPr>
              <a:t>Normative: </a:t>
            </a:r>
            <a:r>
              <a:rPr lang="en-US" dirty="0" smtClean="0"/>
              <a:t>comparison to the performance of others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91671" y="-2551994"/>
            <a:ext cx="108678" cy="10557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062447" y="-391754"/>
            <a:ext cx="108679" cy="10557164"/>
          </a:xfrm>
          <a:prstGeom prst="rect">
            <a:avLst/>
          </a:prstGeom>
        </p:spPr>
      </p:pic>
      <p:sp>
        <p:nvSpPr>
          <p:cNvPr id="6" name="TextBox 5"/>
          <p:cNvSpPr txBox="1"/>
          <p:nvPr/>
        </p:nvSpPr>
        <p:spPr>
          <a:xfrm>
            <a:off x="983434" y="1016000"/>
            <a:ext cx="10152881" cy="369332"/>
          </a:xfrm>
          <a:prstGeom prst="rect">
            <a:avLst/>
          </a:prstGeom>
          <a:noFill/>
        </p:spPr>
        <p:txBody>
          <a:bodyPr wrap="square" rtlCol="0">
            <a:spAutoFit/>
          </a:bodyPr>
          <a:lstStyle/>
          <a:p>
            <a:r>
              <a:rPr lang="en-US" altLang="en-US" b="1" dirty="0" smtClean="0">
                <a:latin typeface="Avenir Black" panose="020B0803020203020204" pitchFamily="34" charset="0"/>
              </a:rPr>
              <a:t>Kluger &amp; </a:t>
            </a:r>
            <a:r>
              <a:rPr lang="en-US" altLang="en-US" b="1" dirty="0" err="1" smtClean="0">
                <a:latin typeface="Avenir Black" panose="020B0803020203020204" pitchFamily="34" charset="0"/>
              </a:rPr>
              <a:t>DeNisi</a:t>
            </a:r>
            <a:r>
              <a:rPr lang="en-US" altLang="en-US" b="1" dirty="0" smtClean="0">
                <a:latin typeface="Avenir Black" panose="020B0803020203020204" pitchFamily="34" charset="0"/>
              </a:rPr>
              <a:t> (1996)</a:t>
            </a:r>
            <a:endParaRPr lang="en-US" sz="1200" dirty="0"/>
          </a:p>
        </p:txBody>
      </p:sp>
    </p:spTree>
    <p:extLst>
      <p:ext uri="{BB962C8B-B14F-4D97-AF65-F5344CB8AC3E}">
        <p14:creationId xmlns:p14="http://schemas.microsoft.com/office/powerpoint/2010/main" val="51886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321" y="59135"/>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a:solidFill>
                  <a:srgbClr val="FF0000"/>
                </a:solidFill>
                <a:latin typeface="Avenir Black" panose="020B0803020203020204" pitchFamily="34" charset="0"/>
              </a:rPr>
              <a:t>THE EVIDENCE</a:t>
            </a:r>
          </a:p>
        </p:txBody>
      </p:sp>
      <p:sp>
        <p:nvSpPr>
          <p:cNvPr id="6" name="TextBox 5"/>
          <p:cNvSpPr txBox="1"/>
          <p:nvPr/>
        </p:nvSpPr>
        <p:spPr>
          <a:xfrm>
            <a:off x="1055688" y="1233492"/>
            <a:ext cx="10080624" cy="584775"/>
          </a:xfrm>
          <a:prstGeom prst="rect">
            <a:avLst/>
          </a:prstGeom>
          <a:noFill/>
        </p:spPr>
        <p:txBody>
          <a:bodyPr wrap="square" rtlCol="0">
            <a:spAutoFit/>
          </a:bodyPr>
          <a:lstStyle/>
          <a:p>
            <a:r>
              <a:rPr lang="en-US" sz="3200" b="1" dirty="0">
                <a:latin typeface="Avenir Black Oblique" panose="020B0803020203090204" pitchFamily="34" charset="0"/>
                <a:cs typeface="Times New Roman" pitchFamily="18" charset="0"/>
              </a:rPr>
              <a:t>Kluger &amp; </a:t>
            </a:r>
            <a:r>
              <a:rPr lang="en-US" sz="3200" b="1" dirty="0" err="1">
                <a:latin typeface="Avenir Black Oblique" panose="020B0803020203090204" pitchFamily="34" charset="0"/>
                <a:cs typeface="Times New Roman" pitchFamily="18" charset="0"/>
              </a:rPr>
              <a:t>DeNisi</a:t>
            </a:r>
            <a:r>
              <a:rPr lang="en-US" sz="3200" b="1" dirty="0">
                <a:latin typeface="Avenir Black Oblique" panose="020B0803020203090204" pitchFamily="34" charset="0"/>
                <a:cs typeface="Times New Roman" pitchFamily="18" charset="0"/>
              </a:rPr>
              <a:t> (1996, 1998)</a:t>
            </a:r>
            <a:endParaRPr lang="en-US" sz="3200" dirty="0">
              <a:latin typeface="Avenir Black Oblique" panose="020B0803020203090204" pitchFamily="34" charset="0"/>
            </a:endParaRPr>
          </a:p>
        </p:txBody>
      </p:sp>
      <p:pic>
        <p:nvPicPr>
          <p:cNvPr id="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5690" y="2097088"/>
            <a:ext cx="1008017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86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321" y="59135"/>
            <a:ext cx="10055223" cy="777577"/>
          </a:xfrm>
        </p:spPr>
        <p:txBody>
          <a:bodyPr vert="horz" lIns="0" tIns="0" rIns="0" bIns="0" rtlCol="0" anchor="t">
            <a:normAutofit fontScale="90000"/>
          </a:bodyPr>
          <a:lstStyle/>
          <a:p>
            <a:r>
              <a:rPr lang="he-IL" sz="3600" b="1" dirty="0">
                <a:solidFill>
                  <a:srgbClr val="FF0000"/>
                </a:solidFill>
                <a:latin typeface="Arial Black" panose="020B0A04020102020204" pitchFamily="34" charset="0"/>
              </a:rPr>
              <a:t> </a:t>
            </a:r>
            <a:r>
              <a:rPr lang="en-US" sz="8900" b="1" dirty="0">
                <a:solidFill>
                  <a:srgbClr val="FF0000"/>
                </a:solidFill>
                <a:latin typeface="Avenir Black" panose="020B0803020203020204" pitchFamily="34" charset="0"/>
              </a:rPr>
              <a:t>THE EVIDENCE</a:t>
            </a:r>
          </a:p>
        </p:txBody>
      </p:sp>
      <p:sp>
        <p:nvSpPr>
          <p:cNvPr id="6" name="TextBox 5"/>
          <p:cNvSpPr txBox="1"/>
          <p:nvPr/>
        </p:nvSpPr>
        <p:spPr>
          <a:xfrm>
            <a:off x="1055688" y="1233492"/>
            <a:ext cx="10080624" cy="584775"/>
          </a:xfrm>
          <a:prstGeom prst="rect">
            <a:avLst/>
          </a:prstGeom>
          <a:noFill/>
        </p:spPr>
        <p:txBody>
          <a:bodyPr wrap="square" rtlCol="0">
            <a:spAutoFit/>
          </a:bodyPr>
          <a:lstStyle/>
          <a:p>
            <a:r>
              <a:rPr lang="en-US" sz="3200" b="1" dirty="0">
                <a:latin typeface="Avenir Black Oblique" panose="020B0803020203090204" pitchFamily="34" charset="0"/>
                <a:cs typeface="Times New Roman" pitchFamily="18" charset="0"/>
              </a:rPr>
              <a:t>Kluger &amp; </a:t>
            </a:r>
            <a:r>
              <a:rPr lang="en-US" sz="3200" b="1" dirty="0" err="1">
                <a:latin typeface="Avenir Black Oblique" panose="020B0803020203090204" pitchFamily="34" charset="0"/>
                <a:cs typeface="Times New Roman" pitchFamily="18" charset="0"/>
              </a:rPr>
              <a:t>DeNisi</a:t>
            </a:r>
            <a:r>
              <a:rPr lang="en-US" sz="3200" b="1" dirty="0">
                <a:latin typeface="Avenir Black Oblique" panose="020B0803020203090204" pitchFamily="34" charset="0"/>
                <a:cs typeface="Times New Roman" pitchFamily="18" charset="0"/>
              </a:rPr>
              <a:t> (1996, 1998)</a:t>
            </a:r>
            <a:endParaRPr lang="en-US" sz="3200" dirty="0">
              <a:latin typeface="Avenir Black Oblique" panose="020B0803020203090204" pitchFamily="34" charset="0"/>
            </a:endParaRPr>
          </a:p>
        </p:txBody>
      </p:sp>
      <p:pic>
        <p:nvPicPr>
          <p:cNvPr id="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5690" y="2097088"/>
            <a:ext cx="1008017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7158039" y="3528815"/>
            <a:ext cx="2109531" cy="369332"/>
          </a:xfrm>
          <a:prstGeom prst="rect">
            <a:avLst/>
          </a:prstGeom>
          <a:solidFill>
            <a:schemeClr val="bg1">
              <a:lumMod val="60000"/>
              <a:lumOff val="40000"/>
            </a:schemeClr>
          </a:solidFill>
          <a:ln>
            <a:noFill/>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defRPr/>
            </a:pPr>
            <a:r>
              <a:rPr lang="he-IL" b="1" dirty="0">
                <a:latin typeface="Avenir" panose="020B0503020203020204" pitchFamily="34" charset="0"/>
              </a:rPr>
              <a:t>  </a:t>
            </a:r>
            <a:r>
              <a:rPr lang="en-US" b="1" dirty="0">
                <a:latin typeface="Avenir" panose="020B0503020203020204" pitchFamily="34" charset="0"/>
              </a:rPr>
              <a:t>Mean = 0.40</a:t>
            </a:r>
          </a:p>
        </p:txBody>
      </p:sp>
      <p:sp>
        <p:nvSpPr>
          <p:cNvPr id="8" name="Line 11"/>
          <p:cNvSpPr>
            <a:spLocks noChangeShapeType="1"/>
          </p:cNvSpPr>
          <p:nvPr/>
        </p:nvSpPr>
        <p:spPr bwMode="auto">
          <a:xfrm flipV="1">
            <a:off x="4367811" y="3814119"/>
            <a:ext cx="2790875" cy="206315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Tree>
    <p:extLst>
      <p:ext uri="{BB962C8B-B14F-4D97-AF65-F5344CB8AC3E}">
        <p14:creationId xmlns:p14="http://schemas.microsoft.com/office/powerpoint/2010/main" val="339591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5688" y="1233492"/>
            <a:ext cx="10080624" cy="584775"/>
          </a:xfrm>
          <a:prstGeom prst="rect">
            <a:avLst/>
          </a:prstGeom>
          <a:noFill/>
        </p:spPr>
        <p:txBody>
          <a:bodyPr wrap="square" rtlCol="0">
            <a:spAutoFit/>
          </a:bodyPr>
          <a:lstStyle/>
          <a:p>
            <a:r>
              <a:rPr lang="en-US" sz="3200" b="1" dirty="0">
                <a:latin typeface="Avenir Black Oblique" panose="020B0803020203090204" pitchFamily="34" charset="0"/>
                <a:cs typeface="Times New Roman" pitchFamily="18" charset="0"/>
              </a:rPr>
              <a:t>Kluger &amp; </a:t>
            </a:r>
            <a:r>
              <a:rPr lang="en-US" sz="3200" b="1" dirty="0" err="1">
                <a:latin typeface="Avenir Black Oblique" panose="020B0803020203090204" pitchFamily="34" charset="0"/>
                <a:cs typeface="Times New Roman" pitchFamily="18" charset="0"/>
              </a:rPr>
              <a:t>DeNisi</a:t>
            </a:r>
            <a:r>
              <a:rPr lang="en-US" sz="3200" b="1" dirty="0">
                <a:latin typeface="Avenir Black Oblique" panose="020B0803020203090204" pitchFamily="34" charset="0"/>
                <a:cs typeface="Times New Roman" pitchFamily="18" charset="0"/>
              </a:rPr>
              <a:t> (1996, 1998)</a:t>
            </a:r>
            <a:endParaRPr lang="en-US" sz="3200" dirty="0">
              <a:latin typeface="Avenir Black Oblique" panose="020B0803020203090204" pitchFamily="34" charset="0"/>
            </a:endParaRPr>
          </a:p>
        </p:txBody>
      </p:sp>
      <p:pic>
        <p:nvPicPr>
          <p:cNvPr id="7"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5690" y="2097088"/>
            <a:ext cx="10080177"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7158039" y="3528815"/>
            <a:ext cx="2109531" cy="369332"/>
          </a:xfrm>
          <a:prstGeom prst="rect">
            <a:avLst/>
          </a:prstGeom>
          <a:solidFill>
            <a:schemeClr val="bg1">
              <a:lumMod val="60000"/>
              <a:lumOff val="40000"/>
            </a:schemeClr>
          </a:solidFill>
          <a:ln>
            <a:noFill/>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spcBef>
                <a:spcPct val="50000"/>
              </a:spcBef>
              <a:defRPr/>
            </a:pPr>
            <a:r>
              <a:rPr lang="he-IL" b="1" dirty="0">
                <a:latin typeface="Avenir" panose="020B0503020203020204" pitchFamily="34" charset="0"/>
              </a:rPr>
              <a:t>  </a:t>
            </a:r>
            <a:r>
              <a:rPr lang="en-US" b="1" dirty="0">
                <a:latin typeface="Avenir" panose="020B0503020203020204" pitchFamily="34" charset="0"/>
              </a:rPr>
              <a:t>Mean = 0.40</a:t>
            </a:r>
          </a:p>
        </p:txBody>
      </p:sp>
      <p:sp>
        <p:nvSpPr>
          <p:cNvPr id="8" name="Line 11"/>
          <p:cNvSpPr>
            <a:spLocks noChangeShapeType="1"/>
          </p:cNvSpPr>
          <p:nvPr/>
        </p:nvSpPr>
        <p:spPr bwMode="auto">
          <a:xfrm flipV="1">
            <a:off x="4367811" y="3814119"/>
            <a:ext cx="2790875" cy="206315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9" name="TextBox 8"/>
          <p:cNvSpPr txBox="1"/>
          <p:nvPr/>
        </p:nvSpPr>
        <p:spPr>
          <a:xfrm>
            <a:off x="2351588" y="3209700"/>
            <a:ext cx="5544065" cy="646331"/>
          </a:xfrm>
          <a:prstGeom prst="rect">
            <a:avLst/>
          </a:prstGeom>
          <a:noFill/>
        </p:spPr>
        <p:txBody>
          <a:bodyPr wrap="square" rtlCol="0">
            <a:spAutoFit/>
          </a:bodyPr>
          <a:lstStyle/>
          <a:p>
            <a:pPr>
              <a:spcBef>
                <a:spcPct val="50000"/>
              </a:spcBef>
            </a:pPr>
            <a:r>
              <a:rPr lang="he-IL" b="1" dirty="0">
                <a:solidFill>
                  <a:srgbClr val="FF0000"/>
                </a:solidFill>
                <a:latin typeface="Avenir Black Oblique" panose="020B0803020203090204" pitchFamily="34" charset="0"/>
              </a:rPr>
              <a:t>38%</a:t>
            </a:r>
            <a:r>
              <a:rPr lang="en-US" b="1" dirty="0">
                <a:solidFill>
                  <a:srgbClr val="FF0000"/>
                </a:solidFill>
                <a:latin typeface="Avenir Black Oblique" panose="020B0803020203090204" pitchFamily="34" charset="0"/>
              </a:rPr>
              <a:t> of the effects suggest damage to performance</a:t>
            </a:r>
          </a:p>
        </p:txBody>
      </p:sp>
      <p:sp>
        <p:nvSpPr>
          <p:cNvPr id="10" name="Line 18"/>
          <p:cNvSpPr>
            <a:spLocks noChangeShapeType="1"/>
          </p:cNvSpPr>
          <p:nvPr/>
        </p:nvSpPr>
        <p:spPr bwMode="auto">
          <a:xfrm flipH="1">
            <a:off x="2927254" y="3898147"/>
            <a:ext cx="115252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79781" y="3573021"/>
            <a:ext cx="72007" cy="2304255"/>
          </a:xfrm>
          <a:prstGeom prst="rect">
            <a:avLst/>
          </a:prstGeom>
        </p:spPr>
      </p:pic>
      <p:sp>
        <p:nvSpPr>
          <p:cNvPr id="12" name="Title 1"/>
          <p:cNvSpPr>
            <a:spLocks noGrp="1"/>
          </p:cNvSpPr>
          <p:nvPr>
            <p:ph type="title"/>
          </p:nvPr>
        </p:nvSpPr>
        <p:spPr>
          <a:xfrm>
            <a:off x="937321" y="44624"/>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a:solidFill>
                  <a:srgbClr val="FF0000"/>
                </a:solidFill>
                <a:latin typeface="Avenir Black" panose="020B0803020203020204" pitchFamily="34" charset="0"/>
              </a:rPr>
              <a:t>THE EVIDENCE</a:t>
            </a:r>
          </a:p>
        </p:txBody>
      </p:sp>
    </p:spTree>
    <p:extLst>
      <p:ext uri="{BB962C8B-B14F-4D97-AF65-F5344CB8AC3E}">
        <p14:creationId xmlns:p14="http://schemas.microsoft.com/office/powerpoint/2010/main" val="3924771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37" y="59135"/>
            <a:ext cx="10055223" cy="777577"/>
          </a:xfrm>
        </p:spPr>
        <p:txBody>
          <a:bodyPr vert="horz" lIns="0" tIns="0" rIns="0" bIns="0" rtlCol="0" anchor="t">
            <a:normAutofit fontScale="90000"/>
          </a:bodyPr>
          <a:lstStyle/>
          <a:p>
            <a:r>
              <a:rPr lang="en-US" sz="8900" b="1" dirty="0">
                <a:solidFill>
                  <a:srgbClr val="FF0000"/>
                </a:solidFill>
                <a:latin typeface="Avenir Black" panose="020B0803020203020204"/>
              </a:rPr>
              <a:t>WHEN</a:t>
            </a:r>
            <a:r>
              <a:rPr lang="en-US" sz="3200" dirty="0">
                <a:solidFill>
                  <a:srgbClr val="FF0000"/>
                </a:solidFill>
                <a:latin typeface="Avenir Black" panose="020B0803020203020204"/>
              </a:rPr>
              <a:t> is feedback more/less effective?</a:t>
            </a:r>
            <a:endParaRPr lang="en-US" sz="8900" dirty="0">
              <a:solidFill>
                <a:srgbClr val="FF0000"/>
              </a:solidFill>
              <a:latin typeface="Avenir Black" panose="020B0803020203020204"/>
            </a:endParaRPr>
          </a:p>
        </p:txBody>
      </p:sp>
      <p:sp>
        <p:nvSpPr>
          <p:cNvPr id="3" name="Content Placeholder 2"/>
          <p:cNvSpPr>
            <a:spLocks noGrp="1"/>
          </p:cNvSpPr>
          <p:nvPr>
            <p:ph idx="1"/>
          </p:nvPr>
        </p:nvSpPr>
        <p:spPr>
          <a:xfrm>
            <a:off x="1075956" y="2097088"/>
            <a:ext cx="10060359" cy="4760912"/>
          </a:xfrm>
        </p:spPr>
        <p:txBody>
          <a:bodyPr>
            <a:normAutofit/>
          </a:bodyPr>
          <a:lstStyle/>
          <a:p>
            <a:pPr lvl="1">
              <a:spcBef>
                <a:spcPct val="20000"/>
              </a:spcBef>
              <a:buFont typeface="Arial" pitchFamily="34" charset="0"/>
              <a:buChar char="–"/>
            </a:pPr>
            <a:r>
              <a:rPr lang="en-US" altLang="he-IL" sz="3600" b="1" dirty="0">
                <a:latin typeface="Avenir"/>
              </a:rPr>
              <a:t>Feedback sign </a:t>
            </a:r>
            <a:r>
              <a:rPr lang="en-US" altLang="he-IL" sz="3600" dirty="0">
                <a:latin typeface="Avenir"/>
              </a:rPr>
              <a:t>does not, by itself, determine feedback effectiveness.</a:t>
            </a:r>
          </a:p>
          <a:p>
            <a:pPr lvl="1">
              <a:spcBef>
                <a:spcPct val="20000"/>
              </a:spcBef>
              <a:buFont typeface="Arial" pitchFamily="34" charset="0"/>
              <a:buChar char="–"/>
            </a:pPr>
            <a:endParaRPr lang="en-US" altLang="he-IL" sz="3600" dirty="0">
              <a:latin typeface="Avenir"/>
            </a:endParaRPr>
          </a:p>
          <a:p>
            <a:pPr lvl="1">
              <a:spcBef>
                <a:spcPct val="20000"/>
              </a:spcBef>
              <a:buFont typeface="Arial" pitchFamily="34" charset="0"/>
              <a:buChar char="–"/>
            </a:pPr>
            <a:r>
              <a:rPr lang="en-US" altLang="he-IL" sz="3600" dirty="0">
                <a:latin typeface="Avenir"/>
              </a:rPr>
              <a:t>The more feedback </a:t>
            </a:r>
            <a:r>
              <a:rPr lang="en-US" altLang="he-IL" sz="3600" b="1" dirty="0">
                <a:latin typeface="Avenir"/>
              </a:rPr>
              <a:t>threatens the self </a:t>
            </a:r>
            <a:r>
              <a:rPr lang="en-US" altLang="he-IL" sz="3600" dirty="0">
                <a:latin typeface="Avenir"/>
              </a:rPr>
              <a:t>the more destructive it is.</a:t>
            </a:r>
          </a:p>
        </p:txBody>
      </p:sp>
    </p:spTree>
    <p:extLst>
      <p:ext uri="{BB962C8B-B14F-4D97-AF65-F5344CB8AC3E}">
        <p14:creationId xmlns:p14="http://schemas.microsoft.com/office/powerpoint/2010/main" val="312361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691" y="2097088"/>
            <a:ext cx="10080625" cy="4760912"/>
          </a:xfrm>
        </p:spPr>
        <p:txBody>
          <a:bodyPr>
            <a:normAutofit/>
          </a:bodyPr>
          <a:lstStyle/>
          <a:p>
            <a:pPr marL="0" indent="0" algn="ctr">
              <a:buNone/>
            </a:pPr>
            <a:endParaRPr lang="en-US" altLang="he-IL" sz="4800" dirty="0">
              <a:solidFill>
                <a:srgbClr val="C00000"/>
              </a:solidFill>
              <a:latin typeface="Calibri" pitchFamily="34" charset="0"/>
            </a:endParaRPr>
          </a:p>
          <a:p>
            <a:pPr marL="0" indent="0" algn="ctr">
              <a:buNone/>
            </a:pPr>
            <a:r>
              <a:rPr lang="en-US" altLang="he-IL" sz="4800" dirty="0">
                <a:solidFill>
                  <a:srgbClr val="C00000"/>
                </a:solidFill>
                <a:latin typeface="Calibri" pitchFamily="34" charset="0"/>
              </a:rPr>
              <a:t>Prevention Focus </a:t>
            </a:r>
          </a:p>
          <a:p>
            <a:pPr marL="0" indent="0" algn="ctr">
              <a:buNone/>
            </a:pPr>
            <a:r>
              <a:rPr lang="en-US" altLang="he-IL" sz="4800" dirty="0">
                <a:latin typeface="Calibri" pitchFamily="34" charset="0"/>
              </a:rPr>
              <a:t>versus </a:t>
            </a:r>
          </a:p>
          <a:p>
            <a:pPr marL="0" indent="0" algn="ctr">
              <a:buNone/>
            </a:pPr>
            <a:r>
              <a:rPr lang="en-US" altLang="he-IL" sz="4800" dirty="0">
                <a:solidFill>
                  <a:srgbClr val="00B0F0"/>
                </a:solidFill>
                <a:latin typeface="Calibri" pitchFamily="34" charset="0"/>
              </a:rPr>
              <a:t>Promotion Focus</a:t>
            </a:r>
            <a:endParaRPr lang="he-IL" altLang="he-IL" sz="4800" dirty="0">
              <a:solidFill>
                <a:srgbClr val="C00000"/>
              </a:solidFill>
              <a:latin typeface="Calibri" pitchFamily="34" charset="0"/>
            </a:endParaRPr>
          </a:p>
        </p:txBody>
      </p:sp>
      <p:sp>
        <p:nvSpPr>
          <p:cNvPr id="4" name="Rectangle 3"/>
          <p:cNvSpPr/>
          <p:nvPr/>
        </p:nvSpPr>
        <p:spPr>
          <a:xfrm>
            <a:off x="944685" y="1259016"/>
            <a:ext cx="10047859" cy="584775"/>
          </a:xfrm>
          <a:prstGeom prst="rect">
            <a:avLst/>
          </a:prstGeom>
        </p:spPr>
        <p:txBody>
          <a:bodyPr wrap="square">
            <a:spAutoFit/>
          </a:bodyPr>
          <a:lstStyle/>
          <a:p>
            <a:r>
              <a:rPr lang="en-US" sz="3200" dirty="0">
                <a:latin typeface="Avenir Black" panose="020B0803020203020204" pitchFamily="34" charset="0"/>
              </a:rPr>
              <a:t>Higgins (1997)</a:t>
            </a:r>
            <a:endParaRPr lang="en-US" sz="3200" dirty="0"/>
          </a:p>
        </p:txBody>
      </p:sp>
      <p:sp>
        <p:nvSpPr>
          <p:cNvPr id="6" name="Title 1"/>
          <p:cNvSpPr>
            <a:spLocks noGrp="1"/>
          </p:cNvSpPr>
          <p:nvPr>
            <p:ph type="title"/>
          </p:nvPr>
        </p:nvSpPr>
        <p:spPr>
          <a:xfrm>
            <a:off x="911424" y="59135"/>
            <a:ext cx="10055223" cy="777577"/>
          </a:xfrm>
        </p:spPr>
        <p:txBody>
          <a:bodyPr vert="horz" lIns="0" tIns="0" rIns="0" bIns="0" rtlCol="0" anchor="t">
            <a:normAutofit fontScale="90000"/>
          </a:bodyPr>
          <a:lstStyle/>
          <a:p>
            <a:r>
              <a:rPr lang="he-IL" sz="3600" b="1" dirty="0">
                <a:solidFill>
                  <a:srgbClr val="FF0000"/>
                </a:solidFill>
                <a:latin typeface="Avenir Black"/>
              </a:rPr>
              <a:t> </a:t>
            </a:r>
            <a:r>
              <a:rPr lang="en-US" sz="8900" b="1" dirty="0" smtClean="0">
                <a:solidFill>
                  <a:srgbClr val="FF0000"/>
                </a:solidFill>
                <a:latin typeface="Avenir Black" panose="020B0803020203020204" pitchFamily="34" charset="0"/>
              </a:rPr>
              <a:t>SELF-REGULATION</a:t>
            </a:r>
            <a:endParaRPr lang="en-US" sz="8900" b="1" dirty="0">
              <a:solidFill>
                <a:srgbClr val="FF0000"/>
              </a:solidFill>
              <a:latin typeface="Avenir Black" panose="020B0803020203020204" pitchFamily="34" charset="0"/>
            </a:endParaRPr>
          </a:p>
        </p:txBody>
      </p:sp>
    </p:spTree>
    <p:extLst>
      <p:ext uri="{BB962C8B-B14F-4D97-AF65-F5344CB8AC3E}">
        <p14:creationId xmlns:p14="http://schemas.microsoft.com/office/powerpoint/2010/main" val="1712466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756</Words>
  <Application>Microsoft Office PowerPoint</Application>
  <PresentationFormat>Custom</PresentationFormat>
  <Paragraphs>142</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Three Research/Story Lines</vt:lpstr>
      <vt:lpstr>PowerPoint Presentation</vt:lpstr>
      <vt:lpstr>DEFINITION</vt:lpstr>
      <vt:lpstr>DEFINITION</vt:lpstr>
      <vt:lpstr> THE EVIDENCE</vt:lpstr>
      <vt:lpstr> THE EVIDENCE</vt:lpstr>
      <vt:lpstr> THE EVIDENCE</vt:lpstr>
      <vt:lpstr>WHEN is feedback more/less effective?</vt:lpstr>
      <vt:lpstr> SELF-REGULATION</vt:lpstr>
      <vt:lpstr>THE EFFECTS  of positive/negative feedback on motivation</vt:lpstr>
      <vt:lpstr>MOTIVATION feedback sign &amp; type of work</vt:lpstr>
      <vt:lpstr>MOTIVATION feedback sign &amp; values</vt:lpstr>
      <vt:lpstr>MOTIVATION by sign &amp; occupation</vt:lpstr>
      <vt:lpstr>MOTIVATION by sign &amp; reason</vt:lpstr>
      <vt:lpstr>Prevention</vt:lpstr>
      <vt:lpstr> COMPLICATIONS</vt:lpstr>
      <vt:lpstr> DISTURBING</vt:lpstr>
      <vt:lpstr> NO practical improvement in rating over time</vt:lpstr>
      <vt:lpstr>RISK</vt:lpstr>
      <vt:lpstr> MISUNDERSTANDING</vt:lpstr>
      <vt:lpstr>UNEASY</vt:lpstr>
      <vt:lpstr>ABOLISHING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 Kluger</dc:creator>
  <cp:lastModifiedBy>Owner</cp:lastModifiedBy>
  <cp:revision>53</cp:revision>
  <dcterms:created xsi:type="dcterms:W3CDTF">2015-01-22T17:39:00Z</dcterms:created>
  <dcterms:modified xsi:type="dcterms:W3CDTF">2015-02-17T04:07:52Z</dcterms:modified>
</cp:coreProperties>
</file>